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737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225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622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062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228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518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411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510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534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892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32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6DC6-5E1D-4E59-BD5F-A882888CBB04}" type="datetimeFigureOut">
              <a:rPr lang="uk-UA" smtClean="0"/>
              <a:t>09.08.2022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720C6-68D0-475A-B29C-AB19924B66B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261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5593" y="543464"/>
            <a:ext cx="9144000" cy="5857335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1. </a:t>
            </a:r>
          </a:p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заходи з енергозбереження. </a:t>
            </a:r>
          </a:p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стан і світові тенденції у галузі енергозбереження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Основні терміни і визначення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Основні заходи з енергозбереження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Динаміка споживання енергетичних ресурсів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Структура споживання енергетичних ресурсів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Класифікація галузей відновлювальної енергетики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Завдання та напрями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Енергетичної стратегії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0738" y="388888"/>
            <a:ext cx="10058929" cy="7239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38" y="1026543"/>
            <a:ext cx="9903654" cy="563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6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9177"/>
            <a:ext cx="10515600" cy="5857786"/>
          </a:xfrm>
        </p:spPr>
        <p:txBody>
          <a:bodyPr>
            <a:normAutofit fontScale="85000" lnSpcReduction="20000"/>
          </a:bodyPr>
          <a:lstStyle/>
          <a:p>
            <a:pPr marL="136525" marR="79375" indent="450850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викопних джерел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 буде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залишатись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 2012 року, то розвіданих запасів вистачить на наступну кількість років: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нафти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на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53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роки,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природного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на 56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років,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на 109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років.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80645" indent="45085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урану,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ядерного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нинішніх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споживання вистачить на декілька тисяч років. Ціна енергії, отримана від цього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виду палива є одною з найнижчих. За умови дотримання всіх заходів з техніки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 атомна енергетика значно менше впливає на навколишнє середовище,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ніж викопні джерела енергії. Однак ризик техногенних катастроф, можливість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ядерної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зброї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атомних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електростанцій,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сповільнюють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цього</a:t>
            </a:r>
            <a:r>
              <a:rPr lang="uk-UA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78740" indent="45085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Гідроенергетика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належить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відновлювальних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Однак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 розглядають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окремий вид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ресурсу.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пов’язано з тим, що вона почала активно розвиватись з 30-х років ХХ сторіччя,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тоді як інші види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відновлювальної енергетики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70-80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років.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малу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гідроенергетику.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Потенціал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великої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 на досить високому рівні (біля 50%) з поступовим   введенням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гідроенергетика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почала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розвиватись лише на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прикінці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ХХ ст., оскільки має меншу окупність. Однак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техногенний вплив на навколишнє середовище за умови експлуатації об’єктів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малої гідроенергетики мінімальний, оскільки дозволяє отримувати енергію без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зміни русла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затоплення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прибережних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територій.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9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3705" y="326465"/>
            <a:ext cx="7496884" cy="27704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611" y="461835"/>
            <a:ext cx="4744923" cy="2712686"/>
          </a:xfrm>
          <a:prstGeom prst="rect">
            <a:avLst/>
          </a:prstGeom>
        </p:spPr>
      </p:pic>
      <p:pic>
        <p:nvPicPr>
          <p:cNvPr id="6" name="image10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0803" y="3541423"/>
            <a:ext cx="4588948" cy="27334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803" y="3227082"/>
            <a:ext cx="8125778" cy="31434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521463" y="3302290"/>
            <a:ext cx="211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розвинені країни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82818" y="6295052"/>
            <a:ext cx="288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країни, що розвиваються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70281" y="3667565"/>
            <a:ext cx="481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1.4. Структура споживання енергоресурсів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32406" y="462574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6525" marR="78105"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1.4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зробити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висновок,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викопні джерела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(біля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87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усієї енергії).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відновлювальної енергетики складає лише 8,6 %. До того ж відновлювальна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активніше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розвинутих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країнах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світу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дотацій.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8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164" y="166127"/>
            <a:ext cx="7479631" cy="35863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488" y="166128"/>
            <a:ext cx="6938512" cy="56711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53795" y="959678"/>
            <a:ext cx="655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marR="71755" indent="457200" algn="just"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рис. 1.5 можна зробити висновок, що залежність енергетики України від</a:t>
            </a:r>
            <a:r>
              <a:rPr lang="uk-UA" sz="20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викопних</a:t>
            </a:r>
            <a:r>
              <a:rPr lang="uk-UA" sz="2000" spc="-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z="2000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</a:t>
            </a:r>
            <a:r>
              <a:rPr lang="uk-UA" sz="2000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82</a:t>
            </a:r>
            <a:r>
              <a:rPr lang="uk-UA" sz="2000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%,</a:t>
            </a:r>
            <a:r>
              <a:rPr lang="uk-UA" sz="2000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дещо</a:t>
            </a:r>
            <a:r>
              <a:rPr lang="uk-UA" sz="2000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менше</a:t>
            </a:r>
            <a:r>
              <a:rPr lang="uk-UA" sz="20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загальносвітових</a:t>
            </a:r>
            <a:r>
              <a:rPr lang="uk-UA" sz="20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показників.</a:t>
            </a:r>
            <a:r>
              <a:rPr lang="uk-UA" sz="20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20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пояснюється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великою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часткою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енергоресурсів,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отримуваних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ядерної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 – 16 %. Однак українська промисловість має велику залежність від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природного газу. Зважаючи на його високу ціну, споживання природного газу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доцільно</a:t>
            </a:r>
            <a:r>
              <a:rPr lang="uk-UA" sz="2000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замінити</a:t>
            </a:r>
            <a:r>
              <a:rPr lang="uk-UA" sz="2000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кам’яне</a:t>
            </a:r>
            <a:r>
              <a:rPr lang="uk-UA" sz="20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вугілля,</a:t>
            </a:r>
            <a:r>
              <a:rPr lang="uk-UA" sz="20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uk-UA" sz="2000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uk-UA" sz="2000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uk-UA" sz="2000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вистачить</a:t>
            </a:r>
            <a:r>
              <a:rPr lang="uk-UA" sz="2000" spc="-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uk-UA" sz="2000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uk-UA" sz="2000" spc="-3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300</a:t>
            </a:r>
            <a:r>
              <a:rPr lang="uk-UA" sz="20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років.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2164" y="4224969"/>
            <a:ext cx="105323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marR="73660" indent="457200" algn="just"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відновлювальних джерел енергії (крім гідроенергетики) в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 нижче загальносвітових (2 %). Проте цей сегмент енергетики швидко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зростає протягом останніх декількох років. Зокрема в 2012 році загальний обсяг</a:t>
            </a:r>
            <a:r>
              <a:rPr lang="uk-UA" sz="20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енергії,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вироблений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об’єктами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відновлювальної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(окрім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гідроенергетики)</a:t>
            </a:r>
            <a:r>
              <a:rPr lang="uk-UA" sz="20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зріс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рази.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448" y="152273"/>
            <a:ext cx="10515600" cy="1822831"/>
          </a:xfrm>
        </p:spPr>
        <p:txBody>
          <a:bodyPr>
            <a:normAutofit fontScale="92500" lnSpcReduction="10000"/>
          </a:bodyPr>
          <a:lstStyle/>
          <a:p>
            <a:pPr marL="136525" marR="78105" indent="457200" algn="just">
              <a:spcBef>
                <a:spcPts val="5"/>
              </a:spcBef>
              <a:spcAft>
                <a:spcPts val="75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прогнозами аналітиків компанії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British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Petroleum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2030 року частка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енергоносіїв, отриманих з викопних джерел енергії, зменшиться до 82 %, частка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відновлювальної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зросте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ядерної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зміниться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значно.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споживання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показано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1.6.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48" y="1886606"/>
            <a:ext cx="10655808" cy="430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208" y="180671"/>
            <a:ext cx="10679168" cy="472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155110"/>
              </p:ext>
            </p:extLst>
          </p:nvPr>
        </p:nvGraphicFramePr>
        <p:xfrm>
          <a:off x="1107630" y="400110"/>
          <a:ext cx="9499410" cy="41445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91892">
                  <a:extLst>
                    <a:ext uri="{9D8B030D-6E8A-4147-A177-3AD203B41FA5}">
                      <a16:colId xmlns:a16="http://schemas.microsoft.com/office/drawing/2014/main" val="2159232900"/>
                    </a:ext>
                  </a:extLst>
                </a:gridCol>
                <a:gridCol w="4726242">
                  <a:extLst>
                    <a:ext uri="{9D8B030D-6E8A-4147-A177-3AD203B41FA5}">
                      <a16:colId xmlns:a16="http://schemas.microsoft.com/office/drawing/2014/main" val="3001267068"/>
                    </a:ext>
                  </a:extLst>
                </a:gridCol>
                <a:gridCol w="1640638">
                  <a:extLst>
                    <a:ext uri="{9D8B030D-6E8A-4147-A177-3AD203B41FA5}">
                      <a16:colId xmlns:a16="http://schemas.microsoft.com/office/drawing/2014/main" val="1381970646"/>
                    </a:ext>
                  </a:extLst>
                </a:gridCol>
                <a:gridCol w="1640638">
                  <a:extLst>
                    <a:ext uri="{9D8B030D-6E8A-4147-A177-3AD203B41FA5}">
                      <a16:colId xmlns:a16="http://schemas.microsoft.com/office/drawing/2014/main" val="2079547095"/>
                    </a:ext>
                  </a:extLst>
                </a:gridCol>
              </a:tblGrid>
              <a:tr h="617939">
                <a:tc rowSpan="2">
                  <a:txBody>
                    <a:bodyPr/>
                    <a:lstStyle/>
                    <a:p>
                      <a:pPr marL="45085" marR="30480" indent="20955" algn="l">
                        <a:lnSpc>
                          <a:spcPts val="1505"/>
                        </a:lnSpc>
                        <a:spcBef>
                          <a:spcPts val="82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</a:t>
                      </a:r>
                      <a:r>
                        <a:rPr lang="uk-UA" sz="1400" spc="-335">
                          <a:effectLst/>
                        </a:rPr>
                        <a:t> </a:t>
                      </a:r>
                      <a:r>
                        <a:rPr lang="uk-UA" sz="1400" spc="-5">
                          <a:effectLst/>
                        </a:rPr>
                        <a:t>з/п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50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25755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Напрям</a:t>
                      </a:r>
                      <a:r>
                        <a:rPr lang="uk-UA" sz="1400" spc="-2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відновлювальної</a:t>
                      </a:r>
                      <a:r>
                        <a:rPr lang="uk-UA" sz="1400" spc="-4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енергетики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82245" marR="95250" indent="-79375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Річний</a:t>
                      </a:r>
                      <a:r>
                        <a:rPr lang="uk-UA" sz="1400" spc="-7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технічно-досяжний</a:t>
                      </a:r>
                      <a:r>
                        <a:rPr lang="uk-UA" sz="1400" spc="-33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енергетичний</a:t>
                      </a:r>
                      <a:r>
                        <a:rPr lang="uk-UA" sz="1400" spc="-2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потенціал,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750088"/>
                  </a:ext>
                </a:extLst>
              </a:tr>
              <a:tr h="30423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6995" marR="8128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млн. т. у. п.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13906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млн.</a:t>
                      </a:r>
                      <a:r>
                        <a:rPr lang="uk-UA" sz="1400" spc="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т.</a:t>
                      </a:r>
                      <a:r>
                        <a:rPr lang="uk-UA" sz="1400" spc="1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н.</a:t>
                      </a:r>
                      <a:r>
                        <a:rPr lang="uk-UA" sz="1400" spc="-1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е.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2384791"/>
                  </a:ext>
                </a:extLst>
              </a:tr>
              <a:tr h="322238"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Вітроенергетика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 marR="8128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28,0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 marR="13906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19,6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3606366"/>
                  </a:ext>
                </a:extLst>
              </a:tr>
              <a:tr h="322238"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Сонячна</a:t>
                      </a:r>
                      <a:r>
                        <a:rPr lang="uk-UA" sz="1400" spc="-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енергетика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 marR="8128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 marR="13906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4,2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30121528"/>
                  </a:ext>
                </a:extLst>
              </a:tr>
              <a:tr h="322238">
                <a:tc>
                  <a:txBody>
                    <a:bodyPr/>
                    <a:lstStyle/>
                    <a:p>
                      <a:pPr marL="1016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2.1.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4795" algn="l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 spc="-10">
                          <a:effectLst/>
                        </a:rPr>
                        <a:t>-</a:t>
                      </a:r>
                      <a:r>
                        <a:rPr lang="uk-UA" sz="1400" spc="-75">
                          <a:effectLst/>
                        </a:rPr>
                        <a:t> </a:t>
                      </a:r>
                      <a:r>
                        <a:rPr lang="uk-UA" sz="1400" spc="-10">
                          <a:effectLst/>
                        </a:rPr>
                        <a:t>електрична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8128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 marR="13906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7212744"/>
                  </a:ext>
                </a:extLst>
              </a:tr>
              <a:tr h="322238">
                <a:tc>
                  <a:txBody>
                    <a:bodyPr/>
                    <a:lstStyle/>
                    <a:p>
                      <a:pPr marL="1016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2.2.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4795" algn="l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 spc="-20">
                          <a:effectLst/>
                        </a:rPr>
                        <a:t>-</a:t>
                      </a:r>
                      <a:r>
                        <a:rPr lang="uk-UA" sz="1400" spc="-65">
                          <a:effectLst/>
                        </a:rPr>
                        <a:t> </a:t>
                      </a:r>
                      <a:r>
                        <a:rPr lang="uk-UA" sz="1400" spc="-20">
                          <a:effectLst/>
                        </a:rPr>
                        <a:t>теплова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8128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 marR="13906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2,8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14202809"/>
                  </a:ext>
                </a:extLst>
              </a:tr>
              <a:tr h="322238">
                <a:tc>
                  <a:txBody>
                    <a:bodyPr/>
                    <a:lstStyle/>
                    <a:p>
                      <a:pPr marL="444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l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Гідроенергетика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8128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13779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4,9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15473315"/>
                  </a:ext>
                </a:extLst>
              </a:tr>
              <a:tr h="322238">
                <a:tc>
                  <a:txBody>
                    <a:bodyPr/>
                    <a:lstStyle/>
                    <a:p>
                      <a:pPr marL="1016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3.1.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l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Велика</a:t>
                      </a:r>
                      <a:r>
                        <a:rPr lang="uk-UA" sz="1400" spc="-3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гідроенергетика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8128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13779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3,5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6097624"/>
                  </a:ext>
                </a:extLst>
              </a:tr>
              <a:tr h="322238">
                <a:tc>
                  <a:txBody>
                    <a:bodyPr/>
                    <a:lstStyle/>
                    <a:p>
                      <a:pPr marL="698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3.2.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Мала</a:t>
                      </a:r>
                      <a:r>
                        <a:rPr lang="uk-UA" sz="1400" spc="-3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гідроенергетика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 marR="8128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 marR="13906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2542887"/>
                  </a:ext>
                </a:extLst>
              </a:tr>
              <a:tr h="322238"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Біопаливо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 marR="8128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31,0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 marR="13906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21,7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34912545"/>
                  </a:ext>
                </a:extLst>
              </a:tr>
              <a:tr h="322238"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algn="l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Геотермальна</a:t>
                      </a:r>
                      <a:r>
                        <a:rPr lang="uk-UA" sz="1400" spc="-3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теплова</a:t>
                      </a:r>
                      <a:r>
                        <a:rPr lang="uk-UA" sz="1400" spc="-2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енергетика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 marR="81280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30,0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 marR="139065" algn="ctr">
                        <a:lnSpc>
                          <a:spcPts val="159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08370558"/>
                  </a:ext>
                </a:extLst>
              </a:tr>
              <a:tr h="322238">
                <a:tc gridSpan="2">
                  <a:txBody>
                    <a:bodyPr/>
                    <a:lstStyle/>
                    <a:p>
                      <a:pPr marL="118110" algn="l">
                        <a:lnSpc>
                          <a:spcPts val="156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Загальний</a:t>
                      </a:r>
                      <a:r>
                        <a:rPr lang="uk-UA" sz="1400" spc="-1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обсяг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6360" marR="81280" algn="ctr">
                        <a:lnSpc>
                          <a:spcPts val="156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 marR="139065" algn="ctr">
                        <a:lnSpc>
                          <a:spcPts val="156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71,4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11038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5216" y="0"/>
            <a:ext cx="9015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3995">
              <a:spcAft>
                <a:spcPts val="35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uk-UA" sz="20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1.1.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Потенціал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відновлювалної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</a:t>
            </a:r>
            <a:r>
              <a:rPr lang="uk-UA" sz="20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2" y="4718304"/>
            <a:ext cx="10351008" cy="196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768" y="90922"/>
            <a:ext cx="10241280" cy="526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3272" y="685800"/>
            <a:ext cx="10204704" cy="549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6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112" y="231738"/>
            <a:ext cx="10432280" cy="624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6550" y="0"/>
            <a:ext cx="9480642" cy="659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2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4320"/>
            <a:ext cx="10515600" cy="64830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та напрями Енергетичної стратегії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цілісної та дієвої системи управління і регулювання в паливно-енергетичному секторі, розвиток конкурентних відносин на ринках енергоносіїв.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передумов для докорінного зменшення енергоємності вітчизняної продукції внаслідок впровадження нових технологій.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експортного потенціалу енергетики, переважно, завдяки продажу електроенергії з поступовою модернізацією та оновленням генеруючих потужностей, ліній 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електропередач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числі міждержавних.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вітчизняного енергетичного машинобудування, приладобудування та 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енергобудівельного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комплексу як передумови конкурентоспроможності підприємств України в енергетичних проектах, в </a:t>
            </a:r>
            <a:r>
              <a:rPr lang="uk-UA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кордоном.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 видобутку власних енергоресурсів.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 зовнішніх джерел постачання енергетичних продуктів, а також диверсифікація маршрутів їх транспортування.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єдиної державної системи статистики, стратегічного планування, моніторингу виробництва і споживання енергетичних продуктів, формування балансів їх попиту та пропозицій.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Збалансування цінової політики щодо енергетичних продуктів.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Нормативно-правове забезпечення реалізації цілей Енергетичної стратегії з врахуванням існуючих міжнародних зобов’язань, 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 до Енергетичної Хартії, Кіотським протоколом, численними двосторонніми міжнародними договорами, а також вимогами європейського енергетичного законодавства.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20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9160" y="403946"/>
            <a:ext cx="10157960" cy="551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6045"/>
            <a:ext cx="9478992" cy="6236898"/>
          </a:xfrm>
        </p:spPr>
        <p:txBody>
          <a:bodyPr>
            <a:normAutofit/>
          </a:bodyPr>
          <a:lstStyle/>
          <a:p>
            <a:pPr marL="136525" marR="80645" indent="447675" algn="just">
              <a:lnSpc>
                <a:spcPct val="95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Кіотський</a:t>
            </a:r>
            <a:r>
              <a:rPr lang="uk-UA" b="1" i="1" spc="6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міжнародна  </a:t>
            </a:r>
            <a:r>
              <a:rPr lang="uk-UA" spc="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угода  </a:t>
            </a:r>
            <a:r>
              <a:rPr lang="uk-UA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  </a:t>
            </a:r>
            <a:r>
              <a:rPr lang="uk-UA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обмеження  </a:t>
            </a:r>
            <a:r>
              <a:rPr lang="uk-UA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викидів</a:t>
            </a:r>
            <a:r>
              <a:rPr lang="uk-UA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атмосферу парникових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газів.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угоди: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стабілізувати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парникових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допускав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небезпечного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антропогенного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кліматичну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планети.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78105" indent="447675" algn="just">
              <a:lnSpc>
                <a:spcPct val="95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Енергетична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хартія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угода,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подолання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економічного розділення європейського континенту. Договір до Енергетичної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Хартії грає важливу роль в контексті зусиль зі створення правового поля 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глобальної енергетичної безпеки, на основі відкритих, конкурентних ринків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принципів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стійкого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7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1321"/>
            <a:ext cx="10515600" cy="5745642"/>
          </a:xfrm>
        </p:spPr>
        <p:txBody>
          <a:bodyPr>
            <a:normAutofit/>
          </a:bodyPr>
          <a:lstStyle/>
          <a:p>
            <a:pPr marL="356235" indent="0" algn="just">
              <a:lnSpc>
                <a:spcPts val="1550"/>
              </a:lnSpc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b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заходи</a:t>
            </a:r>
            <a:r>
              <a:rPr lang="uk-UA" b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b="1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енергозбереження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525" marR="80645" indent="0" algn="just">
              <a:lnSpc>
                <a:spcPct val="95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Індустріалізація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призвела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стрімкого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споживання енергетичних ресурсів протягом останніх 100-150 років. Оскільки в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займають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викопні джерела енергії: нафта, газ, вугілля – це призводить до їх швидкого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вичерпування та поступового зростання ціни на ці енергоносії. В зв’язку з цим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стало зрозуміло, що для стабільного економічного розвитку необхідно вживати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заходи щодо раціонального використання енергії. Тому в більшості розвинених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країн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енергозберігаючих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енергоефективних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(ЕЕ)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фінансують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державного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бюджету.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ЕЕ.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24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1540"/>
            <a:ext cx="10515600" cy="5935423"/>
          </a:xfrm>
        </p:spPr>
        <p:txBody>
          <a:bodyPr>
            <a:normAutofit/>
          </a:bodyPr>
          <a:lstStyle/>
          <a:p>
            <a:pPr marL="356235" indent="0">
              <a:lnSpc>
                <a:spcPts val="1570"/>
              </a:lnSpc>
              <a:spcBef>
                <a:spcPts val="36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Технічні: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635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використання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пристроїв</a:t>
            </a:r>
            <a:r>
              <a:rPr lang="uk-UA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устаткування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малим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споживанням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енергії;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81915" lvl="0" indent="-342900">
              <a:lnSpc>
                <a:spcPct val="95000"/>
              </a:lnSpc>
              <a:spcBef>
                <a:spcPts val="2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  <a:tab pos="1983740" algn="l"/>
                <a:tab pos="3556000" algn="l"/>
                <a:tab pos="4553585" algn="l"/>
                <a:tab pos="4988560" algn="l"/>
                <a:tab pos="609854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використання	енергоефективних	технологій	для	генерування	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транспортуванні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енергії;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6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теплоізоляція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будівель;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666240" lvl="0" indent="-34290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заміна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викопних</a:t>
            </a:r>
            <a:r>
              <a:rPr lang="uk-UA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джерел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енергії</a:t>
            </a:r>
            <a:r>
              <a:rPr lang="uk-UA" spc="-4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відновлювальні.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endParaRPr lang="uk-UA" spc="-335" dirty="0" smtClean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1666240" lv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SzPts val="1400"/>
              <a:buNone/>
              <a:tabLst>
                <a:tab pos="76835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2 Економічні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: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61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введення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денного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нічного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тарифів;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79375" lvl="0" indent="-342900">
              <a:lnSpc>
                <a:spcPct val="95000"/>
              </a:lnSpc>
              <a:spcBef>
                <a:spcPts val="3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оплата</a:t>
            </a:r>
            <a:r>
              <a:rPr lang="uk-UA" spc="1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енергії,</a:t>
            </a:r>
            <a:r>
              <a:rPr lang="uk-UA" spc="14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що</a:t>
            </a:r>
            <a:r>
              <a:rPr lang="uk-UA" spc="1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виробляється</a:t>
            </a:r>
            <a:r>
              <a:rPr lang="uk-UA" spc="14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відновлювальними</a:t>
            </a:r>
            <a:r>
              <a:rPr lang="uk-UA" spc="15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джерелами</a:t>
            </a:r>
            <a:r>
              <a:rPr lang="uk-UA" spc="1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енергії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«зеленим»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тарифом;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81915" lvl="0" indent="-342900">
              <a:lnSpc>
                <a:spcPct val="95000"/>
              </a:lnSpc>
              <a:spcBef>
                <a:spcPts val="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  <a:tab pos="1599565" algn="l"/>
                <a:tab pos="2751455" algn="l"/>
                <a:tab pos="3759835" algn="l"/>
                <a:tab pos="4490720" algn="l"/>
                <a:tab pos="5495290" algn="l"/>
                <a:tab pos="572960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введення	прогресивної	тарифікації	(більше	споживаєш	–	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більше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сплачуєш);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державні</a:t>
            </a:r>
            <a:r>
              <a:rPr lang="uk-UA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дотації</a:t>
            </a:r>
            <a:r>
              <a:rPr lang="uk-UA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енергоефективних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81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5826"/>
            <a:ext cx="10515600" cy="6047117"/>
          </a:xfrm>
        </p:spPr>
        <p:txBody>
          <a:bodyPr>
            <a:normAutofit/>
          </a:bodyPr>
          <a:lstStyle/>
          <a:p>
            <a:pPr marL="0" marR="605155" lvl="0" indent="0">
              <a:lnSpc>
                <a:spcPct val="95000"/>
              </a:lnSpc>
              <a:spcAft>
                <a:spcPts val="0"/>
              </a:spcAft>
              <a:buSzPts val="1400"/>
              <a:buNone/>
              <a:tabLst>
                <a:tab pos="76835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3 Організаційні: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61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встановлення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лічильників;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63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використання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зимового і</a:t>
            </a:r>
            <a:r>
              <a:rPr lang="uk-UA" spc="-4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літнього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часу;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700780" lvl="0" indent="-342900">
              <a:lnSpc>
                <a:spcPct val="95000"/>
              </a:lnSpc>
              <a:spcBef>
                <a:spcPts val="1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</a:tabLst>
            </a:pP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економія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електроенергії.</a:t>
            </a:r>
            <a:r>
              <a:rPr lang="uk-UA" spc="-3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endParaRPr lang="uk-UA" spc="-340" dirty="0" smtClean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3700780" lvl="0" indent="0">
              <a:lnSpc>
                <a:spcPct val="95000"/>
              </a:lnSpc>
              <a:spcBef>
                <a:spcPts val="15"/>
              </a:spcBef>
              <a:spcAft>
                <a:spcPts val="0"/>
              </a:spcAft>
              <a:buSzPts val="1400"/>
              <a:buNone/>
              <a:tabLst>
                <a:tab pos="76835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4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Правові: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59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ратифікація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міжнародних</a:t>
            </a:r>
            <a:r>
              <a:rPr lang="uk-UA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угод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конвенцій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uk-UA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галузі</a:t>
            </a:r>
            <a:r>
              <a:rPr lang="uk-UA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енергозбереження;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32105" lvl="0" indent="-342900">
              <a:lnSpc>
                <a:spcPct val="95000"/>
              </a:lnSpc>
              <a:spcBef>
                <a:spcPts val="3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68350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розробка</a:t>
            </a:r>
            <a:r>
              <a:rPr lang="uk-UA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</a:t>
            </a:r>
            <a:r>
              <a:rPr lang="uk-UA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впровадження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національних</a:t>
            </a:r>
            <a:r>
              <a:rPr lang="uk-UA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програм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</a:t>
            </a:r>
            <a:r>
              <a:rPr lang="uk-UA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енергозбереження.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Ефект</a:t>
            </a:r>
            <a:r>
              <a:rPr lang="uk-UA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</a:t>
            </a:r>
            <a:r>
              <a:rPr lang="uk-UA" spc="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заходів з</a:t>
            </a:r>
            <a:r>
              <a:rPr lang="uk-UA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ЕЕ:</a:t>
            </a:r>
            <a:endParaRPr lang="en-US" sz="20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51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816610" algn="l"/>
                <a:tab pos="81724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заощадження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52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816610" algn="l"/>
                <a:tab pos="81724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зменшення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викидів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шкідливих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зменшення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енергопотужностей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даному курсі основна увага приділена технічним 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заходами з ЕЕ.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62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713" t="26836" r="21638" b="19835"/>
          <a:stretch/>
        </p:blipFill>
        <p:spPr>
          <a:xfrm>
            <a:off x="250166" y="258791"/>
            <a:ext cx="10334445" cy="49515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92037" y="5319962"/>
            <a:ext cx="95925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рис. 1.1 видно, що країни, які розвиваються, спричинюють загальне збільшення енергоспоживання в останні 10-15 років. Причинами цього є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більший приріст ВВП цих країн і достатньо висока енергоємність виробництва. Основними споживачами енергії серед країн, що розвиваються, є Китай та Індія.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809" t="25100" r="25366" b="34182"/>
          <a:stretch/>
        </p:blipFill>
        <p:spPr>
          <a:xfrm>
            <a:off x="1293962" y="163901"/>
            <a:ext cx="9558068" cy="456415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18249" y="4728056"/>
            <a:ext cx="9333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видно з рис. 1.2 динаміка енергоспоживання України як і більшості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СНД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1991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стрімко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зменшилась,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причиною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чого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3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економічна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криза.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середині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90-х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років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початком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економічної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стабілізації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енергоспоживання України складає 140 млн. тон нафтового еквіваленту (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т.н.е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лише після подорожчання енергоресурсів після 2007 року енергоспоживання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зменшується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 проведення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ряду заходів з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ЕЕ.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400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4860" y="240805"/>
            <a:ext cx="10179699" cy="609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3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1125</Words>
  <Application>Microsoft Office PowerPoint</Application>
  <PresentationFormat>Широкоэкранный</PresentationFormat>
  <Paragraphs>104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11</cp:revision>
  <dcterms:created xsi:type="dcterms:W3CDTF">2022-07-30T12:59:36Z</dcterms:created>
  <dcterms:modified xsi:type="dcterms:W3CDTF">2022-08-09T06:13:40Z</dcterms:modified>
</cp:coreProperties>
</file>