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0" d="100"/>
          <a:sy n="80" d="100"/>
        </p:scale>
        <p:origin x="60" y="1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t>12/23/2022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12/23/2022</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12/23/2022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77328" y="221577"/>
            <a:ext cx="9796731" cy="6063198"/>
          </a:xfrm>
          <a:prstGeom prst="rect">
            <a:avLst/>
          </a:prstGeom>
        </p:spPr>
        <p:txBody>
          <a:bodyPr wrap="square">
            <a:spAutoFit/>
          </a:bodyPr>
          <a:lstStyle/>
          <a:p>
            <a:r>
              <a:rPr lang="ru-RU" dirty="0" smtClean="0">
                <a:latin typeface="Times New Roman" panose="02020603050405020304" pitchFamily="18" charset="0"/>
              </a:rPr>
              <a:t>ПРАКТИЧНА 3</a:t>
            </a:r>
          </a:p>
          <a:p>
            <a:endParaRPr lang="ru-RU" b="1" i="1" dirty="0">
              <a:latin typeface="Times New Roman" panose="02020603050405020304" pitchFamily="18" charset="0"/>
            </a:endParaRPr>
          </a:p>
          <a:p>
            <a:endParaRPr lang="ru-RU" sz="1400" b="1" i="1" dirty="0" smtClean="0">
              <a:latin typeface="Times New Roman" panose="02020603050405020304" pitchFamily="18" charset="0"/>
            </a:endParaRPr>
          </a:p>
          <a:p>
            <a:endParaRPr lang="ru-RU" sz="1400" b="1" i="1" dirty="0">
              <a:latin typeface="Times New Roman" panose="02020603050405020304" pitchFamily="18" charset="0"/>
            </a:endParaRPr>
          </a:p>
          <a:p>
            <a:r>
              <a:rPr lang="ru-RU" sz="3600" b="1" dirty="0" smtClean="0">
                <a:effectLst>
                  <a:outerShdw blurRad="38100" dist="38100" dir="2700000" algn="tl">
                    <a:srgbClr val="000000">
                      <a:alpha val="43137"/>
                    </a:srgbClr>
                  </a:outerShdw>
                </a:effectLst>
                <a:latin typeface="Times New Roman" panose="02020603050405020304" pitchFamily="18" charset="0"/>
              </a:rPr>
              <a:t>ТЕМА </a:t>
            </a:r>
            <a:r>
              <a:rPr lang="ru-RU" sz="3600" b="1" dirty="0">
                <a:effectLst>
                  <a:outerShdw blurRad="38100" dist="38100" dir="2700000" algn="tl">
                    <a:srgbClr val="000000">
                      <a:alpha val="43137"/>
                    </a:srgbClr>
                  </a:outerShdw>
                </a:effectLst>
                <a:latin typeface="Times New Roman" panose="02020603050405020304" pitchFamily="18" charset="0"/>
              </a:rPr>
              <a:t>2. ЕЛЕМЕНТИ НАПІВПРОВІДНИКОВОЇ ЕЛЕКТРОНІКИ  </a:t>
            </a:r>
            <a:endParaRPr lang="ru-RU" sz="3600" b="1" dirty="0" smtClean="0">
              <a:effectLst>
                <a:outerShdw blurRad="38100" dist="38100" dir="2700000" algn="tl">
                  <a:srgbClr val="000000">
                    <a:alpha val="43137"/>
                  </a:srgbClr>
                </a:outerShdw>
              </a:effectLst>
              <a:latin typeface="Times New Roman" panose="02020603050405020304" pitchFamily="18" charset="0"/>
            </a:endParaRPr>
          </a:p>
          <a:p>
            <a:endParaRPr lang="ru-RU" sz="2800" b="1" dirty="0">
              <a:effectLst>
                <a:outerShdw blurRad="38100" dist="38100" dir="2700000" algn="tl">
                  <a:srgbClr val="000000">
                    <a:alpha val="43137"/>
                  </a:srgbClr>
                </a:outerShdw>
              </a:effectLst>
              <a:latin typeface="Times New Roman" panose="02020603050405020304" pitchFamily="18" charset="0"/>
            </a:endParaRPr>
          </a:p>
          <a:p>
            <a:endParaRPr lang="ru-RU" sz="1400" b="1" i="1" dirty="0" smtClean="0">
              <a:effectLst>
                <a:outerShdw blurRad="38100" dist="38100" dir="2700000" algn="tl">
                  <a:srgbClr val="000000">
                    <a:alpha val="43137"/>
                  </a:srgbClr>
                </a:outerShdw>
              </a:effectLst>
              <a:latin typeface="Times New Roman" panose="02020603050405020304" pitchFamily="18" charset="0"/>
            </a:endParaRPr>
          </a:p>
          <a:p>
            <a:endParaRPr lang="ru-RU" sz="1400" b="1" i="1" dirty="0">
              <a:effectLst>
                <a:outerShdw blurRad="38100" dist="38100" dir="2700000" algn="tl">
                  <a:srgbClr val="000000">
                    <a:alpha val="43137"/>
                  </a:srgbClr>
                </a:outerShdw>
              </a:effectLst>
              <a:latin typeface="Times New Roman" panose="02020603050405020304" pitchFamily="18" charset="0"/>
            </a:endParaRPr>
          </a:p>
          <a:p>
            <a:r>
              <a:rPr lang="ru-RU" sz="2800" dirty="0" smtClean="0">
                <a:effectLst>
                  <a:outerShdw blurRad="38100" dist="38100" dir="2700000" algn="tl">
                    <a:srgbClr val="000000">
                      <a:alpha val="43137"/>
                    </a:srgbClr>
                  </a:outerShdw>
                </a:effectLst>
                <a:latin typeface="Times New Roman" panose="02020603050405020304" pitchFamily="18" charset="0"/>
              </a:rPr>
              <a:t>ПЛАН</a:t>
            </a:r>
          </a:p>
          <a:p>
            <a:endParaRPr lang="ru-RU" sz="2800" b="1" i="1" dirty="0">
              <a:latin typeface="Times New Roman" panose="02020603050405020304" pitchFamily="18" charset="0"/>
            </a:endParaRPr>
          </a:p>
          <a:p>
            <a:r>
              <a:rPr lang="ru-RU" sz="2800" dirty="0" smtClean="0">
                <a:latin typeface="Times New Roman" panose="02020603050405020304" pitchFamily="18" charset="0"/>
              </a:rPr>
              <a:t>1. </a:t>
            </a:r>
            <a:r>
              <a:rPr lang="uk-UA" sz="2800" dirty="0" smtClean="0">
                <a:latin typeface="Times New Roman" panose="02020603050405020304" pitchFamily="18" charset="0"/>
              </a:rPr>
              <a:t>Електронно-дірковий перехід (</a:t>
            </a:r>
            <a:r>
              <a:rPr lang="uk-UA" sz="2800" i="1" dirty="0" smtClean="0">
                <a:latin typeface="Times New Roman" panose="02020603050405020304" pitchFamily="18" charset="0"/>
              </a:rPr>
              <a:t>p-n </a:t>
            </a:r>
            <a:r>
              <a:rPr lang="uk-UA" sz="2800" dirty="0" smtClean="0">
                <a:latin typeface="Times New Roman" panose="02020603050405020304" pitchFamily="18" charset="0"/>
              </a:rPr>
              <a:t>перехід)</a:t>
            </a:r>
          </a:p>
          <a:p>
            <a:r>
              <a:rPr lang="uk-UA" sz="2800" dirty="0" smtClean="0">
                <a:latin typeface="Times New Roman" panose="02020603050405020304" pitchFamily="18" charset="0"/>
              </a:rPr>
              <a:t>                                 </a:t>
            </a:r>
          </a:p>
          <a:p>
            <a:r>
              <a:rPr lang="uk-UA" sz="2800" dirty="0" smtClean="0">
                <a:latin typeface="Times New Roman" panose="02020603050405020304" pitchFamily="18" charset="0"/>
              </a:rPr>
              <a:t>2. Загальні відомості про діоди</a:t>
            </a:r>
          </a:p>
          <a:p>
            <a:endParaRPr lang="uk-UA" sz="2800" dirty="0" smtClean="0">
              <a:latin typeface="Times New Roman" panose="02020603050405020304" pitchFamily="18" charset="0"/>
            </a:endParaRPr>
          </a:p>
          <a:p>
            <a:r>
              <a:rPr lang="uk-UA" sz="2800" dirty="0" smtClean="0">
                <a:latin typeface="Times New Roman" panose="02020603050405020304" pitchFamily="18" charset="0"/>
              </a:rPr>
              <a:t>3. Задачі</a:t>
            </a:r>
            <a:endParaRPr lang="uk-UA" sz="2800" dirty="0">
              <a:latin typeface="Times New Roman" panose="02020603050405020304" pitchFamily="18" charset="0"/>
            </a:endParaRPr>
          </a:p>
        </p:txBody>
      </p:sp>
    </p:spTree>
    <p:extLst>
      <p:ext uri="{BB962C8B-B14F-4D97-AF65-F5344CB8AC3E}">
        <p14:creationId xmlns:p14="http://schemas.microsoft.com/office/powerpoint/2010/main" val="3679580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82088" y="319717"/>
            <a:ext cx="9157135" cy="5805038"/>
          </a:xfrm>
          <a:prstGeom prst="rect">
            <a:avLst/>
          </a:prstGeom>
        </p:spPr>
      </p:pic>
    </p:spTree>
    <p:extLst>
      <p:ext uri="{BB962C8B-B14F-4D97-AF65-F5344CB8AC3E}">
        <p14:creationId xmlns:p14="http://schemas.microsoft.com/office/powerpoint/2010/main" val="1297110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56209" y="247675"/>
            <a:ext cx="10002523" cy="1952061"/>
          </a:xfrm>
          <a:prstGeom prst="rect">
            <a:avLst/>
          </a:prstGeom>
        </p:spPr>
      </p:pic>
      <p:pic>
        <p:nvPicPr>
          <p:cNvPr id="5" name="Рисунок 4"/>
          <p:cNvPicPr>
            <a:picLocks noChangeAspect="1"/>
          </p:cNvPicPr>
          <p:nvPr/>
        </p:nvPicPr>
        <p:blipFill>
          <a:blip r:embed="rId3"/>
          <a:stretch>
            <a:fillRect/>
          </a:stretch>
        </p:blipFill>
        <p:spPr>
          <a:xfrm>
            <a:off x="556208" y="2199736"/>
            <a:ext cx="10002523" cy="4304581"/>
          </a:xfrm>
          <a:prstGeom prst="rect">
            <a:avLst/>
          </a:prstGeom>
        </p:spPr>
      </p:pic>
    </p:spTree>
    <p:extLst>
      <p:ext uri="{BB962C8B-B14F-4D97-AF65-F5344CB8AC3E}">
        <p14:creationId xmlns:p14="http://schemas.microsoft.com/office/powerpoint/2010/main" val="2571672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401189" y="135490"/>
            <a:ext cx="10304191" cy="6489597"/>
          </a:xfrm>
          <a:prstGeom prst="rect">
            <a:avLst/>
          </a:prstGeom>
        </p:spPr>
      </p:pic>
    </p:spTree>
    <p:extLst>
      <p:ext uri="{BB962C8B-B14F-4D97-AF65-F5344CB8AC3E}">
        <p14:creationId xmlns:p14="http://schemas.microsoft.com/office/powerpoint/2010/main" val="2110885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87476" y="359936"/>
            <a:ext cx="5285187" cy="2236616"/>
          </a:xfrm>
          <a:prstGeom prst="rect">
            <a:avLst/>
          </a:prstGeom>
        </p:spPr>
      </p:pic>
      <p:sp>
        <p:nvSpPr>
          <p:cNvPr id="5" name="Прямоугольник 4"/>
          <p:cNvSpPr/>
          <p:nvPr/>
        </p:nvSpPr>
        <p:spPr>
          <a:xfrm>
            <a:off x="287476" y="2821510"/>
            <a:ext cx="9934754" cy="3477875"/>
          </a:xfrm>
          <a:prstGeom prst="rect">
            <a:avLst/>
          </a:prstGeom>
        </p:spPr>
        <p:txBody>
          <a:bodyPr wrap="square">
            <a:spAutoFit/>
          </a:bodyPr>
          <a:lstStyle/>
          <a:p>
            <a:r>
              <a:rPr lang="uk-UA" sz="2000" dirty="0" smtClean="0">
                <a:latin typeface="Times New Roman" panose="02020603050405020304" pitchFamily="18" charset="0"/>
              </a:rPr>
              <a:t>Вхідна напруга може збільшуватися або зменшуватися, що обумовлює</a:t>
            </a:r>
          </a:p>
          <a:p>
            <a:pPr marR="1120" algn="just"/>
            <a:r>
              <a:rPr lang="uk-UA" sz="2000" dirty="0" smtClean="0">
                <a:latin typeface="Times New Roman" panose="02020603050405020304" pitchFamily="18" charset="0"/>
              </a:rPr>
              <a:t>відповідне </a:t>
            </a:r>
            <a:r>
              <a:rPr lang="uk-UA" sz="2000" dirty="0">
                <a:latin typeface="Times New Roman" panose="02020603050405020304" pitchFamily="18" charset="0"/>
              </a:rPr>
              <a:t>збільшення або зменшення струму через стабілітрон. Коли стабілітрон працює при напрузі стабілізації (в області пробою), при збільшенні вхідної напруги  через нього  може йти  великий струм. Однак напруга на стабілітроні залишиться незмінною. Стабілітрон здійснює протидію збільшенню вхідної напруги, оскільки при збільшенні струму його питомий опір падає, що дозволяє вихідній напрузі на стабілітроні </a:t>
            </a:r>
            <a:r>
              <a:rPr lang="uk-UA" sz="2000" dirty="0" smtClean="0">
                <a:latin typeface="Times New Roman" panose="02020603050405020304" pitchFamily="18" charset="0"/>
              </a:rPr>
              <a:t>залишатися постійною </a:t>
            </a:r>
            <a:r>
              <a:rPr lang="uk-UA" sz="2000" dirty="0">
                <a:latin typeface="Times New Roman" panose="02020603050405020304" pitchFamily="18" charset="0"/>
              </a:rPr>
              <a:t>при змінах вхідної напруги. Зміна вхідної напруги проявляється тільки в зміні спаду напруги на послідовно включеному резисторі. Сума спадів напруги на цьому резисторі і стабілітроні дорівнює вхідній напрузі. Вихідна напруга знімається зі стабілітрона і може бути збільшена або зменшена шляхом заміни стабілітрона і включеного послідовно з ним резистора.</a:t>
            </a:r>
          </a:p>
        </p:txBody>
      </p:sp>
    </p:spTree>
    <p:extLst>
      <p:ext uri="{BB962C8B-B14F-4D97-AF65-F5344CB8AC3E}">
        <p14:creationId xmlns:p14="http://schemas.microsoft.com/office/powerpoint/2010/main" val="2804718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89089" y="311962"/>
            <a:ext cx="9979862" cy="5329713"/>
          </a:xfrm>
          <a:prstGeom prst="rect">
            <a:avLst/>
          </a:prstGeom>
        </p:spPr>
      </p:pic>
    </p:spTree>
    <p:extLst>
      <p:ext uri="{BB962C8B-B14F-4D97-AF65-F5344CB8AC3E}">
        <p14:creationId xmlns:p14="http://schemas.microsoft.com/office/powerpoint/2010/main" val="4194612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659724" y="232912"/>
            <a:ext cx="9588457" cy="4080295"/>
          </a:xfrm>
          <a:prstGeom prst="rect">
            <a:avLst/>
          </a:prstGeom>
        </p:spPr>
      </p:pic>
    </p:spTree>
    <p:extLst>
      <p:ext uri="{BB962C8B-B14F-4D97-AF65-F5344CB8AC3E}">
        <p14:creationId xmlns:p14="http://schemas.microsoft.com/office/powerpoint/2010/main" val="431230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62680" y="301868"/>
            <a:ext cx="6512573" cy="2441332"/>
          </a:xfrm>
          <a:prstGeom prst="rect">
            <a:avLst/>
          </a:prstGeom>
        </p:spPr>
      </p:pic>
      <p:pic>
        <p:nvPicPr>
          <p:cNvPr id="5" name="Рисунок 4"/>
          <p:cNvPicPr>
            <a:picLocks noChangeAspect="1"/>
          </p:cNvPicPr>
          <p:nvPr/>
        </p:nvPicPr>
        <p:blipFill>
          <a:blip r:embed="rId3"/>
          <a:stretch>
            <a:fillRect/>
          </a:stretch>
        </p:blipFill>
        <p:spPr>
          <a:xfrm>
            <a:off x="362680" y="2743199"/>
            <a:ext cx="9083245" cy="3717985"/>
          </a:xfrm>
          <a:prstGeom prst="rect">
            <a:avLst/>
          </a:prstGeom>
        </p:spPr>
      </p:pic>
    </p:spTree>
    <p:extLst>
      <p:ext uri="{BB962C8B-B14F-4D97-AF65-F5344CB8AC3E}">
        <p14:creationId xmlns:p14="http://schemas.microsoft.com/office/powerpoint/2010/main" val="2533130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690499" y="76927"/>
            <a:ext cx="8677787" cy="6548160"/>
          </a:xfrm>
          <a:prstGeom prst="rect">
            <a:avLst/>
          </a:prstGeom>
        </p:spPr>
      </p:pic>
    </p:spTree>
    <p:extLst>
      <p:ext uri="{BB962C8B-B14F-4D97-AF65-F5344CB8AC3E}">
        <p14:creationId xmlns:p14="http://schemas.microsoft.com/office/powerpoint/2010/main" val="469880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60206" y="319734"/>
            <a:ext cx="8409341" cy="1086372"/>
          </a:xfrm>
          <a:prstGeom prst="rect">
            <a:avLst/>
          </a:prstGeom>
        </p:spPr>
      </p:pic>
      <p:pic>
        <p:nvPicPr>
          <p:cNvPr id="5" name="Рисунок 4"/>
          <p:cNvPicPr>
            <a:picLocks noChangeAspect="1"/>
          </p:cNvPicPr>
          <p:nvPr/>
        </p:nvPicPr>
        <p:blipFill>
          <a:blip r:embed="rId3"/>
          <a:stretch>
            <a:fillRect/>
          </a:stretch>
        </p:blipFill>
        <p:spPr>
          <a:xfrm>
            <a:off x="260205" y="1406106"/>
            <a:ext cx="8409341" cy="5348428"/>
          </a:xfrm>
          <a:prstGeom prst="rect">
            <a:avLst/>
          </a:prstGeom>
        </p:spPr>
      </p:pic>
    </p:spTree>
    <p:extLst>
      <p:ext uri="{BB962C8B-B14F-4D97-AF65-F5344CB8AC3E}">
        <p14:creationId xmlns:p14="http://schemas.microsoft.com/office/powerpoint/2010/main" val="2283694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11965" y="143643"/>
            <a:ext cx="7477688" cy="5756825"/>
          </a:xfrm>
          <a:prstGeom prst="rect">
            <a:avLst/>
          </a:prstGeom>
        </p:spPr>
      </p:pic>
      <p:pic>
        <p:nvPicPr>
          <p:cNvPr id="5" name="Рисунок 4"/>
          <p:cNvPicPr>
            <a:picLocks noChangeAspect="1"/>
          </p:cNvPicPr>
          <p:nvPr/>
        </p:nvPicPr>
        <p:blipFill>
          <a:blip r:embed="rId3"/>
          <a:stretch>
            <a:fillRect/>
          </a:stretch>
        </p:blipFill>
        <p:spPr>
          <a:xfrm>
            <a:off x="311965" y="5633050"/>
            <a:ext cx="7477688" cy="957532"/>
          </a:xfrm>
          <a:prstGeom prst="rect">
            <a:avLst/>
          </a:prstGeom>
        </p:spPr>
      </p:pic>
    </p:spTree>
    <p:extLst>
      <p:ext uri="{BB962C8B-B14F-4D97-AF65-F5344CB8AC3E}">
        <p14:creationId xmlns:p14="http://schemas.microsoft.com/office/powerpoint/2010/main" val="460508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7161" y="108612"/>
            <a:ext cx="10745639" cy="6401753"/>
          </a:xfrm>
          <a:prstGeom prst="rect">
            <a:avLst/>
          </a:prstGeom>
        </p:spPr>
        <p:txBody>
          <a:bodyPr wrap="square">
            <a:spAutoFit/>
          </a:bodyPr>
          <a:lstStyle/>
          <a:p>
            <a:r>
              <a:rPr lang="ru-RU" sz="2400" b="1" dirty="0">
                <a:latin typeface="Times New Roman" panose="02020603050405020304" pitchFamily="18" charset="0"/>
              </a:rPr>
              <a:t>2.1. Електронно-дірковий перехід (</a:t>
            </a:r>
            <a:r>
              <a:rPr lang="ru-RU" sz="2400" b="1" i="1" dirty="0">
                <a:latin typeface="Times New Roman" panose="02020603050405020304" pitchFamily="18" charset="0"/>
              </a:rPr>
              <a:t>p-n </a:t>
            </a:r>
            <a:r>
              <a:rPr lang="ru-RU" sz="2400" b="1" dirty="0">
                <a:latin typeface="Times New Roman" panose="02020603050405020304" pitchFamily="18" charset="0"/>
              </a:rPr>
              <a:t>перехід).</a:t>
            </a:r>
            <a:endParaRPr lang="ru-RU" sz="2400" dirty="0">
              <a:latin typeface="Times New Roman" panose="02020603050405020304" pitchFamily="18" charset="0"/>
            </a:endParaRPr>
          </a:p>
          <a:p>
            <a:pPr marR="1060" algn="just"/>
            <a:r>
              <a:rPr lang="uk-UA" sz="2400" dirty="0">
                <a:latin typeface="Times New Roman" panose="02020603050405020304" pitchFamily="18" charset="0"/>
              </a:rPr>
              <a:t>Робота переважної кількості напівпровідникових приладів грунтується на явищах, які виникають при контакті двох монокристалічних напівпровідників з різними типами провідності. Такий контакт </a:t>
            </a:r>
            <a:r>
              <a:rPr lang="en-US" sz="2400" i="1" dirty="0">
                <a:latin typeface="Times New Roman" panose="02020603050405020304" pitchFamily="18" charset="0"/>
              </a:rPr>
              <a:t>p- </a:t>
            </a:r>
            <a:r>
              <a:rPr lang="uk-UA" sz="2400" dirty="0">
                <a:latin typeface="Times New Roman" panose="02020603050405020304" pitchFamily="18" charset="0"/>
              </a:rPr>
              <a:t>і </a:t>
            </a:r>
            <a:r>
              <a:rPr lang="en-US" sz="2400" i="1" dirty="0">
                <a:latin typeface="Times New Roman" panose="02020603050405020304" pitchFamily="18" charset="0"/>
              </a:rPr>
              <a:t>n- </a:t>
            </a:r>
            <a:r>
              <a:rPr lang="uk-UA" sz="2400" dirty="0">
                <a:latin typeface="Times New Roman" panose="02020603050405020304" pitchFamily="18" charset="0"/>
              </a:rPr>
              <a:t>напівпровідників називають </a:t>
            </a:r>
            <a:r>
              <a:rPr lang="en-US" sz="2400" i="1" dirty="0">
                <a:latin typeface="Times New Roman" panose="02020603050405020304" pitchFamily="18" charset="0"/>
              </a:rPr>
              <a:t>p-n </a:t>
            </a:r>
            <a:r>
              <a:rPr lang="uk-UA" sz="2400" i="1" dirty="0">
                <a:latin typeface="Times New Roman" panose="02020603050405020304" pitchFamily="18" charset="0"/>
              </a:rPr>
              <a:t>переходом. </a:t>
            </a:r>
            <a:r>
              <a:rPr lang="uk-UA" sz="2400" dirty="0">
                <a:latin typeface="Times New Roman" panose="02020603050405020304" pitchFamily="18" charset="0"/>
              </a:rPr>
              <a:t>Він має ряд цінних властивостей, використання яких і обумовлює широчезний спектр можливостей напівпровідникових приладів.</a:t>
            </a:r>
          </a:p>
          <a:p>
            <a:pPr marR="1070" algn="just"/>
            <a:r>
              <a:rPr lang="uk-UA" sz="2400" dirty="0">
                <a:latin typeface="Times New Roman" panose="02020603050405020304" pitchFamily="18" charset="0"/>
              </a:rPr>
              <a:t>Розглянемо процес, який утворюється у місці дотику напівпровідника, що має електронну </a:t>
            </a:r>
            <a:r>
              <a:rPr lang="en-US" sz="2400" i="1" dirty="0">
                <a:latin typeface="Times New Roman" panose="02020603050405020304" pitchFamily="18" charset="0"/>
              </a:rPr>
              <a:t>n</a:t>
            </a:r>
            <a:r>
              <a:rPr lang="en-US" sz="2400" dirty="0">
                <a:latin typeface="Times New Roman" panose="02020603050405020304" pitchFamily="18" charset="0"/>
              </a:rPr>
              <a:t>-</a:t>
            </a:r>
            <a:r>
              <a:rPr lang="uk-UA" sz="2400" dirty="0">
                <a:latin typeface="Times New Roman" panose="02020603050405020304" pitchFamily="18" charset="0"/>
              </a:rPr>
              <a:t>провідність з напівпровідником, що має </a:t>
            </a:r>
            <a:r>
              <a:rPr lang="en-US" sz="2400" i="1" dirty="0">
                <a:latin typeface="Times New Roman" panose="02020603050405020304" pitchFamily="18" charset="0"/>
              </a:rPr>
              <a:t>p</a:t>
            </a:r>
            <a:r>
              <a:rPr lang="en-US" sz="2400" dirty="0">
                <a:latin typeface="Times New Roman" panose="02020603050405020304" pitchFamily="18" charset="0"/>
              </a:rPr>
              <a:t>-</a:t>
            </a:r>
            <a:r>
              <a:rPr lang="uk-UA" sz="2400" dirty="0">
                <a:latin typeface="Times New Roman" panose="02020603050405020304" pitchFamily="18" charset="0"/>
              </a:rPr>
              <a:t>провідність. Кожному рухомому позитивному носію заряду в області </a:t>
            </a:r>
            <a:r>
              <a:rPr lang="en-US" sz="2400" i="1" dirty="0">
                <a:latin typeface="Times New Roman" panose="02020603050405020304" pitchFamily="18" charset="0"/>
              </a:rPr>
              <a:t>p </a:t>
            </a:r>
            <a:r>
              <a:rPr lang="en-US" sz="2400" dirty="0">
                <a:latin typeface="Times New Roman" panose="02020603050405020304" pitchFamily="18" charset="0"/>
              </a:rPr>
              <a:t>(</a:t>
            </a:r>
            <a:r>
              <a:rPr lang="uk-UA" sz="2400" dirty="0">
                <a:latin typeface="Times New Roman" panose="02020603050405020304" pitchFamily="18" charset="0"/>
              </a:rPr>
              <a:t>дірці) відповідає негативно заряджений іон нерухомої акцепторної домішки, що знаходиться у вузлі кристалічної решітки, а в області </a:t>
            </a:r>
            <a:r>
              <a:rPr lang="en-US" sz="2400" i="1" dirty="0">
                <a:latin typeface="Times New Roman" panose="02020603050405020304" pitchFamily="18" charset="0"/>
              </a:rPr>
              <a:t>n </a:t>
            </a:r>
            <a:r>
              <a:rPr lang="uk-UA" sz="2400" dirty="0">
                <a:latin typeface="Times New Roman" panose="02020603050405020304" pitchFamily="18" charset="0"/>
              </a:rPr>
              <a:t>кожному вільному електрону відповідає позитивно заряджений іон донорної домішки, в результаті чого весь монокристал залишається електрично нейтральним.</a:t>
            </a:r>
          </a:p>
          <a:p>
            <a:pPr marR="1090" algn="just"/>
            <a:r>
              <a:rPr lang="uk-UA" sz="2400" dirty="0">
                <a:latin typeface="Times New Roman" panose="02020603050405020304" pitchFamily="18" charset="0"/>
              </a:rPr>
              <a:t>Вільні носії електричних зарядів під дією градієнта концентрації починають переміщатися з місць з великою концентрацією в місця з меншою концентрацією. Так, дірки будуть дифундувати з області </a:t>
            </a:r>
            <a:r>
              <a:rPr lang="en-US" sz="2400" i="1" dirty="0">
                <a:latin typeface="Times New Roman" panose="02020603050405020304" pitchFamily="18" charset="0"/>
              </a:rPr>
              <a:t>p </a:t>
            </a:r>
            <a:r>
              <a:rPr lang="uk-UA" sz="2400" dirty="0">
                <a:latin typeface="Times New Roman" panose="02020603050405020304" pitchFamily="18" charset="0"/>
              </a:rPr>
              <a:t>в область </a:t>
            </a:r>
            <a:r>
              <a:rPr lang="en-US" sz="2400" i="1" dirty="0">
                <a:latin typeface="Times New Roman" panose="02020603050405020304" pitchFamily="18" charset="0"/>
              </a:rPr>
              <a:t>n</a:t>
            </a:r>
            <a:r>
              <a:rPr lang="en-US" sz="2400" dirty="0">
                <a:latin typeface="Times New Roman" panose="02020603050405020304" pitchFamily="18" charset="0"/>
              </a:rPr>
              <a:t>, </a:t>
            </a:r>
            <a:r>
              <a:rPr lang="uk-UA" sz="2400" dirty="0">
                <a:latin typeface="Times New Roman" panose="02020603050405020304" pitchFamily="18" charset="0"/>
              </a:rPr>
              <a:t>а електрони, навпаки, з області </a:t>
            </a:r>
            <a:r>
              <a:rPr lang="en-US" sz="2400" i="1" dirty="0">
                <a:latin typeface="Times New Roman" panose="02020603050405020304" pitchFamily="18" charset="0"/>
              </a:rPr>
              <a:t>n </a:t>
            </a:r>
            <a:r>
              <a:rPr lang="uk-UA" sz="2400" dirty="0">
                <a:latin typeface="Times New Roman" panose="02020603050405020304" pitchFamily="18" charset="0"/>
              </a:rPr>
              <a:t>в область </a:t>
            </a:r>
            <a:r>
              <a:rPr lang="en-US" sz="2400" i="1" dirty="0">
                <a:latin typeface="Times New Roman" panose="02020603050405020304" pitchFamily="18" charset="0"/>
              </a:rPr>
              <a:t>p </a:t>
            </a:r>
            <a:r>
              <a:rPr lang="en-US" sz="2400" dirty="0">
                <a:latin typeface="Times New Roman" panose="02020603050405020304" pitchFamily="18" charset="0"/>
              </a:rPr>
              <a:t>(</a:t>
            </a:r>
            <a:r>
              <a:rPr lang="uk-UA" sz="2400" dirty="0">
                <a:latin typeface="Times New Roman" panose="02020603050405020304" pitchFamily="18" charset="0"/>
              </a:rPr>
              <a:t>рис. 2.1).</a:t>
            </a:r>
          </a:p>
          <a:p>
            <a:pPr lvl="1"/>
            <a:endParaRPr lang="uk-UA" sz="200" dirty="0">
              <a:latin typeface="Times New Roman" panose="02020603050405020304" pitchFamily="18" charset="0"/>
            </a:endParaRPr>
          </a:p>
        </p:txBody>
      </p:sp>
    </p:spTree>
    <p:extLst>
      <p:ext uri="{BB962C8B-B14F-4D97-AF65-F5344CB8AC3E}">
        <p14:creationId xmlns:p14="http://schemas.microsoft.com/office/powerpoint/2010/main" val="2436869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705820" y="123108"/>
            <a:ext cx="8265652" cy="6545111"/>
          </a:xfrm>
          <a:prstGeom prst="rect">
            <a:avLst/>
          </a:prstGeom>
        </p:spPr>
      </p:pic>
    </p:spTree>
    <p:extLst>
      <p:ext uri="{BB962C8B-B14F-4D97-AF65-F5344CB8AC3E}">
        <p14:creationId xmlns:p14="http://schemas.microsoft.com/office/powerpoint/2010/main" val="2478790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 y="300791"/>
            <a:ext cx="7116792" cy="3526108"/>
          </a:xfrm>
          <a:prstGeom prst="rect">
            <a:avLst/>
          </a:prstGeom>
        </p:spPr>
      </p:pic>
      <p:sp>
        <p:nvSpPr>
          <p:cNvPr id="5" name="Прямоугольник 4"/>
          <p:cNvSpPr/>
          <p:nvPr/>
        </p:nvSpPr>
        <p:spPr>
          <a:xfrm>
            <a:off x="6331789" y="284237"/>
            <a:ext cx="5201728" cy="3477875"/>
          </a:xfrm>
          <a:prstGeom prst="rect">
            <a:avLst/>
          </a:prstGeom>
        </p:spPr>
        <p:txBody>
          <a:bodyPr wrap="square">
            <a:spAutoFit/>
          </a:bodyPr>
          <a:lstStyle/>
          <a:p>
            <a:pPr algn="just"/>
            <a:r>
              <a:rPr lang="ru-RU" sz="2000" dirty="0">
                <a:latin typeface="Times New Roman" panose="02020603050405020304" pitchFamily="18" charset="0"/>
              </a:rPr>
              <a:t>Це  </a:t>
            </a:r>
            <a:r>
              <a:rPr lang="uk-UA" sz="2000" dirty="0" smtClean="0">
                <a:latin typeface="Times New Roman" panose="02020603050405020304" pitchFamily="18" charset="0"/>
              </a:rPr>
              <a:t>спрямоване  назустріч  один  одному  переміщення  електричних зарядів  </a:t>
            </a:r>
            <a:r>
              <a:rPr lang="uk-UA" sz="2000" dirty="0">
                <a:latin typeface="Times New Roman" panose="02020603050405020304" pitchFamily="18" charset="0"/>
              </a:rPr>
              <a:t>утворює  дифузійний  струм  </a:t>
            </a:r>
            <a:r>
              <a:rPr lang="en-US" sz="2000" i="1" dirty="0">
                <a:latin typeface="Times New Roman" panose="02020603050405020304" pitchFamily="18" charset="0"/>
              </a:rPr>
              <a:t>p-n</a:t>
            </a:r>
            <a:r>
              <a:rPr lang="en-US" sz="2000" dirty="0">
                <a:latin typeface="Times New Roman" panose="02020603050405020304" pitchFamily="18" charset="0"/>
              </a:rPr>
              <a:t>-</a:t>
            </a:r>
            <a:r>
              <a:rPr lang="uk-UA" sz="2000" dirty="0">
                <a:latin typeface="Times New Roman" panose="02020603050405020304" pitchFamily="18" charset="0"/>
              </a:rPr>
              <a:t>переходу.  Але  як  тільки  дірка  </a:t>
            </a:r>
            <a:r>
              <a:rPr lang="uk-UA" sz="2000" dirty="0" smtClean="0">
                <a:latin typeface="Times New Roman" panose="02020603050405020304" pitchFamily="18" charset="0"/>
              </a:rPr>
              <a:t>з області </a:t>
            </a:r>
            <a:r>
              <a:rPr lang="uk-UA" sz="2000" i="1" dirty="0" smtClean="0">
                <a:latin typeface="Times New Roman" panose="02020603050405020304" pitchFamily="18" charset="0"/>
              </a:rPr>
              <a:t>p </a:t>
            </a:r>
            <a:r>
              <a:rPr lang="uk-UA" sz="2000" dirty="0" smtClean="0">
                <a:latin typeface="Times New Roman" panose="02020603050405020304" pitchFamily="18" charset="0"/>
              </a:rPr>
              <a:t>перейде в область </a:t>
            </a:r>
            <a:r>
              <a:rPr lang="uk-UA" sz="2000" i="1" dirty="0" smtClean="0">
                <a:latin typeface="Times New Roman" panose="02020603050405020304" pitchFamily="18" charset="0"/>
              </a:rPr>
              <a:t>n</a:t>
            </a:r>
            <a:r>
              <a:rPr lang="uk-UA" sz="2000" dirty="0" smtClean="0">
                <a:latin typeface="Times New Roman" panose="02020603050405020304" pitchFamily="18" charset="0"/>
              </a:rPr>
              <a:t>, вона виявляється в оточенні електронів, які є основними носіями електричних зарядів в області </a:t>
            </a:r>
            <a:r>
              <a:rPr lang="uk-UA" sz="2000" i="1" dirty="0" smtClean="0">
                <a:latin typeface="Times New Roman" panose="02020603050405020304" pitchFamily="18" charset="0"/>
              </a:rPr>
              <a:t>n</a:t>
            </a:r>
            <a:r>
              <a:rPr lang="uk-UA" sz="2000" dirty="0" smtClean="0">
                <a:latin typeface="Times New Roman" panose="02020603050405020304" pitchFamily="18" charset="0"/>
              </a:rPr>
              <a:t>. Тому є велика ймовірність того, що відбудеться явище рекомбінації, в результаті якої не буде  ні дірки,  ні електрона,  а  залишиться  електрично  ней</a:t>
            </a:r>
            <a:r>
              <a:rPr lang="ru-RU" sz="2000" dirty="0" smtClean="0">
                <a:latin typeface="Times New Roman" panose="02020603050405020304" pitchFamily="18" charset="0"/>
              </a:rPr>
              <a:t>тральний  </a:t>
            </a:r>
            <a:r>
              <a:rPr lang="ru-RU" sz="2000" dirty="0">
                <a:latin typeface="Times New Roman" panose="02020603050405020304" pitchFamily="18" charset="0"/>
              </a:rPr>
              <a:t>атом</a:t>
            </a:r>
          </a:p>
          <a:p>
            <a:pPr algn="just"/>
            <a:r>
              <a:rPr lang="uk-UA" sz="2000" dirty="0">
                <a:latin typeface="Times New Roman" panose="02020603050405020304" pitchFamily="18" charset="0"/>
              </a:rPr>
              <a:t>напівпровідника.</a:t>
            </a:r>
          </a:p>
        </p:txBody>
      </p:sp>
      <p:sp>
        <p:nvSpPr>
          <p:cNvPr id="7" name="Прямоугольник 6"/>
          <p:cNvSpPr/>
          <p:nvPr/>
        </p:nvSpPr>
        <p:spPr>
          <a:xfrm>
            <a:off x="182689" y="3826899"/>
            <a:ext cx="11350828" cy="2862322"/>
          </a:xfrm>
          <a:prstGeom prst="rect">
            <a:avLst/>
          </a:prstGeom>
        </p:spPr>
        <p:txBody>
          <a:bodyPr wrap="square">
            <a:spAutoFit/>
          </a:bodyPr>
          <a:lstStyle/>
          <a:p>
            <a:pPr algn="just"/>
            <a:r>
              <a:rPr lang="ru-RU" sz="2000" dirty="0">
                <a:latin typeface="Times New Roman" panose="02020603050405020304" pitchFamily="18" charset="0"/>
              </a:rPr>
              <a:t>Але </a:t>
            </a:r>
            <a:r>
              <a:rPr lang="uk-UA" sz="2000" dirty="0" smtClean="0">
                <a:latin typeface="Times New Roman" panose="02020603050405020304" pitchFamily="18" charset="0"/>
              </a:rPr>
              <a:t>якщо раніше позитивний електричний заряд кожної дірки  компенсувався  негативним  </a:t>
            </a:r>
            <a:r>
              <a:rPr lang="ru-RU" sz="2000" dirty="0" smtClean="0">
                <a:latin typeface="Times New Roman" panose="02020603050405020304" pitchFamily="18" charset="0"/>
              </a:rPr>
              <a:t>зарядом  </a:t>
            </a:r>
            <a:r>
              <a:rPr lang="ru-RU" sz="2000" dirty="0">
                <a:latin typeface="Times New Roman" panose="02020603050405020304" pitchFamily="18" charset="0"/>
              </a:rPr>
              <a:t>іона  акцепторной  домішки  </a:t>
            </a:r>
            <a:r>
              <a:rPr lang="ru-RU" sz="2000" dirty="0" smtClean="0">
                <a:latin typeface="Times New Roman" panose="02020603050405020304" pitchFamily="18" charset="0"/>
              </a:rPr>
              <a:t>в</a:t>
            </a:r>
            <a:r>
              <a:rPr lang="uk-UA" sz="2000" dirty="0" smtClean="0">
                <a:latin typeface="Times New Roman" panose="02020603050405020304" pitchFamily="18" charset="0"/>
              </a:rPr>
              <a:t>області </a:t>
            </a:r>
            <a:r>
              <a:rPr lang="en-US" sz="2000" i="1" dirty="0">
                <a:latin typeface="Times New Roman" panose="02020603050405020304" pitchFamily="18" charset="0"/>
              </a:rPr>
              <a:t>p</a:t>
            </a:r>
            <a:r>
              <a:rPr lang="en-US" sz="2000" dirty="0">
                <a:latin typeface="Times New Roman" panose="02020603050405020304" pitchFamily="18" charset="0"/>
              </a:rPr>
              <a:t>, </a:t>
            </a:r>
            <a:r>
              <a:rPr lang="uk-UA" sz="2000" dirty="0">
                <a:latin typeface="Times New Roman" panose="02020603050405020304" pitchFamily="18" charset="0"/>
              </a:rPr>
              <a:t>а заряд електрона – позитивним зарядом іона донорної домішки в області </a:t>
            </a:r>
            <a:r>
              <a:rPr lang="en-US" sz="2000" i="1" dirty="0">
                <a:latin typeface="Times New Roman" panose="02020603050405020304" pitchFamily="18" charset="0"/>
              </a:rPr>
              <a:t>n</a:t>
            </a:r>
            <a:r>
              <a:rPr lang="en-US" sz="2000" dirty="0">
                <a:latin typeface="Times New Roman" panose="02020603050405020304" pitchFamily="18" charset="0"/>
              </a:rPr>
              <a:t>, </a:t>
            </a:r>
            <a:r>
              <a:rPr lang="uk-UA" sz="2000" dirty="0">
                <a:latin typeface="Times New Roman" panose="02020603050405020304" pitchFamily="18" charset="0"/>
              </a:rPr>
              <a:t>то після рекомбінації дірки і електрона електричні заряди нерухомих іонів домішок, що створили цю дірку і електрон, залишаться не скомпенсовані. І, в першу чергу, не скомпенсовані заряди  іонів домішок виявляють  себе  поблизу  межі  розділу,  де  утворюється  шар  </a:t>
            </a:r>
            <a:r>
              <a:rPr lang="uk-UA" sz="2000" dirty="0" smtClean="0">
                <a:latin typeface="Times New Roman" panose="02020603050405020304" pitchFamily="18" charset="0"/>
              </a:rPr>
              <a:t>просторових зарядів,  розділених  вузьким  проміжком  </a:t>
            </a:r>
            <a:r>
              <a:rPr lang="uk-UA" sz="2000" i="1" dirty="0" smtClean="0">
                <a:latin typeface="Times New Roman" panose="02020603050405020304" pitchFamily="18" charset="0"/>
              </a:rPr>
              <a:t></a:t>
            </a:r>
            <a:r>
              <a:rPr lang="uk-UA" sz="2000" dirty="0" smtClean="0">
                <a:latin typeface="Times New Roman" panose="02020603050405020304" pitchFamily="18" charset="0"/>
              </a:rPr>
              <a:t>.  Між  цими  зарядами виникає електричне поле з напруженістю   </a:t>
            </a:r>
            <a:r>
              <a:rPr lang="uk-UA" sz="2400" baseline="30000" dirty="0" smtClean="0">
                <a:latin typeface="Times New Roman" panose="02020603050405020304" pitchFamily="18" charset="0"/>
              </a:rPr>
              <a:t>Е</a:t>
            </a:r>
            <a:r>
              <a:rPr lang="uk-UA" sz="2000" baseline="30000" dirty="0" smtClean="0">
                <a:latin typeface="Times New Roman" panose="02020603050405020304" pitchFamily="18" charset="0"/>
              </a:rPr>
              <a:t>, яке називають </a:t>
            </a:r>
            <a:r>
              <a:rPr lang="uk-UA" sz="2000" i="1" baseline="30000" dirty="0" smtClean="0">
                <a:latin typeface="Times New Roman" panose="02020603050405020304" pitchFamily="18" charset="0"/>
              </a:rPr>
              <a:t>полем потенціального</a:t>
            </a:r>
            <a:endParaRPr lang="uk-UA" sz="2000" baseline="30000" dirty="0" smtClean="0">
              <a:latin typeface="Times New Roman" panose="02020603050405020304" pitchFamily="18" charset="0"/>
            </a:endParaRPr>
          </a:p>
          <a:p>
            <a:pPr algn="just"/>
            <a:r>
              <a:rPr lang="uk-UA" sz="2000" i="1" dirty="0" smtClean="0">
                <a:latin typeface="Times New Roman" panose="02020603050405020304" pitchFamily="18" charset="0"/>
              </a:rPr>
              <a:t>бар’єру</a:t>
            </a:r>
            <a:r>
              <a:rPr lang="uk-UA" sz="2000" dirty="0" smtClean="0">
                <a:latin typeface="Times New Roman" panose="02020603050405020304" pitchFamily="18" charset="0"/>
              </a:rPr>
              <a:t>, а різниця потенціалів на межі поділу двох зон, що обумовлюють </a:t>
            </a:r>
            <a:r>
              <a:rPr lang="ru-RU" sz="2000" dirty="0" smtClean="0">
                <a:latin typeface="Times New Roman" panose="02020603050405020304" pitchFamily="18" charset="0"/>
              </a:rPr>
              <a:t>це</a:t>
            </a:r>
            <a:endParaRPr lang="uk-UA" sz="2000" dirty="0">
              <a:latin typeface="Times New Roman" panose="02020603050405020304" pitchFamily="18" charset="0"/>
            </a:endParaRPr>
          </a:p>
          <a:p>
            <a:pPr algn="just"/>
            <a:r>
              <a:rPr lang="ru-RU" sz="2000" dirty="0">
                <a:latin typeface="Times New Roman" panose="02020603050405020304" pitchFamily="18" charset="0"/>
              </a:rPr>
              <a:t>поле, називають </a:t>
            </a:r>
            <a:r>
              <a:rPr lang="ru-RU" sz="2000" i="1" dirty="0">
                <a:latin typeface="Times New Roman" panose="02020603050405020304" pitchFamily="18" charset="0"/>
              </a:rPr>
              <a:t>контактною різницею </a:t>
            </a:r>
            <a:r>
              <a:rPr lang="ru-RU" sz="2000" i="1" dirty="0" smtClean="0">
                <a:latin typeface="Times New Roman" panose="02020603050405020304" pitchFamily="18" charset="0"/>
              </a:rPr>
              <a:t>потенціалів</a:t>
            </a:r>
            <a:r>
              <a:rPr lang="ru-RU" sz="2000" dirty="0" smtClean="0">
                <a:latin typeface="Times New Roman" panose="02020603050405020304" pitchFamily="18" charset="0"/>
              </a:rPr>
              <a:t> </a:t>
            </a:r>
            <a:r>
              <a:rPr lang="en-US" dirty="0" smtClean="0"/>
              <a:t></a:t>
            </a:r>
            <a:r>
              <a:rPr lang="en-US" i="1" dirty="0" smtClean="0"/>
              <a:t></a:t>
            </a:r>
            <a:r>
              <a:rPr lang="en-US" sz="2000" i="1" baseline="-25000" dirty="0" smtClean="0">
                <a:latin typeface="Times New Roman" panose="02020603050405020304" pitchFamily="18" charset="0"/>
              </a:rPr>
              <a:t>k</a:t>
            </a:r>
            <a:r>
              <a:rPr lang="ru-RU" sz="2000" baseline="30000" dirty="0" smtClean="0">
                <a:latin typeface="Times New Roman" panose="02020603050405020304" pitchFamily="18" charset="0"/>
              </a:rPr>
              <a:t>    </a:t>
            </a:r>
            <a:r>
              <a:rPr lang="uk-UA" sz="2000" dirty="0" smtClean="0">
                <a:latin typeface="Times New Roman" panose="02020603050405020304" pitchFamily="18" charset="0"/>
              </a:rPr>
              <a:t>(рис</a:t>
            </a:r>
            <a:r>
              <a:rPr lang="uk-UA" sz="2000" dirty="0">
                <a:latin typeface="Times New Roman" panose="02020603050405020304" pitchFamily="18" charset="0"/>
              </a:rPr>
              <a:t>. 2.2).</a:t>
            </a:r>
          </a:p>
        </p:txBody>
      </p:sp>
      <p:pic>
        <p:nvPicPr>
          <p:cNvPr id="8" name="Рисунок 7"/>
          <p:cNvPicPr>
            <a:picLocks noChangeAspect="1"/>
          </p:cNvPicPr>
          <p:nvPr/>
        </p:nvPicPr>
        <p:blipFill>
          <a:blip r:embed="rId3"/>
          <a:stretch>
            <a:fillRect/>
          </a:stretch>
        </p:blipFill>
        <p:spPr>
          <a:xfrm>
            <a:off x="6331789" y="5404360"/>
            <a:ext cx="457200" cy="385072"/>
          </a:xfrm>
          <a:prstGeom prst="rect">
            <a:avLst/>
          </a:prstGeom>
        </p:spPr>
      </p:pic>
      <p:pic>
        <p:nvPicPr>
          <p:cNvPr id="9" name="Рисунок 8"/>
          <p:cNvPicPr>
            <a:picLocks noChangeAspect="1"/>
          </p:cNvPicPr>
          <p:nvPr/>
        </p:nvPicPr>
        <p:blipFill>
          <a:blip r:embed="rId4"/>
          <a:stretch>
            <a:fillRect/>
          </a:stretch>
        </p:blipFill>
        <p:spPr>
          <a:xfrm>
            <a:off x="5970580" y="6369075"/>
            <a:ext cx="447473" cy="336700"/>
          </a:xfrm>
          <a:prstGeom prst="rect">
            <a:avLst/>
          </a:prstGeom>
        </p:spPr>
      </p:pic>
    </p:spTree>
    <p:extLst>
      <p:ext uri="{BB962C8B-B14F-4D97-AF65-F5344CB8AC3E}">
        <p14:creationId xmlns:p14="http://schemas.microsoft.com/office/powerpoint/2010/main" val="4270339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636104" y="190918"/>
            <a:ext cx="8654748" cy="3764952"/>
          </a:xfrm>
          <a:prstGeom prst="rect">
            <a:avLst/>
          </a:prstGeom>
        </p:spPr>
      </p:pic>
      <p:sp>
        <p:nvSpPr>
          <p:cNvPr id="5" name="Прямоугольник 4"/>
          <p:cNvSpPr/>
          <p:nvPr/>
        </p:nvSpPr>
        <p:spPr>
          <a:xfrm>
            <a:off x="0" y="3940865"/>
            <a:ext cx="10679502" cy="2862322"/>
          </a:xfrm>
          <a:prstGeom prst="rect">
            <a:avLst/>
          </a:prstGeom>
        </p:spPr>
        <p:txBody>
          <a:bodyPr wrap="square">
            <a:spAutoFit/>
          </a:bodyPr>
          <a:lstStyle/>
          <a:p>
            <a:pPr algn="just"/>
            <a:r>
              <a:rPr lang="ru-RU" dirty="0">
                <a:latin typeface="Times New Roman" panose="02020603050405020304" pitchFamily="18" charset="0"/>
              </a:rPr>
              <a:t>Це </a:t>
            </a:r>
            <a:r>
              <a:rPr lang="uk-UA" dirty="0" smtClean="0">
                <a:latin typeface="Times New Roman" panose="02020603050405020304" pitchFamily="18" charset="0"/>
              </a:rPr>
              <a:t>електричне поле видаляє носії зарядів з перехідного шару: електрони </a:t>
            </a:r>
            <a:r>
              <a:rPr lang="ru-RU" dirty="0" smtClean="0">
                <a:latin typeface="Times New Roman" panose="02020603050405020304" pitchFamily="18" charset="0"/>
              </a:rPr>
              <a:t>в </a:t>
            </a:r>
            <a:r>
              <a:rPr lang="ru-RU" i="1" dirty="0" smtClean="0">
                <a:latin typeface="Times New Roman" panose="02020603050405020304" pitchFamily="18" charset="0"/>
              </a:rPr>
              <a:t>n-</a:t>
            </a:r>
            <a:r>
              <a:rPr lang="uk-UA" dirty="0" smtClean="0">
                <a:latin typeface="Times New Roman" panose="02020603050405020304" pitchFamily="18" charset="0"/>
              </a:rPr>
              <a:t>область</a:t>
            </a:r>
            <a:r>
              <a:rPr lang="uk-UA" dirty="0">
                <a:latin typeface="Times New Roman" panose="02020603050405020304" pitchFamily="18" charset="0"/>
              </a:rPr>
              <a:t>, а дірки в </a:t>
            </a:r>
            <a:r>
              <a:rPr lang="en-US" i="1" dirty="0">
                <a:latin typeface="Times New Roman" panose="02020603050405020304" pitchFamily="18" charset="0"/>
              </a:rPr>
              <a:t>p-</a:t>
            </a:r>
            <a:r>
              <a:rPr lang="uk-UA" dirty="0">
                <a:latin typeface="Times New Roman" panose="02020603050405020304" pitchFamily="18" charset="0"/>
              </a:rPr>
              <a:t>область. Внаслідок цього перехідний шар </a:t>
            </a:r>
            <a:r>
              <a:rPr lang="uk-UA" i="1" dirty="0">
                <a:latin typeface="Times New Roman" panose="02020603050405020304" pitchFamily="18" charset="0"/>
              </a:rPr>
              <a:t></a:t>
            </a:r>
            <a:r>
              <a:rPr lang="uk-UA" dirty="0">
                <a:latin typeface="Times New Roman" panose="02020603050405020304" pitchFamily="18" charset="0"/>
              </a:rPr>
              <a:t>збіднюється носіями і набуває властивостей діелектрика. Глибина проникнення поля у напівпровідник залежить від його провідності: чим вона менша, тим більшою буде глибина. Тому, коли ступінь легування </a:t>
            </a:r>
            <a:r>
              <a:rPr lang="en-US" i="1" dirty="0">
                <a:latin typeface="Times New Roman" panose="02020603050405020304" pitchFamily="18" charset="0"/>
              </a:rPr>
              <a:t>p- </a:t>
            </a:r>
            <a:r>
              <a:rPr lang="uk-UA" dirty="0">
                <a:latin typeface="Times New Roman" panose="02020603050405020304" pitchFamily="18" charset="0"/>
              </a:rPr>
              <a:t>і </a:t>
            </a:r>
            <a:r>
              <a:rPr lang="en-US" i="1" dirty="0">
                <a:latin typeface="Times New Roman" panose="02020603050405020304" pitchFamily="18" charset="0"/>
              </a:rPr>
              <a:t>n- </a:t>
            </a:r>
            <a:r>
              <a:rPr lang="uk-UA" dirty="0">
                <a:latin typeface="Times New Roman" panose="02020603050405020304" pitchFamily="18" charset="0"/>
              </a:rPr>
              <a:t>областей неоднакова, збіднений носіями заряду шар утворюється переважно в напівпровіднику, котрий  зазнав  слабшого  легування.  При  намаганні  носіїв  проникнути  </a:t>
            </a:r>
            <a:r>
              <a:rPr lang="uk-UA" dirty="0" smtClean="0">
                <a:latin typeface="Times New Roman" panose="02020603050405020304" pitchFamily="18" charset="0"/>
              </a:rPr>
              <a:t>в </a:t>
            </a:r>
            <a:r>
              <a:rPr lang="ru-RU" dirty="0" smtClean="0">
                <a:latin typeface="Times New Roman" panose="02020603050405020304" pitchFamily="18" charset="0"/>
              </a:rPr>
              <a:t>„</a:t>
            </a:r>
            <a:r>
              <a:rPr lang="uk-UA" dirty="0" smtClean="0">
                <a:latin typeface="Times New Roman" panose="02020603050405020304" pitchFamily="18" charset="0"/>
              </a:rPr>
              <a:t>чужу” область їм доводиться долати потенціальний бар’єр досить значної висоти. Тому, хоч деякий обмін зарядами між </a:t>
            </a:r>
            <a:r>
              <a:rPr lang="uk-UA" i="1" dirty="0" smtClean="0">
                <a:latin typeface="Times New Roman" panose="02020603050405020304" pitchFamily="18" charset="0"/>
              </a:rPr>
              <a:t>p- </a:t>
            </a:r>
            <a:r>
              <a:rPr lang="uk-UA" dirty="0" smtClean="0">
                <a:latin typeface="Times New Roman" panose="02020603050405020304" pitchFamily="18" charset="0"/>
              </a:rPr>
              <a:t>і </a:t>
            </a:r>
            <a:r>
              <a:rPr lang="uk-UA" i="1" dirty="0" smtClean="0">
                <a:latin typeface="Times New Roman" panose="02020603050405020304" pitchFamily="18" charset="0"/>
              </a:rPr>
              <a:t>n- </a:t>
            </a:r>
            <a:r>
              <a:rPr lang="uk-UA" dirty="0" smtClean="0">
                <a:latin typeface="Times New Roman" panose="02020603050405020304" pitchFamily="18" charset="0"/>
              </a:rPr>
              <a:t>областями існує, проте він дуже незначний</a:t>
            </a:r>
            <a:r>
              <a:rPr lang="ru-RU" dirty="0" smtClean="0">
                <a:latin typeface="Times New Roman" panose="02020603050405020304" pitchFamily="18" charset="0"/>
              </a:rPr>
              <a:t>.</a:t>
            </a:r>
            <a:endParaRPr lang="ru-RU" dirty="0">
              <a:latin typeface="Times New Roman" panose="02020603050405020304" pitchFamily="18" charset="0"/>
            </a:endParaRPr>
          </a:p>
          <a:p>
            <a:pPr marR="1060" algn="just"/>
            <a:r>
              <a:rPr lang="uk-UA" dirty="0">
                <a:latin typeface="Times New Roman" panose="02020603050405020304" pitchFamily="18" charset="0"/>
              </a:rPr>
              <a:t>При відсутності зовнішнього електричного поля встановлюється динамічна рівновага між потоками основних і неосновних носіїв електричних зарядів, тобто між дифузійною і дрейфовою складовими струму </a:t>
            </a:r>
            <a:r>
              <a:rPr lang="en-US" i="1" dirty="0">
                <a:latin typeface="Times New Roman" panose="02020603050405020304" pitchFamily="18" charset="0"/>
              </a:rPr>
              <a:t>p-n</a:t>
            </a:r>
            <a:r>
              <a:rPr lang="en-US" dirty="0">
                <a:latin typeface="Times New Roman" panose="02020603050405020304" pitchFamily="18" charset="0"/>
              </a:rPr>
              <a:t>- </a:t>
            </a:r>
            <a:r>
              <a:rPr lang="uk-UA" dirty="0">
                <a:latin typeface="Times New Roman" panose="02020603050405020304" pitchFamily="18" charset="0"/>
              </a:rPr>
              <a:t>переходу, тому що ці складові спрямовані назустріч один одному.</a:t>
            </a:r>
          </a:p>
        </p:txBody>
      </p:sp>
      <p:pic>
        <p:nvPicPr>
          <p:cNvPr id="6" name="Рисунок 5"/>
          <p:cNvPicPr>
            <a:picLocks noChangeAspect="1"/>
          </p:cNvPicPr>
          <p:nvPr/>
        </p:nvPicPr>
        <p:blipFill>
          <a:blip r:embed="rId3"/>
          <a:stretch>
            <a:fillRect/>
          </a:stretch>
        </p:blipFill>
        <p:spPr>
          <a:xfrm>
            <a:off x="3426105" y="4246250"/>
            <a:ext cx="421276" cy="384081"/>
          </a:xfrm>
          <a:prstGeom prst="rect">
            <a:avLst/>
          </a:prstGeom>
        </p:spPr>
      </p:pic>
    </p:spTree>
    <p:extLst>
      <p:ext uri="{BB962C8B-B14F-4D97-AF65-F5344CB8AC3E}">
        <p14:creationId xmlns:p14="http://schemas.microsoft.com/office/powerpoint/2010/main" val="2850111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478828" y="648675"/>
            <a:ext cx="9441550" cy="4009589"/>
          </a:xfrm>
          <a:prstGeom prst="rect">
            <a:avLst/>
          </a:prstGeom>
        </p:spPr>
      </p:pic>
      <p:pic>
        <p:nvPicPr>
          <p:cNvPr id="5" name="Рисунок 4"/>
          <p:cNvPicPr>
            <a:picLocks noChangeAspect="1"/>
          </p:cNvPicPr>
          <p:nvPr/>
        </p:nvPicPr>
        <p:blipFill>
          <a:blip r:embed="rId3"/>
          <a:stretch>
            <a:fillRect/>
          </a:stretch>
        </p:blipFill>
        <p:spPr>
          <a:xfrm>
            <a:off x="478828" y="4658264"/>
            <a:ext cx="9441550" cy="1034378"/>
          </a:xfrm>
          <a:prstGeom prst="rect">
            <a:avLst/>
          </a:prstGeom>
        </p:spPr>
      </p:pic>
    </p:spTree>
    <p:extLst>
      <p:ext uri="{BB962C8B-B14F-4D97-AF65-F5344CB8AC3E}">
        <p14:creationId xmlns:p14="http://schemas.microsoft.com/office/powerpoint/2010/main" val="2549073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59426" y="368426"/>
            <a:ext cx="9162544" cy="6153144"/>
          </a:xfrm>
          <a:prstGeom prst="rect">
            <a:avLst/>
          </a:prstGeom>
        </p:spPr>
      </p:pic>
    </p:spTree>
    <p:extLst>
      <p:ext uri="{BB962C8B-B14F-4D97-AF65-F5344CB8AC3E}">
        <p14:creationId xmlns:p14="http://schemas.microsoft.com/office/powerpoint/2010/main" val="481796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42822" y="256516"/>
            <a:ext cx="10046899" cy="2677656"/>
          </a:xfrm>
          <a:prstGeom prst="rect">
            <a:avLst/>
          </a:prstGeom>
        </p:spPr>
        <p:txBody>
          <a:bodyPr wrap="square">
            <a:spAutoFit/>
          </a:bodyPr>
          <a:lstStyle/>
          <a:p>
            <a:r>
              <a:rPr lang="uk-UA" sz="2400" dirty="0" smtClean="0">
                <a:latin typeface="Times New Roman" panose="02020603050405020304" pitchFamily="18" charset="0"/>
              </a:rPr>
              <a:t>У  міру  збільшення  зовнішньої  напруги  прямий  струм  </a:t>
            </a:r>
            <a:r>
              <a:rPr lang="uk-UA" sz="2400" i="1" dirty="0" smtClean="0">
                <a:latin typeface="Times New Roman" panose="02020603050405020304" pitchFamily="18" charset="0"/>
              </a:rPr>
              <a:t>p-n</a:t>
            </a:r>
            <a:r>
              <a:rPr lang="uk-UA" sz="2400" dirty="0" smtClean="0">
                <a:latin typeface="Times New Roman" panose="02020603050405020304" pitchFamily="18" charset="0"/>
              </a:rPr>
              <a:t>-переходу зростає. Основні носії після переходу межі розділу стають неосновними </a:t>
            </a:r>
            <a:r>
              <a:rPr lang="ru-RU" sz="2400" dirty="0" smtClean="0">
                <a:latin typeface="Times New Roman" panose="02020603050405020304" pitchFamily="18" charset="0"/>
              </a:rPr>
              <a:t>в </a:t>
            </a:r>
            <a:r>
              <a:rPr lang="uk-UA" sz="2400" dirty="0" smtClean="0">
                <a:latin typeface="Times New Roman" panose="02020603050405020304" pitchFamily="18" charset="0"/>
              </a:rPr>
              <a:t>протилежній </a:t>
            </a:r>
            <a:r>
              <a:rPr lang="uk-UA" sz="2400" dirty="0">
                <a:latin typeface="Times New Roman" panose="02020603050405020304" pitchFamily="18" charset="0"/>
              </a:rPr>
              <a:t>частині напівпровідника і, заглибившись в неї, рекомбінують з основними носіями цієї області. Але, поки підключене зовнішнє джерело, струм через перехід підтримується безперервним надходженням електронів із зовнішнього кола в </a:t>
            </a:r>
            <a:r>
              <a:rPr lang="en-US" sz="2400" i="1" dirty="0">
                <a:latin typeface="Times New Roman" panose="02020603050405020304" pitchFamily="18" charset="0"/>
              </a:rPr>
              <a:t>n</a:t>
            </a:r>
            <a:r>
              <a:rPr lang="en-US" sz="2400" dirty="0">
                <a:latin typeface="Times New Roman" panose="02020603050405020304" pitchFamily="18" charset="0"/>
              </a:rPr>
              <a:t>-</a:t>
            </a:r>
            <a:r>
              <a:rPr lang="uk-UA" sz="2400" dirty="0">
                <a:latin typeface="Times New Roman" panose="02020603050405020304" pitchFamily="18" charset="0"/>
              </a:rPr>
              <a:t>область і видходом їх з </a:t>
            </a:r>
            <a:r>
              <a:rPr lang="en-US" sz="2400" i="1" dirty="0">
                <a:latin typeface="Times New Roman" panose="02020603050405020304" pitchFamily="18" charset="0"/>
              </a:rPr>
              <a:t>p</a:t>
            </a:r>
            <a:r>
              <a:rPr lang="en-US" sz="2400" dirty="0">
                <a:latin typeface="Times New Roman" panose="02020603050405020304" pitchFamily="18" charset="0"/>
              </a:rPr>
              <a:t>-</a:t>
            </a:r>
            <a:r>
              <a:rPr lang="uk-UA" sz="2400" dirty="0">
                <a:latin typeface="Times New Roman" panose="02020603050405020304" pitchFamily="18" charset="0"/>
              </a:rPr>
              <a:t>області в зовнішнє </a:t>
            </a:r>
            <a:r>
              <a:rPr lang="uk-UA" sz="2400" dirty="0" smtClean="0">
                <a:latin typeface="Times New Roman" panose="02020603050405020304" pitchFamily="18" charset="0"/>
              </a:rPr>
              <a:t>коло, завдяки чому відновлюється концентрація дірок в </a:t>
            </a:r>
            <a:r>
              <a:rPr lang="uk-UA" sz="2400" i="1" dirty="0" smtClean="0">
                <a:latin typeface="Times New Roman" panose="02020603050405020304" pitchFamily="18" charset="0"/>
              </a:rPr>
              <a:t>p</a:t>
            </a:r>
            <a:r>
              <a:rPr lang="uk-UA" sz="2400" dirty="0" smtClean="0">
                <a:latin typeface="Times New Roman" panose="02020603050405020304" pitchFamily="18" charset="0"/>
              </a:rPr>
              <a:t>-області</a:t>
            </a:r>
            <a:r>
              <a:rPr lang="ru-RU" sz="2400" dirty="0" smtClean="0">
                <a:latin typeface="Times New Roman" panose="02020603050405020304" pitchFamily="18" charset="0"/>
              </a:rPr>
              <a:t>.</a:t>
            </a:r>
            <a:endParaRPr lang="ru-RU" sz="2400" dirty="0">
              <a:latin typeface="Times New Roman" panose="02020603050405020304" pitchFamily="18" charset="0"/>
            </a:endParaRPr>
          </a:p>
        </p:txBody>
      </p:sp>
    </p:spTree>
    <p:extLst>
      <p:ext uri="{BB962C8B-B14F-4D97-AF65-F5344CB8AC3E}">
        <p14:creationId xmlns:p14="http://schemas.microsoft.com/office/powerpoint/2010/main" val="1022719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03207" y="261372"/>
            <a:ext cx="9908876" cy="3231654"/>
          </a:xfrm>
          <a:prstGeom prst="rect">
            <a:avLst/>
          </a:prstGeom>
        </p:spPr>
        <p:txBody>
          <a:bodyPr wrap="square">
            <a:spAutoFit/>
          </a:bodyPr>
          <a:lstStyle/>
          <a:p>
            <a:r>
              <a:rPr lang="ru-RU" sz="2400" b="1" dirty="0" smtClean="0">
                <a:latin typeface="Times New Roman" panose="02020603050405020304" pitchFamily="18" charset="0"/>
              </a:rPr>
              <a:t>2</a:t>
            </a:r>
            <a:r>
              <a:rPr lang="ru-RU" sz="2400" b="1" dirty="0">
                <a:latin typeface="Times New Roman" panose="02020603050405020304" pitchFamily="18" charset="0"/>
              </a:rPr>
              <a:t>. Загальні відомості про діоди</a:t>
            </a:r>
            <a:r>
              <a:rPr lang="ru-RU" sz="2000" b="1" i="1" dirty="0">
                <a:latin typeface="Times New Roman" panose="02020603050405020304" pitchFamily="18" charset="0"/>
              </a:rPr>
              <a:t>.</a:t>
            </a:r>
            <a:endParaRPr lang="ru-RU" sz="2000" dirty="0">
              <a:latin typeface="Times New Roman" panose="02020603050405020304" pitchFamily="18" charset="0"/>
            </a:endParaRPr>
          </a:p>
          <a:p>
            <a:pPr marR="1150" algn="just"/>
            <a:r>
              <a:rPr lang="uk-UA" sz="2000" i="1" dirty="0">
                <a:latin typeface="Times New Roman" panose="02020603050405020304" pitchFamily="18" charset="0"/>
              </a:rPr>
              <a:t>Напівпровідниковий діод </a:t>
            </a:r>
            <a:r>
              <a:rPr lang="uk-UA" sz="2000" dirty="0">
                <a:latin typeface="Times New Roman" panose="02020603050405020304" pitchFamily="18" charset="0"/>
              </a:rPr>
              <a:t>– це двохполюсний електроперетворювальний напівпровідниковий прилад, що має один </a:t>
            </a:r>
            <a:r>
              <a:rPr lang="en-US" sz="2000" i="1" dirty="0">
                <a:latin typeface="Times New Roman" panose="02020603050405020304" pitchFamily="18" charset="0"/>
              </a:rPr>
              <a:t>p-n </a:t>
            </a:r>
            <a:r>
              <a:rPr lang="uk-UA" sz="2000" dirty="0">
                <a:latin typeface="Times New Roman" panose="02020603050405020304" pitchFamily="18" charset="0"/>
              </a:rPr>
              <a:t>перехід і два електроди: катод та анод.</a:t>
            </a:r>
          </a:p>
          <a:p>
            <a:pPr marR="1030" algn="just"/>
            <a:r>
              <a:rPr lang="uk-UA" sz="2000" dirty="0">
                <a:latin typeface="Times New Roman" panose="02020603050405020304" pitchFamily="18" charset="0"/>
              </a:rPr>
              <a:t>Всі напівпровідникові діоди можна розділити на дві групи: </a:t>
            </a:r>
            <a:r>
              <a:rPr lang="uk-UA" sz="2000" i="1" dirty="0">
                <a:latin typeface="Times New Roman" panose="02020603050405020304" pitchFamily="18" charset="0"/>
              </a:rPr>
              <a:t>випрямні і спеціальні</a:t>
            </a:r>
            <a:r>
              <a:rPr lang="uk-UA" sz="2000" dirty="0">
                <a:latin typeface="Times New Roman" panose="02020603050405020304" pitchFamily="18" charset="0"/>
              </a:rPr>
              <a:t>. Випрямні діоди призначені для випрямлення змінного струму. Залежно від частоти і форми змінної напруги вони діляться на високочастотні, низькочастотні та імпульсні. У спеціальних типах напівпровідникових діодів використовують різні властивості </a:t>
            </a:r>
            <a:r>
              <a:rPr lang="en-US" sz="2000" i="1" dirty="0">
                <a:latin typeface="Times New Roman" panose="02020603050405020304" pitchFamily="18" charset="0"/>
              </a:rPr>
              <a:t>p-n</a:t>
            </a:r>
            <a:r>
              <a:rPr lang="en-US" sz="2000" dirty="0">
                <a:latin typeface="Times New Roman" panose="02020603050405020304" pitchFamily="18" charset="0"/>
              </a:rPr>
              <a:t>-</a:t>
            </a:r>
            <a:r>
              <a:rPr lang="uk-UA" sz="2000" dirty="0">
                <a:latin typeface="Times New Roman" panose="02020603050405020304" pitchFamily="18" charset="0"/>
              </a:rPr>
              <a:t>переходу: явище пробою, бар’єрну ємність переходу і т.д.</a:t>
            </a:r>
          </a:p>
          <a:p>
            <a:pPr marR="1090" algn="just"/>
            <a:r>
              <a:rPr lang="ru-RU" sz="2000" dirty="0">
                <a:latin typeface="Times New Roman" panose="02020603050405020304" pitchFamily="18" charset="0"/>
              </a:rPr>
              <a:t>Спрощена структура </a:t>
            </a:r>
            <a:r>
              <a:rPr lang="ru-RU" sz="2000" dirty="0" err="1">
                <a:latin typeface="Times New Roman" panose="02020603050405020304" pitchFamily="18" charset="0"/>
              </a:rPr>
              <a:t>діода</a:t>
            </a:r>
            <a:r>
              <a:rPr lang="ru-RU" sz="2000" dirty="0">
                <a:latin typeface="Times New Roman" panose="02020603050405020304" pitchFamily="18" charset="0"/>
              </a:rPr>
              <a:t> показана на рис. 2.4а, а його умовне графічне зображення – на рис. 2.4б.</a:t>
            </a:r>
          </a:p>
        </p:txBody>
      </p:sp>
      <p:pic>
        <p:nvPicPr>
          <p:cNvPr id="5" name="Рисунок 4"/>
          <p:cNvPicPr>
            <a:picLocks noChangeAspect="1"/>
          </p:cNvPicPr>
          <p:nvPr/>
        </p:nvPicPr>
        <p:blipFill>
          <a:blip r:embed="rId2"/>
          <a:stretch>
            <a:fillRect/>
          </a:stretch>
        </p:blipFill>
        <p:spPr>
          <a:xfrm>
            <a:off x="569343" y="3431471"/>
            <a:ext cx="9842739" cy="3340265"/>
          </a:xfrm>
          <a:prstGeom prst="rect">
            <a:avLst/>
          </a:prstGeom>
        </p:spPr>
      </p:pic>
    </p:spTree>
    <p:extLst>
      <p:ext uri="{BB962C8B-B14F-4D97-AF65-F5344CB8AC3E}">
        <p14:creationId xmlns:p14="http://schemas.microsoft.com/office/powerpoint/2010/main" val="2936569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20461" y="425274"/>
            <a:ext cx="9770852" cy="4893647"/>
          </a:xfrm>
          <a:prstGeom prst="rect">
            <a:avLst/>
          </a:prstGeom>
        </p:spPr>
        <p:txBody>
          <a:bodyPr wrap="square">
            <a:spAutoFit/>
          </a:bodyPr>
          <a:lstStyle/>
          <a:p>
            <a:pPr algn="just"/>
            <a:r>
              <a:rPr lang="uk-UA" sz="2400" dirty="0" smtClean="0">
                <a:latin typeface="Times New Roman" panose="02020603050405020304" pitchFamily="18" charset="0"/>
              </a:rPr>
              <a:t>Електрод діода, який підключений до </a:t>
            </a:r>
            <a:r>
              <a:rPr lang="uk-UA" sz="2400" i="1" dirty="0" smtClean="0">
                <a:latin typeface="Times New Roman" panose="02020603050405020304" pitchFamily="18" charset="0"/>
              </a:rPr>
              <a:t>p</a:t>
            </a:r>
            <a:r>
              <a:rPr lang="uk-UA" sz="2400" dirty="0" smtClean="0">
                <a:latin typeface="Times New Roman" panose="02020603050405020304" pitchFamily="18" charset="0"/>
              </a:rPr>
              <a:t>-області, називають анодом (А),</a:t>
            </a:r>
          </a:p>
          <a:p>
            <a:pPr marR="1130" algn="just"/>
            <a:r>
              <a:rPr lang="uk-UA" sz="2400" dirty="0" smtClean="0">
                <a:latin typeface="Times New Roman" panose="02020603050405020304" pitchFamily="18" charset="0"/>
              </a:rPr>
              <a:t>а електрод, що підключений до </a:t>
            </a:r>
            <a:r>
              <a:rPr lang="uk-UA" sz="2400" i="1" dirty="0" smtClean="0">
                <a:latin typeface="Times New Roman" panose="02020603050405020304" pitchFamily="18" charset="0"/>
              </a:rPr>
              <a:t>n</a:t>
            </a:r>
            <a:r>
              <a:rPr lang="uk-UA" sz="2400" dirty="0" smtClean="0">
                <a:latin typeface="Times New Roman" panose="02020603050405020304" pitchFamily="18" charset="0"/>
              </a:rPr>
              <a:t>-області – катодом (К). Якщо анод позитивний по відношенню до катода, то на діод подано пряме зміщення; струм діода при цьому називають </a:t>
            </a:r>
            <a:r>
              <a:rPr lang="uk-UA" sz="2400" i="1" dirty="0" smtClean="0">
                <a:latin typeface="Times New Roman" panose="02020603050405020304" pitchFamily="18" charset="0"/>
              </a:rPr>
              <a:t>прямим</a:t>
            </a:r>
            <a:r>
              <a:rPr lang="uk-UA" sz="2400" dirty="0" smtClean="0">
                <a:latin typeface="Times New Roman" panose="02020603050405020304" pitchFamily="18" charset="0"/>
              </a:rPr>
              <a:t>. При зворотному зсуві катод більш позитивний, ніж анод. Зворотний струм при цьому обмежений малим струмом насичення.</a:t>
            </a:r>
          </a:p>
          <a:p>
            <a:pPr marR="1060" algn="just"/>
            <a:r>
              <a:rPr lang="uk-UA" sz="2400" dirty="0" smtClean="0">
                <a:latin typeface="Times New Roman" panose="02020603050405020304" pitchFamily="18" charset="0"/>
              </a:rPr>
              <a:t>Як </a:t>
            </a:r>
            <a:r>
              <a:rPr lang="uk-UA" sz="2400" dirty="0">
                <a:latin typeface="Times New Roman" panose="02020603050405020304" pitchFamily="18" charset="0"/>
              </a:rPr>
              <a:t>правило, напівпровідникові діоди виконують на основі несиметричних </a:t>
            </a:r>
            <a:r>
              <a:rPr lang="en-US" sz="2400" i="1" dirty="0">
                <a:latin typeface="Times New Roman" panose="02020603050405020304" pitchFamily="18" charset="0"/>
              </a:rPr>
              <a:t>p-n</a:t>
            </a:r>
            <a:r>
              <a:rPr lang="en-US" sz="2400" dirty="0">
                <a:latin typeface="Times New Roman" panose="02020603050405020304" pitchFamily="18" charset="0"/>
              </a:rPr>
              <a:t>-</a:t>
            </a:r>
            <a:r>
              <a:rPr lang="uk-UA" sz="2400" dirty="0">
                <a:latin typeface="Times New Roman" panose="02020603050405020304" pitchFamily="18" charset="0"/>
              </a:rPr>
              <a:t>переходів. У цьому випадку в одній з областей концентрація домішки, що визначає тип провідності, значно більше, ніж в іншій області. Область з високою концентрацією домішки називають </a:t>
            </a:r>
            <a:r>
              <a:rPr lang="uk-UA" sz="2400" i="1" dirty="0">
                <a:latin typeface="Times New Roman" panose="02020603050405020304" pitchFamily="18" charset="0"/>
              </a:rPr>
              <a:t>емітером</a:t>
            </a:r>
            <a:r>
              <a:rPr lang="uk-UA" sz="2400" dirty="0">
                <a:latin typeface="Times New Roman" panose="02020603050405020304" pitchFamily="18" charset="0"/>
              </a:rPr>
              <a:t>. Функції емітера може виконувати як катод, так і анод. Область з низькою концентрацією домішки називають </a:t>
            </a:r>
            <a:r>
              <a:rPr lang="uk-UA" sz="2400" i="1" dirty="0">
                <a:latin typeface="Times New Roman" panose="02020603050405020304" pitchFamily="18" charset="0"/>
              </a:rPr>
              <a:t>базою</a:t>
            </a:r>
            <a:r>
              <a:rPr lang="uk-UA" sz="2400" dirty="0">
                <a:latin typeface="Times New Roman" panose="02020603050405020304" pitchFamily="18" charset="0"/>
              </a:rPr>
              <a:t>. База має значно більший об’ємний опір, ніж емітер.</a:t>
            </a:r>
          </a:p>
        </p:txBody>
      </p:sp>
    </p:spTree>
    <p:extLst>
      <p:ext uri="{BB962C8B-B14F-4D97-AF65-F5344CB8AC3E}">
        <p14:creationId xmlns:p14="http://schemas.microsoft.com/office/powerpoint/2010/main" val="3194416625"/>
      </p:ext>
    </p:extLst>
  </p:cSld>
  <p:clrMapOvr>
    <a:masterClrMapping/>
  </p:clrMapOvr>
</p:sld>
</file>

<file path=ppt/theme/theme1.xml><?xml version="1.0" encoding="utf-8"?>
<a:theme xmlns:a="http://schemas.openxmlformats.org/drawingml/2006/main" name="Аспект">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168</TotalTime>
  <Words>986</Words>
  <Application>Microsoft Office PowerPoint</Application>
  <PresentationFormat>Широкоэкранный</PresentationFormat>
  <Paragraphs>36</Paragraphs>
  <Slides>20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20</vt:i4>
      </vt:variant>
    </vt:vector>
  </HeadingPairs>
  <TitlesOfParts>
    <vt:vector size="25" baseType="lpstr">
      <vt:lpstr>Arial</vt:lpstr>
      <vt:lpstr>Times New Roman</vt:lpstr>
      <vt:lpstr>Trebuchet MS</vt:lpstr>
      <vt:lpstr>Wingdings 3</vt:lpstr>
      <vt:lpstr>Аспект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ACER</dc:creator>
  <cp:lastModifiedBy>ACER</cp:lastModifiedBy>
  <cp:revision>11</cp:revision>
  <dcterms:created xsi:type="dcterms:W3CDTF">2022-12-14T14:16:40Z</dcterms:created>
  <dcterms:modified xsi:type="dcterms:W3CDTF">2022-12-23T08:45:43Z</dcterms:modified>
</cp:coreProperties>
</file>