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40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91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89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8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623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1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48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19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82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88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55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68E1-0395-4A9F-8263-75E46DB799B7}" type="datetimeFigureOut">
              <a:rPr lang="uk-UA" smtClean="0"/>
              <a:t>04.08.2022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5883-7390-495A-B2CA-4DD06A8559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2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068"/>
            <a:ext cx="9144000" cy="6038490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</a:p>
          <a:p>
            <a:r>
              <a:rPr lang="uk-UA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ЕЛЕКТРИЧНОЇ ЕНЕРГІЇ</a:t>
            </a:r>
          </a:p>
          <a:p>
            <a:endParaRPr lang="uk-UA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ЗНАЧЕННЯ ЯКОСТІ ЕЛЕКТРИЧНОЇ ЕНЕРГІЇ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ВПЛИВ ВІДХИЛЕНЬ НАПРУГИ НА РОБОТУ ПРИЙМАЧІВ ЕЛЕКТРИЧНОЇ ЕНЕРГІЇ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СПОСОБИ І ЗАСОБИ ПІДВИЩЕННЯ ЯКОСТІ ЕЛЕКТРОЕНЕРГІЇ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НЕСИМЕТРІЯ НАПРУГ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НЕСИНУСОИДАЛЬНОСТЬ ФОРМИ КРИВОЇ НАПРУГИ І СТРУМУ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ВІДХИЛЕННЯ І КОЛИВАННЯ ЧАСТОТИ І ЇХНІЙ ВПЛИВ НА РОБОТУ ПРИЙМАЧІВ ЕЛЕКТРИЧНОЇ ЕНЕРГІЇ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ПИТАННЯ ТА ТЕМИ РЕФЕРАТІВ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9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99" t="39580" r="29156" b="6203"/>
          <a:stretch/>
        </p:blipFill>
        <p:spPr>
          <a:xfrm>
            <a:off x="512064" y="164591"/>
            <a:ext cx="9619488" cy="6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98" t="27391" r="29039" b="45921"/>
          <a:stretch/>
        </p:blipFill>
        <p:spPr>
          <a:xfrm>
            <a:off x="457200" y="274319"/>
            <a:ext cx="9966960" cy="3264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947" t="74054" r="27895" b="13626"/>
          <a:stretch/>
        </p:blipFill>
        <p:spPr>
          <a:xfrm>
            <a:off x="2258568" y="3538728"/>
            <a:ext cx="816559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9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34" t="20667" r="27265" b="16501"/>
          <a:stretch/>
        </p:blipFill>
        <p:spPr>
          <a:xfrm>
            <a:off x="402336" y="137159"/>
            <a:ext cx="10085832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89" t="27812" r="29039" b="60630"/>
          <a:stretch/>
        </p:blipFill>
        <p:spPr>
          <a:xfrm>
            <a:off x="731520" y="237743"/>
            <a:ext cx="9025128" cy="133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193" t="44894" r="29386" b="8946"/>
          <a:stretch/>
        </p:blipFill>
        <p:spPr>
          <a:xfrm>
            <a:off x="585216" y="1572768"/>
            <a:ext cx="9171432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6" y="-1261872"/>
            <a:ext cx="10515600" cy="35928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91184" y="211393"/>
            <a:ext cx="9521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5. НЕСИНУСОИДАЛЬНОСТЬ ФОРМИ КРИВОЇ НАПРУГИ І СТРУМУ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968" y="947107"/>
            <a:ext cx="10860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181610" indent="457200" algn="just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Широке впровадження приймачів електричної енергії з нелінійними вольт-амперними характеристиками, приводить до погіршення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 електричної енергії (зокрема до появи вищих гармонік) і тим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самим до появи народногосподарського збитку. До елементів систем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 з нелінійними вольт-амперними характеристиками відносяться вентильні і частотні перетворювачі, установки електрозварювання, електродугові печі, газорозрядні джерела світла, а також силові трансформатори і двигуни. Характерною рисою цих пристроїв є споживання ними з мережі несинусоїдальних струмів при підведенні</a:t>
            </a:r>
            <a:r>
              <a:rPr lang="uk-UA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8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їхніх</a:t>
            </a:r>
            <a:r>
              <a:rPr lang="uk-UA" sz="28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затискачів</a:t>
            </a:r>
            <a:r>
              <a:rPr lang="uk-UA" sz="28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синусоїдальної</a:t>
            </a:r>
            <a:r>
              <a:rPr lang="uk-UA" sz="28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8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26" t="28652" r="29039" b="23435"/>
          <a:stretch/>
        </p:blipFill>
        <p:spPr>
          <a:xfrm>
            <a:off x="530352" y="274319"/>
            <a:ext cx="10661904" cy="60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44" t="38529" r="29039" b="32892"/>
          <a:stretch/>
        </p:blipFill>
        <p:spPr>
          <a:xfrm>
            <a:off x="365760" y="0"/>
            <a:ext cx="10552176" cy="39044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280" y="3811012"/>
            <a:ext cx="1032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182880" indent="45720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 джерелом вищих гармонік в системах електропостачання промислових підприємств є напівпровідникові перетворювачі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частоти. Істотний вплив на несинусоідальність напруги мережі можуть робити й установки електрозварювання, електродугові печі і газорозрядні джерела світла. Силові трансформатори і двигуни працюють найчастіше в умовах щодо незначного насичення стали. Тому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створювані ними струми вищих гармонік невеликі і при розрахунках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нормальних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режимів,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правило,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враховуються.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1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62" t="30754" r="28211" b="15870"/>
          <a:stretch/>
        </p:blipFill>
        <p:spPr>
          <a:xfrm>
            <a:off x="356616" y="292607"/>
            <a:ext cx="10597896" cy="61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44" t="30333" r="28329" b="33522"/>
          <a:stretch/>
        </p:blipFill>
        <p:spPr>
          <a:xfrm>
            <a:off x="100584" y="374903"/>
            <a:ext cx="11411712" cy="56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08" t="30964" r="28329" b="26587"/>
          <a:stretch/>
        </p:blipFill>
        <p:spPr>
          <a:xfrm>
            <a:off x="438912" y="155447"/>
            <a:ext cx="10341864" cy="55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6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1924"/>
            <a:ext cx="10515600" cy="6426679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spcBef>
                <a:spcPts val="305"/>
              </a:spcBef>
              <a:spcAft>
                <a:spcPts val="0"/>
              </a:spcAft>
              <a:buSzPts val="1600"/>
              <a:buFont typeface="Times New Roman" panose="02020603050405020304" pitchFamily="18" charset="0"/>
              <a:buAutoNum type="arabicPeriod"/>
              <a:tabLst>
                <a:tab pos="528955" algn="l"/>
              </a:tabLs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10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2245" indent="44958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якості електричної енергії пред’являються такі ж вимоги,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пред’являються до якості будь-якої промислової продукції.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енергія як продукт істотно відрізняється від продукції інших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галузей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промисловості тим, що вона не складується. Однак від якості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 енергії значною мірою залежать умови роботи її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Тому забезпечення необхідної якості електричної енергії має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велике народногосподарське значення. Підвищення якості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 найчастіше пов’язано з додатковими витратами, тому 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вимагає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додаткових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пристроїв.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3515" indent="449580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Доцільно розрізняти наступні показники якості електричної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гранично припустимі значення по технічним умовам, нормовані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оптимальні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обґрунтовані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можуть помітно розрізнятися і залежать від ряду місцевих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основному,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гранично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припустимі відхилення від номінальних значень. За умовами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економічності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виявляється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їхнє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570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 І КОЛИВАННЯ ЧАСТОТИ І ЇХНІЙ ВПЛИВ НА РОБОТУ ПРИЙМАЧІВ ЕЛЕКТРИЧНОЇ ЕНЕРГІЇ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64" t="22840" r="30486" b="54568"/>
          <a:stretch/>
        </p:blipFill>
        <p:spPr>
          <a:xfrm>
            <a:off x="1033272" y="868680"/>
            <a:ext cx="9811512" cy="2752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333" t="64444" r="30000" b="10247"/>
          <a:stretch/>
        </p:blipFill>
        <p:spPr>
          <a:xfrm>
            <a:off x="1033272" y="3709194"/>
            <a:ext cx="9957816" cy="314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8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237744"/>
            <a:ext cx="10515600" cy="59849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 коливань частоти не повинен перевищувати 0,2 Гц.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 підтримка припустимого розмаху коливань частоти в енергетичних системах під час аварійного відключення джерел живлення забезпечується пристроями аварійного автоматичного частотного розвантаження (АЧР), що відключають частину менш відповідальних споживачів. Засобом підтримки частоти також є включення в роботу паралельно з енергосистемою електростанцій промислових підприємств. Таким чином, у системі електропостачання промислового підприємства частота підтримується енергосистемою постійної й у межах норми. Значні відхилення і розмах коливань частоти можуть виника- 314 ти на промислових підприємствах, що мають своє джерело живлення (електростанція і т.д.). У цьому випадку виникають істотні збитки через знижену частоту обертання приводних механіз</a:t>
            </a:r>
            <a:r>
              <a:rPr lang="uk-UA" dirty="0" smtClean="0"/>
              <a:t>мів.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374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64" y="274320"/>
            <a:ext cx="9756647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408"/>
            <a:ext cx="10515600" cy="5978555"/>
          </a:xfrm>
        </p:spPr>
        <p:txBody>
          <a:bodyPr>
            <a:normAutofit/>
          </a:bodyPr>
          <a:lstStyle/>
          <a:p>
            <a:pPr marL="71120" marR="182245" indent="45720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Варто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живильною електроенергетичною системою і приймачами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 Так, наприклад, відхилення частоти залежить від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живильної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системи;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коливання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частоти,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несинусоідальність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uk-UA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кривої</a:t>
            </a:r>
            <a:r>
              <a:rPr lang="uk-UA" i="1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напруги, коливання напруги, несиметрія напруг, зсув нейтрали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викликаються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роботою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приймачів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161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всі показники якості електричної енергії мають жорстко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нормовані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значення. Так, за значенням і тривалістю нормуються тільки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 частоти, інші – тільки за значенням. Відхилення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коливання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 нормуються за швидкістю зміни напруги; для інших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 якості електричної енергії швидкість зміни не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встановлюється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851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275"/>
            <a:ext cx="10515600" cy="6607834"/>
          </a:xfrm>
        </p:spPr>
        <p:txBody>
          <a:bodyPr/>
          <a:lstStyle/>
          <a:p>
            <a:pPr marL="457200" marR="1482090" lvl="1" indent="0">
              <a:spcAft>
                <a:spcPts val="0"/>
              </a:spcAft>
              <a:buSzPts val="1600"/>
              <a:buNone/>
              <a:tabLst>
                <a:tab pos="5289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ВПЛИВ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ВІДХИЛЕНЬ НАПРУГИ НА РОБОТУ</a:t>
            </a:r>
            <a:r>
              <a:rPr lang="uk-UA" b="1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ПРИЙМАЧІВ ЕЛЕКТРИЧНОЇ</a:t>
            </a:r>
            <a:r>
              <a:rPr lang="uk-UA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ЕНЕРГІЇ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25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46" t="23373" r="29035" b="58538"/>
          <a:stretch/>
        </p:blipFill>
        <p:spPr>
          <a:xfrm>
            <a:off x="448056" y="802105"/>
            <a:ext cx="9189720" cy="2251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772" t="59551" r="28684" b="11131"/>
          <a:stretch/>
        </p:blipFill>
        <p:spPr>
          <a:xfrm>
            <a:off x="530352" y="2962656"/>
            <a:ext cx="9198864" cy="35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5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34" t="24029" r="28329" b="13558"/>
          <a:stretch/>
        </p:blipFill>
        <p:spPr>
          <a:xfrm>
            <a:off x="795528" y="292607"/>
            <a:ext cx="9244584" cy="63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03065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3. СПОСОБИ І ЗАСОБИ ПІДВИЩЕННЯ ЯКОСТІ ЕЛЕКТРОЕНЕРГІЇ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592" y="487025"/>
            <a:ext cx="1051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186690" indent="45720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вказувалося раніше, необхідність проведення заходів щодо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uk-UA" sz="2400" spc="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z="2400" spc="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z="24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</a:t>
            </a:r>
            <a:r>
              <a:rPr lang="uk-UA" sz="24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мережах</a:t>
            </a:r>
            <a:r>
              <a:rPr lang="uk-UA" sz="2400" spc="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spc="7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більшості випадків свідченням невдалої побудови системи електропостачання. Підвищення напруги живильних мереж, як правило, поліпшує техніко-економічні показники системи електропостачання промислових</a:t>
            </a:r>
            <a:r>
              <a:rPr lang="uk-UA" sz="2400" spc="-3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підприємств, одночасно поліпшується і якість електроенергії у споживачів</a:t>
            </a:r>
            <a:r>
              <a:rPr lang="uk-UA" sz="240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1610" indent="457200" algn="just">
              <a:spcBef>
                <a:spcPts val="10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перебудова системи електропостачання промислового підприємства неможлива, то для того, щоб відхилення напруги у приймачів електричної енергії не перевищували меж, встановлених діючими нормативами, застосовуються різні способи і засоби регулювання напруги.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3515" indent="457200" algn="just">
              <a:spcBef>
                <a:spcPts val="5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загальному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необхідного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 у приймачів електричної енергії можуть використовуватися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 способи: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регулювання напруги на шинах центра живлення;</a:t>
            </a:r>
            <a:r>
              <a:rPr lang="uk-UA" sz="2400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зміна опору елементів мережі; зміна реактивного струму, що протікає</a:t>
            </a:r>
            <a:r>
              <a:rPr lang="uk-UA" sz="2400" i="1" spc="-3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мережі; зміна коефіцієнта трансформації розподільчих трансформаторів</a:t>
            </a:r>
            <a:r>
              <a:rPr lang="uk-UA" sz="24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автотрансформаторів</a:t>
            </a:r>
            <a:r>
              <a:rPr lang="uk-UA" sz="24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(лінійних</a:t>
            </a:r>
            <a:r>
              <a:rPr lang="uk-UA" sz="2400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регуляторів).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62" t="28232" r="28683" b="18812"/>
          <a:stretch/>
        </p:blipFill>
        <p:spPr>
          <a:xfrm>
            <a:off x="438912" y="228599"/>
            <a:ext cx="10076688" cy="6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6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008"/>
            <a:ext cx="10515600" cy="6112955"/>
          </a:xfrm>
        </p:spPr>
        <p:txBody>
          <a:bodyPr>
            <a:normAutofit fontScale="77500" lnSpcReduction="20000"/>
          </a:bodyPr>
          <a:lstStyle/>
          <a:p>
            <a:pPr marL="71120" marR="18288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Размахи змін напруги є наслідком різкої зміни втрати напруги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елементах мережі, пов’язаного з виникненням додаткових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ударних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навантажень. Для зниження або усунення впливу ударних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різкозмінних</a:t>
            </a:r>
            <a:r>
              <a:rPr lang="uk-UA" spc="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навантажень,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створюваних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потужними</a:t>
            </a:r>
            <a:r>
              <a:rPr lang="uk-UA" spc="7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електропечами,</a:t>
            </a:r>
            <a:r>
              <a:rPr lang="uk-UA" spc="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великими двигунами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т.п., при проектуванні електропостачання необхідно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передбачати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заходи: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виділення великих приймачів електричної енергії з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різкозмінним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поштовховим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навантаженням і забезпечення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їхнього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лініях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електроенергії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(ГЗП,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ТЕЦ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ін.);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8955" algn="just">
              <a:lnSpc>
                <a:spcPts val="1835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пуску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самозапуску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двигунів;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застосування автоматичного регулювання збудзження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синхронних двигунів, що працюють в режимі перезбудження 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накидань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реактивної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застосування (у вигляді виключення) паралельної роботи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живильних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 і трансформаторів на ГЗП з врахуванням викликувано-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струму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КЗ;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28955" algn="just">
              <a:lnSpc>
                <a:spcPts val="184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подовжньої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компенсації;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 виділення на окремі лінії або окремі трансформатори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допускають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стрибків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освітлення;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ж) приєднання ударних і спокійних навантажень на різні плечі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здвоєних реакторів або різні обмотки трансформаторів з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розщепленими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обмотками.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162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168"/>
            <a:ext cx="10515600" cy="652881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Aft>
                <a:spcPts val="0"/>
              </a:spcAft>
              <a:buSzPts val="1600"/>
              <a:buNone/>
              <a:tabLst>
                <a:tab pos="528955" algn="l"/>
              </a:tabLs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НЕСИМЕТРІЯ</a:t>
            </a:r>
            <a:r>
              <a:rPr lang="uk-UA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25"/>
              </a:spcBef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Несиметрія напруг і струмів трифазної системи є одним з най-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важливіших показників якості електричної енергії. Причиною появи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електропостачання. Широке застосування різного роду однофазних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електротермічних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10 000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кВт)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трифазних дугових печей також привело до значного збільшення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частки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несиметричних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підприємствах.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120" marR="18415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системах електропостачання розрізняють короткочасні (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тривалі (експлуатаційні) несиметричні режими. Короткочасні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аварійними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процесами, як, наприклад, несиметричні КЗ, обриви одного або двох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замиканням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землю,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ушкодження ізоляції щодо землі однієї з фаз і т.п. Тривалі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несиметричні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режими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</a:t>
            </a:r>
            <a:r>
              <a:rPr lang="uk-UA" spc="-3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 або підключенням до системи електропостачання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несиметричних</a:t>
            </a:r>
            <a:r>
              <a:rPr lang="uk-UA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(одно-,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дво- 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трифазних)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навантажень.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5427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774</Words>
  <Application>Microsoft Office PowerPoint</Application>
  <PresentationFormat>Широкоэкранный</PresentationFormat>
  <Paragraphs>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10</cp:revision>
  <dcterms:created xsi:type="dcterms:W3CDTF">2022-08-04T07:06:26Z</dcterms:created>
  <dcterms:modified xsi:type="dcterms:W3CDTF">2022-08-04T08:32:16Z</dcterms:modified>
</cp:coreProperties>
</file>