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2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6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6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38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78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0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65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8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60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79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95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658F-96D3-434A-B1C5-16DB96E692AF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9895-D057-4E03-B2BF-9481985F57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3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3683"/>
            <a:ext cx="9144000" cy="6366294"/>
          </a:xfrm>
        </p:spPr>
        <p:txBody>
          <a:bodyPr>
            <a:normAutofit fontScale="62500" lnSpcReduction="20000"/>
          </a:bodyPr>
          <a:lstStyle/>
          <a:p>
            <a:pPr marR="1485900" lvl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tabLst>
                <a:tab pos="637540" algn="l"/>
              </a:tabLst>
            </a:pPr>
            <a:r>
              <a:rPr lang="uk-UA" sz="2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2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29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85900" lvl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tabLst>
                <a:tab pos="637540" algn="l"/>
              </a:tabLst>
            </a:pPr>
            <a:endParaRPr lang="uk-UA" sz="29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85900" lvl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tabLst>
                <a:tab pos="637540" algn="l"/>
              </a:tabLst>
            </a:pPr>
            <a:r>
              <a:rPr lang="uk-UA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НАДІЙНІСТІ</a:t>
            </a:r>
            <a:r>
              <a:rPr lang="uk-UA" sz="4600" b="1" spc="-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600" b="1" spc="-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R="1485900" lvl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tabLst>
                <a:tab pos="637540" algn="l"/>
              </a:tabLst>
            </a:pPr>
            <a:r>
              <a:rPr lang="uk-UA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</a:p>
          <a:p>
            <a:pPr marR="1485900" lvl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tabLst>
                <a:tab pos="637540" algn="l"/>
              </a:tabLst>
            </a:pPr>
            <a:endParaRPr lang="uk-UA" sz="29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85900" lvl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tabLst>
                <a:tab pos="637540" algn="l"/>
              </a:tabLst>
            </a:pPr>
            <a:endParaRPr lang="uk-UA" sz="29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1485900" lvl="1" indent="-457200">
              <a:lnSpc>
                <a:spcPct val="160000"/>
              </a:lnSpc>
              <a:spcBef>
                <a:spcPts val="355"/>
              </a:spcBef>
              <a:spcAft>
                <a:spcPts val="0"/>
              </a:spcAft>
              <a:buSzPts val="1600"/>
              <a:buAutoNum type="arabicPeriod"/>
              <a:tabLst>
                <a:tab pos="637540" algn="l"/>
              </a:tabLst>
            </a:pP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поняття теорії надійності</a:t>
            </a:r>
            <a:r>
              <a:rPr lang="uk-UA" sz="2900" spc="-38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9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електроенергетиці</a:t>
            </a:r>
          </a:p>
          <a:p>
            <a:pPr marL="914400" marR="1485900" lvl="1" indent="-457200">
              <a:lnSpc>
                <a:spcPct val="160000"/>
              </a:lnSpc>
              <a:spcBef>
                <a:spcPts val="355"/>
              </a:spcBef>
              <a:spcAft>
                <a:spcPts val="0"/>
              </a:spcAft>
              <a:buSzPts val="1600"/>
              <a:buAutoNum type="arabicPeriod"/>
              <a:tabLst>
                <a:tab pos="637540" algn="l"/>
              </a:tabLst>
            </a:pP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uk-UA" sz="29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9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uk-UA" sz="29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</a:p>
          <a:p>
            <a:pPr marL="742950" marR="622935" lvl="1" indent="-285750">
              <a:lnSpc>
                <a:spcPct val="16000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637540" algn="l"/>
              </a:tabLst>
            </a:pP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Причини і характер ушкоджень основних</a:t>
            </a:r>
            <a:r>
              <a:rPr lang="uk-UA" sz="2900" spc="-38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uk-UA" sz="29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 електропостачання</a:t>
            </a:r>
            <a:endParaRPr lang="en-US" sz="2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60000"/>
              </a:lnSpc>
              <a:spcBef>
                <a:spcPts val="35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637540" algn="l"/>
              </a:tabLst>
            </a:pP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uk-UA" sz="2900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uk-UA" sz="29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</a:p>
          <a:p>
            <a:pPr marL="742950" marR="519430" lvl="1" indent="-285750">
              <a:lnSpc>
                <a:spcPct val="160000"/>
              </a:lnSpc>
              <a:spcBef>
                <a:spcPts val="35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637540" algn="l"/>
              </a:tabLst>
            </a:pP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очікуваного збитку від перерв</a:t>
            </a:r>
            <a:r>
              <a:rPr lang="uk-UA" sz="2900" spc="-39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9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електропостачанні</a:t>
            </a:r>
            <a:endParaRPr lang="en-US" sz="2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lnSpc>
                <a:spcPct val="160000"/>
              </a:lnSpc>
              <a:spcBef>
                <a:spcPts val="1265"/>
              </a:spcBef>
              <a:spcAft>
                <a:spcPts val="0"/>
              </a:spcAft>
            </a:pPr>
            <a:r>
              <a:rPr lang="uk-UA" sz="29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uk-UA" sz="29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uk-UA" sz="29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9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uk-UA" sz="29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РЕФЕРАТІВ</a:t>
            </a:r>
            <a:endParaRPr lang="en-US" sz="2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uk-UA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35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637540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1485900" lvl="1" indent="-457200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SzPts val="1600"/>
              <a:buAutoNum type="arabicPeriod"/>
              <a:tabLst>
                <a:tab pos="637540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13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47" t="22278" r="22642" b="10120"/>
          <a:stretch/>
        </p:blipFill>
        <p:spPr>
          <a:xfrm>
            <a:off x="603849" y="155274"/>
            <a:ext cx="10023894" cy="63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40" y="301923"/>
            <a:ext cx="10515600" cy="6167887"/>
          </a:xfrm>
        </p:spPr>
        <p:txBody>
          <a:bodyPr>
            <a:normAutofit fontScale="85000" lnSpcReduction="20000"/>
          </a:bodyPr>
          <a:lstStyle/>
          <a:p>
            <a:pPr marL="179705" marR="73660" indent="457200" algn="just">
              <a:lnSpc>
                <a:spcPct val="86000"/>
              </a:lnSpc>
              <a:spcBef>
                <a:spcPts val="19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Тимчасовою мірою надійності буде сукупність наробітків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відмовлення</a:t>
            </a:r>
            <a:r>
              <a:rPr lang="uk-UA" spc="4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{</a:t>
            </a:r>
            <a:r>
              <a:rPr lang="uk-UA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800" i="1" spc="-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}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Усереднюючи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оцінку</a:t>
            </a:r>
            <a:r>
              <a:rPr lang="uk-UA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наробітків</a:t>
            </a:r>
            <a:r>
              <a:rPr lang="uk-UA" spc="3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безлічі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 та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оцінюючи розкид і тенденцію до зміни, можна говорити про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pc="4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pc="4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заданих</a:t>
            </a:r>
            <a:r>
              <a:rPr lang="uk-UA" spc="4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функцій</a:t>
            </a:r>
            <a:r>
              <a:rPr lang="uk-UA" spc="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найближчому</a:t>
            </a:r>
            <a:r>
              <a:rPr lang="uk-UA" spc="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майбутньому </a:t>
            </a:r>
            <a:r>
              <a:rPr lang="uk-UA" sz="2400" i="1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4000" spc="-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sz="2400" i="1" spc="-8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³</a:t>
            </a:r>
            <a:r>
              <a:rPr lang="uk-UA" sz="2400" spc="-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2400" i="1" spc="-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800" i="1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-35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певнено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ванн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стивості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за умови стабільності обставин функціонування, ста-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 об’єкта, однорідності спостереження, достатності обсягу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справедливості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гіпотез про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493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безлічі об’єктів порівняння їх за рівнем надійності можливо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 тимчасових і частотних мір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w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Але оцінки цих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 за результатами експлуатації виходять з дуже великим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інтервалом</a:t>
            </a:r>
            <a:r>
              <a:rPr lang="uk-UA" spc="2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невизначеності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(наприклад,</a:t>
            </a:r>
            <a:r>
              <a:rPr lang="uk-UA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відмовлень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розходження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оцінці складає 2-3 порядки). Прогнозування цих показників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дає досить умовні оцінки за тими же причинами, що і застосування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ймовірносних мір. Умовність тимчасових, частотних та ймовірносних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 є причиною невизначеності в оцінках показників надійності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4930" indent="45720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Говорячи про надійність класу об’єктів, не мають на увазі 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конкретний момент часу, ні конкретний об’єкт даного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класу.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йде про ступінь впевненості в тому, що при деяких визначених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об’єкт даного класу виконає або не виконає заданих функцій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відомою імовірністю. Якщо ця імовірність дорівнює нулю або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міра надійності є логічною, якщо ця ймовірність знаходиться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інтервалі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{0;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1},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міра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ймовірносною.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814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102" y="802258"/>
            <a:ext cx="10610490" cy="40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70"/>
            <a:ext cx="10515600" cy="6056193"/>
          </a:xfrm>
        </p:spPr>
        <p:txBody>
          <a:bodyPr/>
          <a:lstStyle/>
          <a:p>
            <a:pPr marL="457200" marR="622935" lvl="1" indent="0" algn="ctr">
              <a:buSzPts val="1600"/>
              <a:buNone/>
              <a:tabLst>
                <a:tab pos="637540" algn="l"/>
              </a:tabLst>
            </a:pP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ПРИЧИНИ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ХАРАКТЕР УШКОДЖЕНЬ ОСНОВНИХ</a:t>
            </a:r>
            <a:r>
              <a:rPr lang="uk-UA" sz="2000" b="1" spc="-3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uk-UA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</a:p>
          <a:p>
            <a:pPr marL="179705" marR="7429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Самим ненадійним елементом систем електропостачання є лінії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 (ЛЕП) через розгалудженність по території і впливи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них різних зовнішніх впливів. Так, у міських електромережах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85 % відключень приходяться на частку ЛЕП. У сільських мере-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жах ця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досягає 90...95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305" indent="0" algn="just">
              <a:lnSpc>
                <a:spcPts val="1830"/>
              </a:lnSpc>
              <a:spcAft>
                <a:spcPts val="0"/>
              </a:spcAft>
              <a:buNone/>
            </a:pP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Повітряні</a:t>
            </a:r>
            <a:r>
              <a:rPr lang="uk-UA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493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(ПЛ)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грозових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ожеледно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морозні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відкладення; навантаження від вітру; вібрація та пляска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загоряння дерев’яних опор; ослаблення механічної міцності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опор; механічні ушкодження опор і проводів автотранспортом і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механізмами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22935" lvl="1" indent="0" algn="ctr">
              <a:buSzPts val="1600"/>
              <a:buNone/>
              <a:tabLst>
                <a:tab pos="637540" algn="l"/>
              </a:tabLst>
            </a:pP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923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64"/>
            <a:ext cx="10515600" cy="6090699"/>
          </a:xfrm>
        </p:spPr>
        <p:txBody>
          <a:bodyPr>
            <a:normAutofit fontScale="85000" lnSpcReduction="20000"/>
          </a:bodyPr>
          <a:lstStyle/>
          <a:p>
            <a:pPr marL="636905" algn="just">
              <a:lnSpc>
                <a:spcPts val="180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нормальній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викликано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рядом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чинників: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366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перевищенням фактичних зовнішніх навантажень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розрахункових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2390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дефектами, що допускаються при виготовленні опор, проводів,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 ПЛ (застосування низьких марок цементу і металу,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центрування арматури в залізобетонних виробах, неякісне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просочення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деревини антисептиками, неякісне з’єднання дротів при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0645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неправильним застосуванням типів проводів, опор, ізоляторів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природно-кліматичними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країни;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366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 правил монтажу і спорудження ПЛ (неправильне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вивезення стійок залізобетонних опор, недостатнє поглиблення опор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установці, розкочування проводів по траверсах опор;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неправильна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стріл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прогину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т.д.);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930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 при прийманні лінії в експлуатацію (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невиконання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ізоляторів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термозварювальних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з’єднань,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невідповідність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застосованих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закладених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проектах);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93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(недотримання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термінів,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 перевірок, вимірів, заміни дефектного устаткування, що те-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чуть і капітальних ремонтів, фарбування, підтяжки та інших робіт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835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 сторонніми організаціями й особами (наїзди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опори,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проїзди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високогабаритних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механізмів,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накиди).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376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49"/>
            <a:ext cx="10515600" cy="6030314"/>
          </a:xfrm>
        </p:spPr>
        <p:txBody>
          <a:bodyPr>
            <a:normAutofit fontScale="92500" lnSpcReduction="10000"/>
          </a:bodyPr>
          <a:lstStyle/>
          <a:p>
            <a:pPr marL="408305" indent="0" algn="just">
              <a:lnSpc>
                <a:spcPts val="184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Кабельні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620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Основною причиною ушкоджень кабельних ліній (КЛ) 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їхньої механічної міцності будівельними машинами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механізмами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земляних роботах. З цієї причини в міських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електромережах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 близько 60...70 % всіх ушкоджень КЛ. Іншими при-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чинами є старіння межфазної та поясної ізоляції, інтенсивна корозія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(електрична і хімічна) покриття, перевантаження кабелю,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потрапляння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вологи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кабель,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гризунами.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302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Пошкоджуваність КЛ залежить від способу прокладки КЛ (в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млі, блоках, трубах, тоннелях), різниці горизонтальних рівнів ділянки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 (при великих перепадах відбуваються стікання масла та осушення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ізоляції), агресивності навколишнього середовища, величини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блукаючих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 і наявності захисту від них, інтенсивності ведення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будівельних</a:t>
            </a:r>
            <a:r>
              <a:rPr lang="uk-UA" spc="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зоні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прокладки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КЛ,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терміну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експлуатації,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ро-боти.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пробої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 відбуваються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цілому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кабелі, 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місцях установки сполучних муфт, на кінцевих лійках, вертикаль-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кабелю.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60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913"/>
            <a:ext cx="10515600" cy="6512944"/>
          </a:xfrm>
        </p:spPr>
        <p:txBody>
          <a:bodyPr>
            <a:normAutofit fontScale="77500" lnSpcReduction="20000"/>
          </a:bodyPr>
          <a:lstStyle/>
          <a:p>
            <a:pPr marL="408305" indent="0" algn="just">
              <a:lnSpc>
                <a:spcPts val="184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Силові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8064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рідше,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електропередачі, однак відмовлення трансформатора веде до важких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працездатності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вимагає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тривалого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6905" algn="just">
              <a:lnSpc>
                <a:spcPts val="184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295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 ізоляції обмоток трансформатора через дефекти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 та виготовлення, при впливі зовнішніх перенапруг 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замикання;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20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 перемикачів (в основному для трансформаторів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регулюванням напруги під навантаженням), також викликані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конструктивними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технологічними дефектами;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7470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 вводів, в основному при впливі зовнішніх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мережі (перекриття зовнішньої або внутрішньої ізоляції,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неякісні контактні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з’єднання).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493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способи підвищення надійності експлуатації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1915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ретельне приймання в експлуатацію з виконанням контрольних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іспитів;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930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періодичні огляди і перевірки в процесі експлуатації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виконанням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 термінів 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іспитів;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747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 режимів роботи трансформаторів, що не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допускають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 на тривалий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20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засобів зниження потужності коротких замикань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рівня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364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2694"/>
            <a:ext cx="10515600" cy="6107502"/>
          </a:xfrm>
        </p:spPr>
        <p:txBody>
          <a:bodyPr/>
          <a:lstStyle/>
          <a:p>
            <a:pPr marL="408305" indent="0" algn="just">
              <a:lnSpc>
                <a:spcPts val="183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Комутаційні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6835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Відмовлення комутаційних апаратів (вимикачів, роз’єднувачів,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віддільників та ін.) відбуваються при відключенні коротких замикань,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стаціонарному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стані.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493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причина ушкоджень комутаційних апаратів – механічні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недосконалістю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 виготовлення або правил експлуатації. Електричні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комутаційних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перекриттям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 і внутрішніх перенапругах, пробоєм внутрибакової ізоляції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вимикачів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3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28" y="-109727"/>
            <a:ext cx="10515600" cy="787400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160000"/>
              </a:lnSpc>
              <a:spcBef>
                <a:spcPts val="355"/>
              </a:spcBef>
              <a:buSzPts val="1600"/>
              <a:buNone/>
              <a:tabLst>
                <a:tab pos="637540" algn="l"/>
              </a:tabLst>
            </a:pP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Основи</a:t>
            </a:r>
            <a:r>
              <a:rPr lang="uk-UA" b="1" spc="-3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uk-UA" b="1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89" t="19753" r="27847" b="14197"/>
          <a:stretch/>
        </p:blipFill>
        <p:spPr>
          <a:xfrm>
            <a:off x="1562100" y="512064"/>
            <a:ext cx="8483600" cy="62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515600" cy="59575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практиці електричні мережі часто досить складні і являють собою багаторазове сполучення послідовних, паралельних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послідовно-паралельних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з’єднань окремих елементів. Аналіз надійності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мереж стає складним і тому виникає необхідність заміни складних ділянок мережі більш простими з еквівалентними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Причому складність сучасних систем електропостачання визначається не стільки числом елементів, скільки складністю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логічних зв’язків між окремими частинами й елементами системи. Перед розрахунком надійності системи попередньо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 схема розрахунку, що може відрізнятися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 схеми</a:t>
            </a:r>
          </a:p>
        </p:txBody>
      </p:sp>
    </p:spTree>
    <p:extLst>
      <p:ext uri="{BB962C8B-B14F-4D97-AF65-F5344CB8AC3E}">
        <p14:creationId xmlns:p14="http://schemas.microsoft.com/office/powerpoint/2010/main" val="40638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891" y="293298"/>
            <a:ext cx="10515600" cy="6305910"/>
          </a:xfrm>
        </p:spPr>
        <p:txBody>
          <a:bodyPr>
            <a:normAutofit fontScale="85000" lnSpcReduction="20000"/>
          </a:bodyPr>
          <a:lstStyle/>
          <a:p>
            <a:pPr marL="914400" marR="1485900" lvl="1" indent="-457200" algn="ctr">
              <a:lnSpc>
                <a:spcPct val="100000"/>
              </a:lnSpc>
              <a:spcBef>
                <a:spcPts val="355"/>
              </a:spcBef>
              <a:buSzPts val="1600"/>
              <a:buFont typeface="Arial" panose="020B0604020202020204" pitchFamily="34" charset="0"/>
              <a:buAutoNum type="arabicPeriod"/>
              <a:tabLst>
                <a:tab pos="637540" algn="l"/>
              </a:tabLs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ПОНЯТТЯ ТЕОРІЇ НАДІЙНОСТІ</a:t>
            </a:r>
            <a:r>
              <a:rPr lang="uk-UA" b="1" spc="-3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spc="-38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ЕЛЕКТРОЕНЕРГЕТИЦІ</a:t>
            </a:r>
          </a:p>
          <a:p>
            <a:pPr marL="179705" marR="7620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надійності згідно стандарту ґрунтується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 як предмета цільового призначення, розглянутого 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проектування, виробництва, експлуатації, досліджень і іспитів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надійність, і дається через перерахування істотних ознак предмета: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“Властивість об’єкта зберігати в часі у встановлених межах 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 параметрів, що характеризують здатність виконувати необхідні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в заданих режимах і умовах застосування, технічного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ремонтів,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транспортування”.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4930" indent="45720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ми маємо справу тільки з проектом даного об’єкта або 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випробуваним ще першим екземпляром, то надійність виступає не 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властивість, а як ступінь впевненості в тім, що об’єкт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визначеного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виконає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визначених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обставинах.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302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ми маємо справу із сукупністю об’єктів даного класу, то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 визначається нами як явище, пов’язане з функціонуванням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створених і проектованих об’єктів, що полягає в невизначеності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заданих функцій. Останнє визначення поняття “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через спосіб утворення предмета думки і попереднє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найближчий рід і видову відмінність розкривають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неоднозначність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“надійність об’єкта”, тому що під об’єктом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увазі і сам реально діючий об’єкт, і його проект (модель),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(сукупність)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 визначеного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039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457200" marR="519430" lvl="1" indent="0" algn="ctr">
              <a:lnSpc>
                <a:spcPct val="160000"/>
              </a:lnSpc>
              <a:spcBef>
                <a:spcPts val="355"/>
              </a:spcBef>
              <a:buSzPts val="1600"/>
              <a:buNone/>
              <a:tabLst>
                <a:tab pos="637540" algn="l"/>
              </a:tabLst>
            </a:pP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Визначення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очікуваного збитку від перерв</a:t>
            </a:r>
            <a:r>
              <a:rPr lang="uk-UA" b="1" spc="-3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електропостачанні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386" t="20254" r="21754" b="11599"/>
          <a:stretch/>
        </p:blipFill>
        <p:spPr>
          <a:xfrm>
            <a:off x="1316198" y="706783"/>
            <a:ext cx="9849852" cy="58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80" t="35797" r="23010" b="11037"/>
          <a:stretch/>
        </p:blipFill>
        <p:spPr>
          <a:xfrm>
            <a:off x="164592" y="365759"/>
            <a:ext cx="11201400" cy="61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16" t="27181" r="22537" b="14189"/>
          <a:stretch/>
        </p:blipFill>
        <p:spPr>
          <a:xfrm>
            <a:off x="850392" y="228599"/>
            <a:ext cx="10341864" cy="63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9" t="48825" r="25492" b="5364"/>
          <a:stretch/>
        </p:blipFill>
        <p:spPr>
          <a:xfrm>
            <a:off x="365760" y="210311"/>
            <a:ext cx="10863072" cy="56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35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143"/>
            <a:ext cx="9694653" cy="6426680"/>
          </a:xfrm>
        </p:spPr>
        <p:txBody>
          <a:bodyPr>
            <a:normAutofit fontScale="85000" lnSpcReduction="10000"/>
          </a:bodyPr>
          <a:lstStyle/>
          <a:p>
            <a:pPr marL="179705" marR="73025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теорії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системи. Об’єкт, надійність якого розглядається незалежно від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на-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дійності складових його частин, а тільки в залежності від його функ-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ціональної ролі і місця в системі або в установці, називають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елемен-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Сукупність взаємозалежних елементів або об’єктів, призначе-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 для виконання визначеного кола задач, що має єдине керування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функціонуванням і розвитком, називається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Система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призначена для виробництва, перетворення, передачі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називається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Сукупність елементів або об’єктів електроенергетичної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виконує визначену частину її функцій, називають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електроенергетичною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установкою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(ЕЕУ). Установками є електростанції,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лінії електропередачі, електричні мережі і системи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районів, міст, підприємств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620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 електроенергетичних установок і систем є, з одно-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 боку, елементом відповідної системи, а з іншого боку, виробом,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тобто об’єктом, надійність якого розглядається незалежно від 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ролі в системі, але відповідно до технічних умов на продукцію даного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типу. Виробами є всі машини, апарати, їхні деталі й інше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поставляється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заводами-виготовлювачами.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21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672"/>
            <a:ext cx="10515600" cy="5892291"/>
          </a:xfrm>
        </p:spPr>
        <p:txBody>
          <a:bodyPr>
            <a:normAutofit lnSpcReduction="10000"/>
          </a:bodyPr>
          <a:lstStyle/>
          <a:p>
            <a:pPr marL="179705" marR="7366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 об’єкта є комплексною властивістю і забезпечується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безвідмовністю, довговічністю, ремонтопригодністю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зберігаємостю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властивість здійснювати виробництво, перетворення, передачу і роз-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 електроенергії з метою безперебійного електропостачання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заданій кількості при припустимих значеннях показників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якості.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електроенергетичної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безвідмовністю і відновленністю її елементів, стійкістю,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керованістю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живучістю і безпекою, як самої системи (установки), так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620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безвідмовності,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довговічності,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ремонтопригодности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зберігаємості у відповідності зі стандартами цілком застосовні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 електроенергетичних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установок.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самих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енергетиками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застосовуються.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201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15" y="319177"/>
            <a:ext cx="9937630" cy="60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4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70"/>
            <a:ext cx="10515600" cy="6642339"/>
          </a:xfrm>
        </p:spPr>
        <p:txBody>
          <a:bodyPr>
            <a:normAutofit fontScale="92500" lnSpcReduction="20000"/>
          </a:bodyPr>
          <a:lstStyle/>
          <a:p>
            <a:pPr marL="179705" marR="7937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835" lvl="0" indent="-34290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74700" algn="l"/>
              </a:tabLs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нормального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(без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перегріву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корозії)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контактів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струмоведучих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805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uk-UA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припустимому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84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видача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124585" lvl="0" indent="-342900">
              <a:spcBef>
                <a:spcPts val="1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550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 заданих параметрів режиму роботи та ін.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Заявками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електроенергетичного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295" lvl="0" indent="-342900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791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кожна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–для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9375" lvl="0" indent="-342900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899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кожна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</a:t>
            </a:r>
            <a:r>
              <a:rPr lang="uk-UA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персоналу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–для</a:t>
            </a:r>
            <a:r>
              <a:rPr lang="uk-UA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комутаційної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апаратури;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200" lvl="0" indent="-342900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8549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кожне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включення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–для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виконавчих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двигунів,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генераторів.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620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Параметри, що характеризують здатність виконувати необхідні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функції, задаються паспортними даними, інструкціями з експлуатації,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їхні поточні значення призначаються службою режимів,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диспетчерами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черговим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експлуатаційним персоналом.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060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194" y="91715"/>
            <a:ext cx="9567659" cy="65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83" y="258791"/>
            <a:ext cx="10515600" cy="6142007"/>
          </a:xfrm>
        </p:spPr>
        <p:txBody>
          <a:bodyPr>
            <a:normAutofit lnSpcReduction="10000"/>
          </a:bodyPr>
          <a:lstStyle/>
          <a:p>
            <a:pPr marL="179705" marR="76835" indent="457200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Відмовленням у роботі (відмовленням функціонування)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відмовлення в момент виконання заданої функції, 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дефектом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відмовлення,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виявлене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налагодженні,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профілактичному огляді або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плановому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705" marR="7239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Глибина аварійних порушень електропостачання споживачів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 від ступеня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резервування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 й установок.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електростанціях є резерв генераторної потужності, який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резервом енергетичних ресурсів. Цей резерв міститься в тих, що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обертаються, і в зупинених турбо- і гідроагрегатах, в гарячих і холод-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 котлоагрегатах, в активній зоні енергетичних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ядерних реакторів,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спеціальних газотурбінних установках. На підстанціях і 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електромережах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явний і схований резерв пропускної здатності, зумовлений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недовантаженням робочих і резервних ліній і трансформаторів, 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можливістю аварійного перевантаження елементів,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залишилися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ушкоджених.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76835" indent="45720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88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85" y="319177"/>
            <a:ext cx="10515600" cy="6236898"/>
          </a:xfrm>
        </p:spPr>
        <p:txBody>
          <a:bodyPr>
            <a:normAutofit/>
          </a:bodyPr>
          <a:lstStyle/>
          <a:p>
            <a:pPr marL="457200" marR="1485900" lvl="1" indent="0" algn="ctr">
              <a:lnSpc>
                <a:spcPct val="100000"/>
              </a:lnSpc>
              <a:spcBef>
                <a:spcPts val="355"/>
              </a:spcBef>
              <a:buSzPts val="1600"/>
              <a:buNone/>
              <a:tabLst>
                <a:tab pos="637540" algn="l"/>
              </a:tabLst>
            </a:pP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ПОКАЗНИКИ</a:t>
            </a:r>
            <a:r>
              <a:rPr lang="uk-UA" sz="2000" b="1" spc="-2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1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uk-UA" sz="2000" b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</a:p>
          <a:p>
            <a:pPr marL="179705" marR="8001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Мірою надійності об’єкта є всякий алгоритм висновку судження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впевненості</a:t>
            </a:r>
            <a:r>
              <a:rPr lang="uk-UA" spc="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виконанні заданих функцій у минулому, сьогоденні і майбутньому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часу. На безлічі об’єктів якого-небудь класу мірою надійності будуть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алгоритми висновку суджень про більш-менш високий рівень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об’єкта в порівнянні з іншим і визначення об’єкта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рівнем надійності. Міра надійності містить у собі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(логічні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алгоритмом висновку).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1485900" lvl="1" indent="0" algn="ctr">
              <a:lnSpc>
                <a:spcPct val="100000"/>
              </a:lnSpc>
              <a:spcBef>
                <a:spcPts val="355"/>
              </a:spcBef>
              <a:buSzPts val="1600"/>
              <a:buNone/>
              <a:tabLst>
                <a:tab pos="637540" algn="l"/>
              </a:tabLst>
            </a:pPr>
            <a:endParaRPr lang="uk-UA" sz="1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587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1715</Words>
  <Application>Microsoft Office PowerPoint</Application>
  <PresentationFormat>Широкоэкранный</PresentationFormat>
  <Paragraphs>73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2022-08-01T08:19:37Z</dcterms:created>
  <dcterms:modified xsi:type="dcterms:W3CDTF">2022-08-01T14:56:13Z</dcterms:modified>
</cp:coreProperties>
</file>