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>
        <p:scale>
          <a:sx n="75" d="100"/>
          <a:sy n="75" d="100"/>
        </p:scale>
        <p:origin x="10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A0A688-07CE-49E8-B1F5-FDBB40F26D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08A0707-14E4-4A27-8D3B-235A40265B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0382244-B8DE-431C-8F42-50FC6CEA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9FB2-787A-4455-A359-533CB5FF2F52}" type="datetimeFigureOut">
              <a:rPr lang="LID4096" smtClean="0"/>
              <a:t>03/03/2023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CBF202C-BDF1-43CC-B543-24DB30859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527FE7B-05C6-4446-A9CF-68A84D3B3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AE917-7181-42A4-B76E-C22392E6273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94380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B841EF-6ECC-426F-B36F-974575DDB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D4452B7-9CCB-4B28-9D95-4F74DC3BFE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36BF57D-07A3-4539-BE53-D0A79E5FF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9FB2-787A-4455-A359-533CB5FF2F52}" type="datetimeFigureOut">
              <a:rPr lang="LID4096" smtClean="0"/>
              <a:t>03/03/2023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6777B46-26E4-45A0-8B65-097685763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6546E6-BF1A-4B1C-8E63-B54DEC849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AE917-7181-42A4-B76E-C22392E6273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647293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AA19B0A-0A8B-49FD-A242-5483B2EAEB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4190F40-2FBA-408E-832C-E53C7F33D9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CD24665-9A44-46AA-BE7F-E30845F5B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9FB2-787A-4455-A359-533CB5FF2F52}" type="datetimeFigureOut">
              <a:rPr lang="LID4096" smtClean="0"/>
              <a:t>03/03/2023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8E41F03-6B9B-4B0C-B5D0-4FB445551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843ECEA-5F4F-41CC-9B2D-7DFA2F1EF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AE917-7181-42A4-B76E-C22392E6273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831733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D24D6F-6B48-4D9F-804A-AEEE0DF3A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FAA835-7542-42C8-9A07-F462D28F3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34AB40D-31FA-49CC-84D7-95F4CAF32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9FB2-787A-4455-A359-533CB5FF2F52}" type="datetimeFigureOut">
              <a:rPr lang="LID4096" smtClean="0"/>
              <a:t>03/03/2023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F66E933-7693-448F-B991-01A16A9D8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C65323-352F-4E00-9019-C91CFA5B8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AE917-7181-42A4-B76E-C22392E6273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571767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E2E7E9-E649-4F38-921E-119483CC6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36D4FE7-2E73-461B-B886-C096665AE6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8D1D99-8155-4E91-A6DA-CFDA504E4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9FB2-787A-4455-A359-533CB5FF2F52}" type="datetimeFigureOut">
              <a:rPr lang="LID4096" smtClean="0"/>
              <a:t>03/03/2023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8D2288-3ADA-4E26-AF14-54A7B49E3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741EF80-D9D2-4A65-BEC4-FE44B1A79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AE917-7181-42A4-B76E-C22392E6273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03672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F29F85-196A-4D8A-8A9A-41ABE44E6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5538C5-6C35-47CB-B567-27FCACFF56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A6EAE70-3F85-4FB3-90F2-BC1B6563D3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3177A90-7C69-4E15-8BB6-0C74718C4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9FB2-787A-4455-A359-533CB5FF2F52}" type="datetimeFigureOut">
              <a:rPr lang="LID4096" smtClean="0"/>
              <a:t>03/03/2023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DEEC289-DC77-4B6C-ABC0-97D77A64A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4B000AB-082D-448A-B559-3FAE98D16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AE917-7181-42A4-B76E-C22392E6273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59612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F82086-5D78-4EA9-89B2-B945B6541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B70E6E6-0001-46AA-B0B0-5324F470D6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A7FDE2F-27EA-4F95-9598-81D3536ADE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4F5B05E-00A7-47AB-BAA8-1FF425B6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3FF6A54-DA52-412F-A558-04EEB3FCFD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A62188D-5010-46A0-A941-D70FF76F6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9FB2-787A-4455-A359-533CB5FF2F52}" type="datetimeFigureOut">
              <a:rPr lang="LID4096" smtClean="0"/>
              <a:t>03/03/2023</a:t>
            </a:fld>
            <a:endParaRPr lang="LID4096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E614353-83BC-420C-8EBA-243D16AD1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E27353C-EF5D-497A-AEB4-DBA1C5946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AE917-7181-42A4-B76E-C22392E6273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697654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1038CE-0F78-4454-A7DA-FAF0E0086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887D2F8-23DD-4901-85D0-D64DD0E95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9FB2-787A-4455-A359-533CB5FF2F52}" type="datetimeFigureOut">
              <a:rPr lang="LID4096" smtClean="0"/>
              <a:t>03/03/2023</a:t>
            </a:fld>
            <a:endParaRPr lang="LID4096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2F83050-969C-4634-B3F0-216712B5D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69AF82F-C78C-43A3-AFE9-F8A838B01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AE917-7181-42A4-B76E-C22392E6273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248527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50656EE-A488-4AAC-9029-CF1001030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9FB2-787A-4455-A359-533CB5FF2F52}" type="datetimeFigureOut">
              <a:rPr lang="LID4096" smtClean="0"/>
              <a:t>03/03/2023</a:t>
            </a:fld>
            <a:endParaRPr lang="LID4096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A426BA9-1561-4AAF-89C6-8D28ABBED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5459A19-EB40-423C-BB21-8E87BDF9A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AE917-7181-42A4-B76E-C22392E6273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775851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EE5654-7409-4052-8996-445DCADBC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41E51A-7F85-4136-92DF-C7F8B3C61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821138C-1152-421F-B89A-78C42AA119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4FD6604-C08A-4D2E-9E6F-DCC46C7C3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9FB2-787A-4455-A359-533CB5FF2F52}" type="datetimeFigureOut">
              <a:rPr lang="LID4096" smtClean="0"/>
              <a:t>03/03/2023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BCD9A82-DCAE-4CA6-8BA0-590034D1D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25582EA-CC35-429B-BCF6-FC4F5975B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AE917-7181-42A4-B76E-C22392E6273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202651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F6B070-9704-47EA-B728-88F4F23D5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5ACB491-67A6-4ADF-8E2E-C9CF08E701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ID4096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6309709-9516-4C78-A1CC-6F65FDF9BD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EC76D31-03D6-491D-A48D-67BB48CE0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9FB2-787A-4455-A359-533CB5FF2F52}" type="datetimeFigureOut">
              <a:rPr lang="LID4096" smtClean="0"/>
              <a:t>03/03/2023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3ADB1E5-195A-49AF-A4F5-5EF855DCE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7AA3B4C-4A8A-420F-8744-933CB9A9A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AE917-7181-42A4-B76E-C22392E6273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52372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9F7419-980A-4749-9A16-3CD842859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761DC5E-DBC0-41C6-AA1B-DA041A276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1C44E7D-272F-4F71-B050-9418B08C3B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69FB2-787A-4455-A359-533CB5FF2F52}" type="datetimeFigureOut">
              <a:rPr lang="LID4096" smtClean="0"/>
              <a:t>03/03/2023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468C6E-D96B-4EA3-9F09-5E0D969335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886A14E-3CA7-4E4E-A99B-B54C46364E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AE917-7181-42A4-B76E-C22392E6273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053824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1D141F-DEBD-416D-B171-0213C5C5B6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>
                <a:solidFill>
                  <a:prstClr val="black"/>
                </a:solidFill>
              </a:rPr>
              <a:t>Електричні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апарати</a:t>
            </a:r>
            <a:r>
              <a:rPr lang="ru-RU" dirty="0">
                <a:solidFill>
                  <a:prstClr val="black"/>
                </a:solidFill>
              </a:rPr>
              <a:t> </a:t>
            </a:r>
            <a:br>
              <a:rPr lang="ru-RU" dirty="0">
                <a:solidFill>
                  <a:prstClr val="black"/>
                </a:solidFill>
              </a:rPr>
            </a:br>
            <a:r>
              <a:rPr lang="ru-RU" dirty="0" err="1">
                <a:solidFill>
                  <a:prstClr val="black"/>
                </a:solidFill>
              </a:rPr>
              <a:t>Лекція</a:t>
            </a:r>
            <a:r>
              <a:rPr lang="ru-RU" dirty="0">
                <a:solidFill>
                  <a:prstClr val="black"/>
                </a:solidFill>
              </a:rPr>
              <a:t> 6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30249813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389D167-EF5A-42B9-B75A-D0E75F858512}"/>
              </a:ext>
            </a:extLst>
          </p:cNvPr>
          <p:cNvSpPr/>
          <p:nvPr/>
        </p:nvSpPr>
        <p:spPr>
          <a:xfrm>
            <a:off x="0" y="196503"/>
            <a:ext cx="118872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першому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автомат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закритий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кожухом з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отворами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виходу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гарячих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газів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Об’єм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кожуха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робиться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досить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великим,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щоб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всередині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кожуха не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створювалося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внликих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надлишкових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тисків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При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цьому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виконанні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зона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викиду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гарячих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іонізованих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газів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складає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декілька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сантиметрів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вихлопних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щілин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конструктивне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виконання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використовується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автоматах,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монтуються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поруч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з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іншими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апаратами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у РП, в автоматах з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ручним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управлінням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Граничний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струм не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перевищує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50 кА. </a:t>
            </a:r>
          </a:p>
          <a:p>
            <a:pPr algn="just"/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   </a:t>
            </a:r>
          </a:p>
          <a:p>
            <a:pPr algn="just"/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При струмах 100 кА і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вище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використовують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камери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відкритого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виконання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з великою зоною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викиду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виконання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зазвичай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використовують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швидкодіючих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автоматах на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великі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граничні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струми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(100 кА і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вище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або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великі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напруги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вище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1000 В). </a:t>
            </a:r>
          </a:p>
          <a:p>
            <a:pPr algn="just"/>
            <a:endParaRPr lang="LID4096" sz="2800" dirty="0"/>
          </a:p>
        </p:txBody>
      </p:sp>
    </p:spTree>
    <p:extLst>
      <p:ext uri="{BB962C8B-B14F-4D97-AF65-F5344CB8AC3E}">
        <p14:creationId xmlns:p14="http://schemas.microsoft.com/office/powerpoint/2010/main" val="1630941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1AA76F8-C771-4AE9-AE11-697476D7B493}"/>
              </a:ext>
            </a:extLst>
          </p:cNvPr>
          <p:cNvSpPr/>
          <p:nvPr/>
        </p:nvSpPr>
        <p:spPr>
          <a:xfrm>
            <a:off x="480291" y="137314"/>
            <a:ext cx="11647054" cy="67231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апаратах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масового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широкого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застосовується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деіонна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дугогасильна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решітка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сталевих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пластин.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Оскільки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автомати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повинні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працювати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як на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змінному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так  і на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постійному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струмі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число пластин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вибирається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умови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відключення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ланцюга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постійного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струму. На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кожну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пару пластин приходиться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напруги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не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менше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25 В. 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дугогасильних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системах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сталевими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пластинами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гасіння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проходить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спокійно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з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мінімальним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викидом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іонізованих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нагрітих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газів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більших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струмах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використовують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лабіринтно-щілинні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камери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камери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прямою </a:t>
            </a:r>
            <a:r>
              <a:rPr lang="ru-RU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щілиною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Утягування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дуги в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щілину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здійснюється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магнітним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дуттям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котушкою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струму. 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лабіринтно-щілинній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камері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відбувається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охолодження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дуги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стінками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камери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при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цьому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матеріал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стінок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повинен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високу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теплопровідність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температуру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плавлення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наприклад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кордієрит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5787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0CBDDF0-3ADF-46AE-AC16-323F1A6A5BB0}"/>
              </a:ext>
            </a:extLst>
          </p:cNvPr>
          <p:cNvSpPr/>
          <p:nvPr/>
        </p:nvSpPr>
        <p:spPr>
          <a:xfrm>
            <a:off x="397164" y="99627"/>
            <a:ext cx="11877963" cy="5391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Поздовжньо-щілинна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камера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може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декілька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паралельних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щілин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незмінного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перерізу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зменшує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аеродинамічний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опір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камери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полегшує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входження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дуги з великим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струмом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щілини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Спочатку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дуга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розбивається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ряд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паралельних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волокон. Але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потім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усіх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паралельних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віток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залишається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лише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одна, 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якій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остаточно проходить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гасіння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Стінки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камери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перегородки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виготовляють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азбоцементу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 метою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спрощення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конструкції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(шляхом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відмови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потужних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складних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систем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магнітного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дуття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сучасні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дугогасіння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автоматів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(до 225 А)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складаються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дугогасильних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решіток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сталевими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нікельованими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вкладишами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250 А і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вище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використовуються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додаткові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розпилювачі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дуги 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вигляді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сталевих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нікельованих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пластин з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перфорацією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вставлені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кришку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автомата. </a:t>
            </a:r>
          </a:p>
        </p:txBody>
      </p:sp>
    </p:spTree>
    <p:extLst>
      <p:ext uri="{BB962C8B-B14F-4D97-AF65-F5344CB8AC3E}">
        <p14:creationId xmlns:p14="http://schemas.microsoft.com/office/powerpoint/2010/main" val="28951229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07AD31B-360A-4E5C-94F6-E9F998C06736}"/>
              </a:ext>
            </a:extLst>
          </p:cNvPr>
          <p:cNvSpPr/>
          <p:nvPr/>
        </p:nvSpPr>
        <p:spPr>
          <a:xfrm>
            <a:off x="434109" y="111688"/>
            <a:ext cx="11757891" cy="5848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98880" marR="149860" indent="-6350">
              <a:lnSpc>
                <a:spcPct val="103000"/>
              </a:lnSpc>
              <a:spcAft>
                <a:spcPts val="65"/>
              </a:spcAft>
            </a:pP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6.4. ПРИВОДИ АВТОМАТИЧНИХ ВИМИКАЧІВ. 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Привід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повинен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передати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контакту силу,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потрібну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включення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автомата 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найтяжчому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випадку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на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діюче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КЗ.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Приводи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можна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поділити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дві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групи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ручні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електромеханічні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Ручні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приводи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рекомендується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встановлювати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при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номінальних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струмах до 200 А. При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більших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струмах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потрібно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використовувати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електромеханічні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приводи,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забезпечують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потрібну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швидкість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зростання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тиску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контактах.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Електромагнітний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привод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більш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широко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використовується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при струмах до 6001000 А (в автоматах старого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покоління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та до 1600 А (у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сучасних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автоматах).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Ручний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поворотний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привід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призначений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перетворення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обертального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руху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поступальний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керування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автоматичним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вимикачем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12164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E9F65F5-CC24-408F-AD4C-7164E8B97559}"/>
              </a:ext>
            </a:extLst>
          </p:cNvPr>
          <p:cNvSpPr/>
          <p:nvPr/>
        </p:nvSpPr>
        <p:spPr>
          <a:xfrm>
            <a:off x="129309" y="88674"/>
            <a:ext cx="1192414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Привід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закріплюється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дверцятах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РП для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оперування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вимикачем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через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дверцята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наприклад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для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ВА88 з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номінальним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струмом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250А – 1600А)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безпосередньо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наприклад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для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ВА88 з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номінальним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струмом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125 А та 160 А).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Положення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привода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відображає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положення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ручки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керування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вимикача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відключено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включено,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спрацювання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розчеплювачів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     </a:t>
            </a:r>
          </a:p>
          <a:p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Електромагнітний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привід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–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електромеханічний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пристрій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оперування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вимикачем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включити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/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відключити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),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має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вбудоване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ручне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керування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Привід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дозволяє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дистанційно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керувати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вимикачем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особливо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зручно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в системах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телеуправління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енергозбереженням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Встановлюється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комплекті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ручним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приводом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керування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аварійною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відключаючою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кнопкою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endParaRPr lang="LID4096" sz="2800" dirty="0"/>
          </a:p>
        </p:txBody>
      </p:sp>
    </p:spTree>
    <p:extLst>
      <p:ext uri="{BB962C8B-B14F-4D97-AF65-F5344CB8AC3E}">
        <p14:creationId xmlns:p14="http://schemas.microsoft.com/office/powerpoint/2010/main" val="14566463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0CC7C75-6959-446B-8A5A-B226BC8EE82A}"/>
              </a:ext>
            </a:extLst>
          </p:cNvPr>
          <p:cNvSpPr/>
          <p:nvPr/>
        </p:nvSpPr>
        <p:spPr>
          <a:xfrm>
            <a:off x="323271" y="1620877"/>
            <a:ext cx="11998037" cy="3616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Електромагнітні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приводи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номінальним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струмом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до 400 А максимально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безпосередньо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діють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ручку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при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подачі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команди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включення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відключення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зовнішніх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кнопок «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вкл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/ «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відкл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».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Електромагнітні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приводи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номінальним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струмом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250 А і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вище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мають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пружинну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систему.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Привід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заводить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пружинну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систему в момент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відключення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потім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запасена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енергія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використовується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наступного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включення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Для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відключення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використовується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незалежний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розчеплювач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08484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184A21C-F3C9-42BE-8B4D-BD23DB6776F5}"/>
              </a:ext>
            </a:extLst>
          </p:cNvPr>
          <p:cNvSpPr/>
          <p:nvPr/>
        </p:nvSpPr>
        <p:spPr>
          <a:xfrm>
            <a:off x="157017" y="166255"/>
            <a:ext cx="11970327" cy="5848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225" marR="387985" indent="-6350" algn="ctr">
              <a:lnSpc>
                <a:spcPct val="103000"/>
              </a:lnSpc>
              <a:spcAft>
                <a:spcPts val="70"/>
              </a:spcAft>
            </a:pP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6.5. РОЗЧЕПЛЮВАЧІ АВТОМАТІВ. 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вимикачах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старих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зразків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найбільшого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розповсюдження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набули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максимальні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розчеплювачі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Серед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них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популярними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є </a:t>
            </a:r>
            <a:r>
              <a:rPr lang="ru-RU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електромагнітна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система та </a:t>
            </a:r>
            <a:r>
              <a:rPr lang="ru-RU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теплова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система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біметалічної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пластини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Електромагнітний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розчеплювач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простий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конструкцією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має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високу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термічну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динамічну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стійкість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не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боїться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вібрацій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До моменту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механізм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вільного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розчеплення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якір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розчеплювача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зазвичай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має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значний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вільний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хід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(510 мм).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Розчеплення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відбувається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рахунок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удара, при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якому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роль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відіграє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кінетична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енергія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накоплена в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якорі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момент удару. Для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створення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витримки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часу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між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електромагнітом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механізмом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вільного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розчеплення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ставлять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пристрій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затримки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Витримка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часу такого пристрою не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залежить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струму, тому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пристрій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перевантажень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не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захищає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531058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7B286D8-D431-43FF-86CA-B410EE25D5DD}"/>
              </a:ext>
            </a:extLst>
          </p:cNvPr>
          <p:cNvSpPr/>
          <p:nvPr/>
        </p:nvSpPr>
        <p:spPr>
          <a:xfrm>
            <a:off x="286327" y="117607"/>
            <a:ext cx="12118109" cy="6485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27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Витримка</a:t>
            </a: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часу, яка </a:t>
            </a:r>
            <a:r>
              <a:rPr lang="ru-RU" sz="27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залежить</a:t>
            </a: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струму </a:t>
            </a:r>
            <a:r>
              <a:rPr lang="ru-RU" sz="27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навантаження</a:t>
            </a: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7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створюється</a:t>
            </a: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різними</a:t>
            </a: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затримуючими</a:t>
            </a: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пристроями</a:t>
            </a: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27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Більш</a:t>
            </a: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проста </a:t>
            </a:r>
            <a:r>
              <a:rPr lang="ru-RU" sz="27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витримка</a:t>
            </a: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часу, яка </a:t>
            </a:r>
            <a:r>
              <a:rPr lang="ru-RU" sz="27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залежить</a:t>
            </a: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струму, </a:t>
            </a:r>
            <a:r>
              <a:rPr lang="ru-RU" sz="27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отримується</a:t>
            </a: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sz="27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рахунок</a:t>
            </a: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теплових</a:t>
            </a: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розчеплювачів</a:t>
            </a: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7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часо-струмова</a:t>
            </a: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характеристика </a:t>
            </a:r>
            <a:r>
              <a:rPr lang="ru-RU" sz="27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може</a:t>
            </a: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бути </a:t>
            </a:r>
            <a:r>
              <a:rPr lang="ru-RU" sz="27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досить</a:t>
            </a: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добре </a:t>
            </a:r>
            <a:r>
              <a:rPr lang="ru-RU" sz="27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узгоджена</a:t>
            </a: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27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захищаємим</a:t>
            </a: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об’єктом</a:t>
            </a: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але </a:t>
            </a:r>
            <a:r>
              <a:rPr lang="ru-RU" sz="27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ці</a:t>
            </a: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розчеплювачі</a:t>
            </a: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мають</a:t>
            </a: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ряд </a:t>
            </a:r>
            <a:r>
              <a:rPr lang="ru-RU" sz="27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недоліків</a:t>
            </a: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7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обмежують</a:t>
            </a: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</a:t>
            </a: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marL="342900" marR="716915" lvl="0" indent="-342900" algn="just" fontAlgn="base">
              <a:lnSpc>
                <a:spcPct val="103000"/>
              </a:lnSpc>
              <a:spcAft>
                <a:spcPts val="25"/>
              </a:spcAft>
              <a:buClr>
                <a:srgbClr val="000000"/>
              </a:buClr>
              <a:buSzPts val="1400"/>
              <a:buFont typeface="+mj-lt"/>
              <a:buAutoNum type="alphaUcPeriod"/>
            </a:pPr>
            <a:r>
              <a:rPr lang="ru-RU" sz="27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Недостатня</a:t>
            </a:r>
            <a:r>
              <a:rPr lang="ru-RU" sz="27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термічна</a:t>
            </a:r>
            <a:r>
              <a:rPr lang="ru-RU" sz="27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стійкість</a:t>
            </a:r>
            <a:r>
              <a:rPr lang="ru-RU" sz="27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потребує</a:t>
            </a:r>
            <a:r>
              <a:rPr lang="ru-RU" sz="27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миттєвого</a:t>
            </a:r>
            <a:r>
              <a:rPr lang="ru-RU" sz="27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відключення</a:t>
            </a:r>
            <a:r>
              <a:rPr lang="ru-RU" sz="27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 великих струмах. У </a:t>
            </a:r>
            <a:r>
              <a:rPr lang="ru-RU" sz="27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sz="27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випадкахзазвичай</a:t>
            </a:r>
            <a:r>
              <a:rPr lang="ru-RU" sz="27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sz="27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комбінація</a:t>
            </a:r>
            <a:r>
              <a:rPr lang="ru-RU" sz="27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7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обох</a:t>
            </a:r>
            <a:r>
              <a:rPr lang="ru-RU" sz="27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розчеплювачів</a:t>
            </a:r>
            <a:r>
              <a:rPr lang="ru-RU" sz="27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7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електромагнітний</a:t>
            </a:r>
            <a:r>
              <a:rPr lang="ru-RU" sz="27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працює</a:t>
            </a:r>
            <a:r>
              <a:rPr lang="ru-RU" sz="27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 КЗ, </a:t>
            </a:r>
            <a:r>
              <a:rPr lang="ru-RU" sz="27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тепловий</a:t>
            </a:r>
            <a:r>
              <a:rPr lang="ru-RU" sz="27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при </a:t>
            </a:r>
            <a:r>
              <a:rPr lang="ru-RU" sz="27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перевантаженнях</a:t>
            </a:r>
            <a:r>
              <a:rPr lang="ru-RU" sz="27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marR="716915" lvl="0" indent="-342900" algn="just" fontAlgn="base">
              <a:lnSpc>
                <a:spcPct val="103000"/>
              </a:lnSpc>
              <a:spcAft>
                <a:spcPts val="25"/>
              </a:spcAft>
              <a:buClr>
                <a:srgbClr val="000000"/>
              </a:buClr>
              <a:buSzPts val="1400"/>
              <a:buFont typeface="+mj-lt"/>
              <a:buAutoNum type="alphaUcPeriod"/>
            </a:pPr>
            <a:r>
              <a:rPr lang="ru-RU" sz="27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7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зростанням</a:t>
            </a:r>
            <a:r>
              <a:rPr lang="ru-RU" sz="27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струму автомата росте </a:t>
            </a:r>
            <a:r>
              <a:rPr lang="ru-RU" sz="27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зусилля</a:t>
            </a:r>
            <a:r>
              <a:rPr lang="ru-RU" sz="27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необхідне</a:t>
            </a:r>
            <a:r>
              <a:rPr lang="ru-RU" sz="27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7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розчеплення</a:t>
            </a:r>
            <a:r>
              <a:rPr lang="ru-RU" sz="27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Тому </a:t>
            </a:r>
            <a:r>
              <a:rPr lang="ru-RU" sz="27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теплові</a:t>
            </a:r>
            <a:r>
              <a:rPr lang="ru-RU" sz="27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розчеплювачі</a:t>
            </a:r>
            <a:r>
              <a:rPr lang="ru-RU" sz="27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використовують</a:t>
            </a:r>
            <a:r>
              <a:rPr lang="ru-RU" sz="27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 струмах до 200 А. </a:t>
            </a:r>
          </a:p>
          <a:p>
            <a:pPr marL="342900" marR="716915" lvl="0" indent="-342900" algn="just" fontAlgn="base">
              <a:lnSpc>
                <a:spcPct val="103000"/>
              </a:lnSpc>
              <a:spcAft>
                <a:spcPts val="25"/>
              </a:spcAft>
              <a:buClr>
                <a:srgbClr val="000000"/>
              </a:buClr>
              <a:buSzPts val="1400"/>
              <a:buFont typeface="+mj-lt"/>
              <a:buAutoNum type="alphaUcPeriod"/>
            </a:pPr>
            <a:r>
              <a:rPr lang="ru-RU" sz="27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Витримка</a:t>
            </a:r>
            <a:r>
              <a:rPr lang="ru-RU" sz="27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часу теплового </a:t>
            </a:r>
            <a:r>
              <a:rPr lang="ru-RU" sz="27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розчеплювача</a:t>
            </a:r>
            <a:r>
              <a:rPr lang="ru-RU" sz="27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sz="27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7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температури</a:t>
            </a:r>
            <a:r>
              <a:rPr lang="ru-RU" sz="27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навколишнього</a:t>
            </a:r>
            <a:r>
              <a:rPr lang="ru-RU" sz="27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sz="27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7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7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7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27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sz="27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повністю</a:t>
            </a:r>
            <a:r>
              <a:rPr lang="ru-RU" sz="27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27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обладнання</a:t>
            </a:r>
            <a:r>
              <a:rPr lang="ru-RU" sz="27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170806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89A48C7-6217-4281-B06A-00C6B409338E}"/>
              </a:ext>
            </a:extLst>
          </p:cNvPr>
          <p:cNvSpPr/>
          <p:nvPr/>
        </p:nvSpPr>
        <p:spPr>
          <a:xfrm>
            <a:off x="193963" y="219948"/>
            <a:ext cx="11868728" cy="4947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716915" lvl="0" algn="just" fontAlgn="base">
              <a:lnSpc>
                <a:spcPct val="103000"/>
              </a:lnSpc>
              <a:spcAft>
                <a:spcPts val="25"/>
              </a:spcAft>
              <a:buClr>
                <a:srgbClr val="000000"/>
              </a:buClr>
              <a:buSzPts val="1400"/>
            </a:pPr>
            <a:r>
              <a:rPr lang="en-US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Похибка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струмі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спрацювання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приблизно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удвічі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більша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електромагнітних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R="716915" lvl="0" algn="just" fontAlgn="base">
              <a:lnSpc>
                <a:spcPct val="103000"/>
              </a:lnSpc>
              <a:spcAft>
                <a:spcPts val="25"/>
              </a:spcAft>
              <a:buClr>
                <a:srgbClr val="000000"/>
              </a:buClr>
              <a:buSzPts val="1400"/>
            </a:pPr>
            <a:r>
              <a:rPr lang="en-US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E.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теплових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розчеплювачів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більші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струми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пов’язано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значними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затрудненнями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шунтів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трансформаторів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струму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збільшує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габарити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автомата. </a:t>
            </a:r>
          </a:p>
          <a:p>
            <a:pPr marR="716915" lvl="0" algn="just" fontAlgn="base">
              <a:lnSpc>
                <a:spcPct val="103000"/>
              </a:lnSpc>
              <a:spcAft>
                <a:spcPts val="25"/>
              </a:spcAft>
              <a:buClr>
                <a:srgbClr val="000000"/>
              </a:buClr>
              <a:buSzPts val="1400"/>
            </a:pPr>
            <a:r>
              <a:rPr lang="en-US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F. 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Через малу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термічну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стійкість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теплові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розчеплювачі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допускають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малу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тривалість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КЗ.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Розчеплювачі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сучасних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автоматів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дозволяють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відключати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дистанційно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використовуючи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електричні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сигнали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незалежний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розчеплювач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неприпустиме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зниження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фазної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лінійної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напруги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вводі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розчеплювач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мінімальної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напруги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).  </a:t>
            </a:r>
          </a:p>
        </p:txBody>
      </p:sp>
    </p:spTree>
    <p:extLst>
      <p:ext uri="{BB962C8B-B14F-4D97-AF65-F5344CB8AC3E}">
        <p14:creationId xmlns:p14="http://schemas.microsoft.com/office/powerpoint/2010/main" val="20495308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B2689D6-B3BD-4576-96ED-AE56DC19CB60}"/>
              </a:ext>
            </a:extLst>
          </p:cNvPr>
          <p:cNvSpPr/>
          <p:nvPr/>
        </p:nvSpPr>
        <p:spPr>
          <a:xfrm>
            <a:off x="166255" y="117977"/>
            <a:ext cx="11951854" cy="62792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Розчеплювачі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сучасних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автоматів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дозволяють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відключати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дистанційно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використовуючи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електричні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сигнали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незалежний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розчеплювач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неприпустиме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зниження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фазної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лінійної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напруги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вводі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розчеплювач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мінімальної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напруги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). 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Незалежний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розчеплювач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використовують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дистанційного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відключення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Після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подачі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напруги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ланцюг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керування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незалежного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розчеплювача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електромагнітний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механізм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відключає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розмикаються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головного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ланцюга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При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цьому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поворотна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рейка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діє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допоміжні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вбудовані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механізм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незалежного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розчеплювача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блокуючі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повторну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подачу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напруги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дозволяє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відмовитись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встановлення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ланцюг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живлення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незалежного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розчеплювача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захисту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вільних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допоміжних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Включення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після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дистанційного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відключення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проводиться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вручну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59523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CB3E678-3C38-4C7A-BF6A-86E48497ECB1}"/>
              </a:ext>
            </a:extLst>
          </p:cNvPr>
          <p:cNvSpPr/>
          <p:nvPr/>
        </p:nvSpPr>
        <p:spPr>
          <a:xfrm>
            <a:off x="371912" y="261846"/>
            <a:ext cx="11750180" cy="3202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718820" lvl="0" indent="-342900" algn="ctr" fontAlgn="base">
              <a:lnSpc>
                <a:spcPct val="107000"/>
              </a:lnSpc>
              <a:spcAft>
                <a:spcPts val="0"/>
              </a:spcAft>
              <a:buClr>
                <a:srgbClr val="000000"/>
              </a:buClr>
              <a:buSzPts val="1600"/>
              <a:buFont typeface="+mj-lt"/>
              <a:buAutoNum type="arabicPeriod" startAt="6"/>
            </a:pPr>
            <a:r>
              <a:rPr lang="ru-RU" sz="28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АВТОМАТИЧНІ ПОВІТРЯНІ ВИМИКАЧІ. </a:t>
            </a:r>
            <a:endParaRPr lang="ru-RU" sz="28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225" marR="391160" indent="-6350" algn="ctr">
              <a:lnSpc>
                <a:spcPct val="103000"/>
              </a:lnSpc>
              <a:spcAft>
                <a:spcPts val="70"/>
              </a:spcAft>
            </a:pP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6.1. КОНСТРУКЦІЯ ТА ПРИНЦИП ДІЇ. 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Автоматичний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повітряний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(автомат)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(рис.6.1) служить для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відключення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електричної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мережі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ненормальних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аварійних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режимах –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перевантаженнях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КЗ,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надмірному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пониженні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напруги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живлення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зміні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напряму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потужності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для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нечастих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включень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відключень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номінальних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струмів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навантаження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886B9D1-E779-4BDC-A950-D56764FA89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570" y="3623033"/>
            <a:ext cx="5153744" cy="2581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7634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4A36862-1581-432C-995B-56D3B7542390}"/>
              </a:ext>
            </a:extLst>
          </p:cNvPr>
          <p:cNvSpPr/>
          <p:nvPr/>
        </p:nvSpPr>
        <p:spPr>
          <a:xfrm>
            <a:off x="406398" y="1263780"/>
            <a:ext cx="12007273" cy="45039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Мінімальний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розчеплювач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викликає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відключення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при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зниженні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фазної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лінійної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напруги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вводі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до 70%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номінального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також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блокує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включення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якщо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напруга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цьому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ланцюзі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менше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85%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номінального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Основним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призначенням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мінімального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розчеплювача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є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відключення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електрообладнання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при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неприпустимому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нього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зниженні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напруги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Мінімальний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можна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використовувати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якості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незалежного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розчеплювача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якщо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послідовно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ланцюг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керування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включити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кнопковий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розмикаючим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контактом. При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короткочасному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розмиканні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контакту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кнопкового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мінімальний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розчеплювач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відключить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автматичний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192826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D094136-D0B0-4F67-9C54-000DE2E1E377}"/>
              </a:ext>
            </a:extLst>
          </p:cNvPr>
          <p:cNvSpPr/>
          <p:nvPr/>
        </p:nvSpPr>
        <p:spPr>
          <a:xfrm>
            <a:off x="0" y="110836"/>
            <a:ext cx="12081164" cy="6143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81760" marR="149860" indent="-6350">
              <a:lnSpc>
                <a:spcPct val="103000"/>
              </a:lnSpc>
              <a:spcAft>
                <a:spcPts val="65"/>
              </a:spcAft>
            </a:pP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6.6</a:t>
            </a:r>
            <a:r>
              <a:rPr lang="ru-RU" sz="2800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ВИБІР АВТОМАТИЧНИХ ВИМИКАЧІВ 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4040" marR="716915" indent="338455" algn="just">
              <a:lnSpc>
                <a:spcPct val="103000"/>
              </a:lnSpc>
              <a:spcAft>
                <a:spcPts val="440"/>
              </a:spcAft>
            </a:pP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Напруга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marL="6350" marR="147320" indent="-6350" algn="ctr">
              <a:lnSpc>
                <a:spcPct val="107000"/>
              </a:lnSpc>
              <a:spcAft>
                <a:spcPts val="15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ном.а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≥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ном.мережі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</a:p>
          <a:p>
            <a:pPr marL="345440" marR="716915" indent="338455" algn="just">
              <a:lnSpc>
                <a:spcPct val="103000"/>
              </a:lnSpc>
              <a:spcAft>
                <a:spcPts val="34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sz="28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ном.мережі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номінальна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напруга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мережі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в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якій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застосовується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Номінальний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розчеплювача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marL="6350" marR="374015" indent="-6350" algn="ctr">
              <a:lnSpc>
                <a:spcPct val="107000"/>
              </a:lnSpc>
              <a:spcAft>
                <a:spcPts val="15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ном.розч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≥ 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 . </a:t>
            </a:r>
          </a:p>
          <a:p>
            <a:pPr marL="345440" marR="716915" indent="338455" algn="just">
              <a:lnSpc>
                <a:spcPct val="103000"/>
              </a:lnSpc>
              <a:spcAft>
                <a:spcPts val="430"/>
              </a:spcAft>
            </a:pP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Номінальний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 автоматичного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marL="6350" marR="376555" indent="-6350" algn="ctr">
              <a:lnSpc>
                <a:spcPct val="107000"/>
              </a:lnSpc>
              <a:spcAft>
                <a:spcPts val="15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ном.а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≥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ном.розч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R="716915" indent="338455" algn="just">
              <a:lnSpc>
                <a:spcPct val="103000"/>
              </a:lnSpc>
              <a:spcAft>
                <a:spcPts val="270"/>
              </a:spcAft>
            </a:pP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Автоматичний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перевіряється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струмом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спрацювання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розчеплювача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миттєвої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marL="167640" marR="537845" indent="-6350" algn="ctr">
              <a:lnSpc>
                <a:spcPct val="103000"/>
              </a:lnSpc>
              <a:spcAft>
                <a:spcPts val="75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спрац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≥ 1.25∙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пік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5440" marR="716915" indent="338455" algn="just">
              <a:lnSpc>
                <a:spcPct val="103000"/>
              </a:lnSpc>
              <a:spcAft>
                <a:spcPts val="295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струмом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однофазного короткого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замикання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6350" marR="376555" indent="-6350" algn="ctr">
              <a:lnSpc>
                <a:spcPct val="107000"/>
              </a:lnSpc>
              <a:spcAft>
                <a:spcPts val="15"/>
              </a:spcAft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(1) ≥ 3∙I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спрац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918558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CF9A10D-E7E1-424A-AE66-C121147CB105}"/>
              </a:ext>
            </a:extLst>
          </p:cNvPr>
          <p:cNvSpPr/>
          <p:nvPr/>
        </p:nvSpPr>
        <p:spPr>
          <a:xfrm>
            <a:off x="304799" y="150977"/>
            <a:ext cx="11748655" cy="651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716915" indent="338455" algn="just">
              <a:lnSpc>
                <a:spcPct val="103000"/>
              </a:lnSpc>
              <a:spcAft>
                <a:spcPts val="315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нормальних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приміщеннях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комбінованим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розчеплювачем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marL="6350" marR="376555" indent="-6350" algn="ctr">
              <a:lnSpc>
                <a:spcPct val="107000"/>
              </a:lnSpc>
              <a:spcAft>
                <a:spcPts val="15"/>
              </a:spcAft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(1) ≥ 3∙I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спрац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167640" marR="764540" indent="-6350" algn="ctr">
              <a:lnSpc>
                <a:spcPct val="103000"/>
              </a:lnSpc>
              <a:spcAft>
                <a:spcPts val="240"/>
              </a:spcAft>
            </a:pP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Якщо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автоматичний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має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тільки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електромагнітний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розчеплювач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marL="6350" marR="378460" indent="-6350" algn="ctr">
              <a:lnSpc>
                <a:spcPct val="107000"/>
              </a:lnSpc>
              <a:spcAft>
                <a:spcPts val="130"/>
              </a:spcAft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(1)  ≥ 1.1∙I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спрац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R="716915" indent="228600" algn="just">
              <a:lnSpc>
                <a:spcPct val="103000"/>
              </a:lnSpc>
              <a:spcAft>
                <a:spcPts val="235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мережах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вибухонебезпечних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приміщень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комбінованим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розчеплювачем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marL="6350" marR="492760" indent="-6350" algn="ctr">
              <a:lnSpc>
                <a:spcPct val="107000"/>
              </a:lnSpc>
              <a:spcAft>
                <a:spcPts val="15"/>
              </a:spcAft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(1)  ≥ 6∙I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спрац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R="716915" indent="228600" algn="just">
              <a:lnSpc>
                <a:spcPct val="103000"/>
              </a:lnSpc>
              <a:spcAft>
                <a:spcPts val="265"/>
              </a:spcAft>
            </a:pP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Автоматичний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перевіряється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динамічною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стійкістю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струмам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трифазного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короткого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замикання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marL="6350" marR="490855" indent="-6350" algn="ctr">
              <a:lnSpc>
                <a:spcPct val="107000"/>
              </a:lnSpc>
              <a:spcAft>
                <a:spcPts val="15"/>
              </a:spcAft>
            </a:pP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дин  ≥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у, </a:t>
            </a:r>
          </a:p>
          <a:p>
            <a:pPr marL="6350" marR="715645" indent="-6350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28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ударний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 короткого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замикання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8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8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дин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струм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електродинамічної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стійкості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4280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6BA2FAD-E134-4FAD-AF01-A6BB86C61849}"/>
              </a:ext>
            </a:extLst>
          </p:cNvPr>
          <p:cNvSpPr/>
          <p:nvPr/>
        </p:nvSpPr>
        <p:spPr>
          <a:xfrm>
            <a:off x="153797" y="113797"/>
            <a:ext cx="1189279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Основними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вузлами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автоматів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є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струмопровідний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ланцюг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дугогасильна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камера,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привід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автоматичного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механізм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вільного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розчеплення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елементи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захисту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розчеплювачі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Автоматичні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Іном.а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≤100 А (ВА-2001, ВА-2002, ВА-2003 [рис. 6.2])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складаються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корпусу 2 з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механічно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міцної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термостійкої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(2400 С)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пластмаси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яка не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підримує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горіння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та з замками 9 для монтажу на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DIN-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рейку. </a:t>
            </a:r>
            <a:endParaRPr lang="LID4096" sz="2800" dirty="0"/>
          </a:p>
        </p:txBody>
      </p:sp>
      <p:pic>
        <p:nvPicPr>
          <p:cNvPr id="4" name="Picture 6867">
            <a:extLst>
              <a:ext uri="{FF2B5EF4-FFF2-40B4-BE49-F238E27FC236}">
                <a16:creationId xmlns:a16="http://schemas.microsoft.com/office/drawing/2014/main" id="{C4C9FF23-12A7-4496-895C-A362B3F19FC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69088" y="3081894"/>
            <a:ext cx="2599055" cy="2791460"/>
          </a:xfrm>
          <a:prstGeom prst="rect">
            <a:avLst/>
          </a:prstGeom>
        </p:spPr>
      </p:pic>
      <p:pic>
        <p:nvPicPr>
          <p:cNvPr id="5" name="Picture 6869">
            <a:extLst>
              <a:ext uri="{FF2B5EF4-FFF2-40B4-BE49-F238E27FC236}">
                <a16:creationId xmlns:a16="http://schemas.microsoft.com/office/drawing/2014/main" id="{22C25663-E281-43DD-8A9F-59906DE42B60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4061017" y="2763124"/>
            <a:ext cx="2715260" cy="3429000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9D5176C-D81C-4AF5-A5ED-6F41E04B9144}"/>
              </a:ext>
            </a:extLst>
          </p:cNvPr>
          <p:cNvSpPr/>
          <p:nvPr/>
        </p:nvSpPr>
        <p:spPr>
          <a:xfrm>
            <a:off x="-66678" y="6092394"/>
            <a:ext cx="8033225" cy="3901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36220" marR="952500" indent="-6350" algn="ctr">
              <a:lnSpc>
                <a:spcPct val="103000"/>
              </a:lnSpc>
              <a:spcAft>
                <a:spcPts val="7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Рис. 6.2.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Загальний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вигляд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конструкція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автомату ВА-2002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E06B9BB-1FF4-474D-9645-7A024F50EE5C}"/>
              </a:ext>
            </a:extLst>
          </p:cNvPr>
          <p:cNvSpPr/>
          <p:nvPr/>
        </p:nvSpPr>
        <p:spPr>
          <a:xfrm>
            <a:off x="7097086" y="2512247"/>
            <a:ext cx="494111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Обладнані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двома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типами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захисту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тепловим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для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захисту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тривалих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струмових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перевантажень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виконаний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базі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біметалічної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пластини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та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електромагнітним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для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захисту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струмів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КЗ,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виконаний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базі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соленоїда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LID4096" sz="2800" dirty="0"/>
          </a:p>
        </p:txBody>
      </p:sp>
    </p:spTree>
    <p:extLst>
      <p:ext uri="{BB962C8B-B14F-4D97-AF65-F5344CB8AC3E}">
        <p14:creationId xmlns:p14="http://schemas.microsoft.com/office/powerpoint/2010/main" val="187561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869">
            <a:extLst>
              <a:ext uri="{FF2B5EF4-FFF2-40B4-BE49-F238E27FC236}">
                <a16:creationId xmlns:a16="http://schemas.microsoft.com/office/drawing/2014/main" id="{79E5BEC6-8C3A-457F-B9A9-8C6E5744F51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400415" y="451779"/>
            <a:ext cx="5546532" cy="6255041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B86FFE2B-E146-4633-BEA7-3E8E0D277A37}"/>
              </a:ext>
            </a:extLst>
          </p:cNvPr>
          <p:cNvSpPr/>
          <p:nvPr/>
        </p:nvSpPr>
        <p:spPr>
          <a:xfrm>
            <a:off x="6059638" y="151179"/>
            <a:ext cx="601490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Струмовий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розчеплювач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виконаний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сталі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обробленою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міддю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та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має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сплаву,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містить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срібло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Дугогасильна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камера 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яка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складається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дев’яти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пластин, та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активний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дугогасильний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контакт 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підвищують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комутаційну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зносостійкість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відповідно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граничну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комутаційну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здатність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Надійний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контакт з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провідниками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забезпечують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комбіновані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зажими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виконані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оцинкованої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сталі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посрібленої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латуні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лицьової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сторони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обладнані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індикатором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стану 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ВКЛ/ВИКЛ. </a:t>
            </a:r>
            <a:endParaRPr lang="LID4096" sz="2800" dirty="0"/>
          </a:p>
        </p:txBody>
      </p:sp>
    </p:spTree>
    <p:extLst>
      <p:ext uri="{BB962C8B-B14F-4D97-AF65-F5344CB8AC3E}">
        <p14:creationId xmlns:p14="http://schemas.microsoft.com/office/powerpoint/2010/main" val="4239471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1EFBA54-E64D-45B1-BD76-D3D7C4D0B91A}"/>
              </a:ext>
            </a:extLst>
          </p:cNvPr>
          <p:cNvSpPr/>
          <p:nvPr/>
        </p:nvSpPr>
        <p:spPr>
          <a:xfrm>
            <a:off x="92363" y="101600"/>
            <a:ext cx="12016509" cy="71573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Принцип </a:t>
            </a:r>
            <a:r>
              <a:rPr lang="ru-RU" sz="2400" b="1" dirty="0" err="1"/>
              <a:t>роботи</a:t>
            </a:r>
            <a:endParaRPr lang="ru-RU" sz="2400" b="1" dirty="0"/>
          </a:p>
          <a:p>
            <a:r>
              <a:rPr lang="ru-RU" sz="2400" dirty="0"/>
              <a:t>При </a:t>
            </a:r>
            <a:r>
              <a:rPr lang="ru-RU" sz="2400" dirty="0" err="1"/>
              <a:t>роботі</a:t>
            </a:r>
            <a:r>
              <a:rPr lang="ru-RU" sz="2400" dirty="0"/>
              <a:t> в </a:t>
            </a:r>
            <a:r>
              <a:rPr lang="ru-RU" sz="2400" dirty="0" err="1"/>
              <a:t>нормальних</a:t>
            </a:r>
            <a:r>
              <a:rPr lang="ru-RU" sz="2400" dirty="0"/>
              <a:t> </a:t>
            </a:r>
            <a:r>
              <a:rPr lang="ru-RU" sz="2400" dirty="0" err="1"/>
              <a:t>умовах</a:t>
            </a:r>
            <a:r>
              <a:rPr lang="ru-RU" sz="2400" dirty="0"/>
              <a:t> </a:t>
            </a:r>
            <a:r>
              <a:rPr lang="ru-RU" sz="2400" dirty="0" err="1"/>
              <a:t>автоматичні</a:t>
            </a:r>
            <a:r>
              <a:rPr lang="ru-RU" sz="2400" dirty="0"/>
              <a:t> </a:t>
            </a:r>
            <a:r>
              <a:rPr lang="ru-RU" sz="2400" dirty="0" err="1"/>
              <a:t>вимикачі</a:t>
            </a:r>
            <a:r>
              <a:rPr lang="ru-RU" sz="2400" dirty="0"/>
              <a:t> </a:t>
            </a:r>
            <a:r>
              <a:rPr lang="ru-RU" sz="2400" dirty="0" err="1"/>
              <a:t>пропускають</a:t>
            </a:r>
            <a:r>
              <a:rPr lang="ru-RU" sz="2400" dirty="0"/>
              <a:t> через себе </a:t>
            </a:r>
            <a:r>
              <a:rPr lang="ru-RU" sz="2400" dirty="0" err="1"/>
              <a:t>електричний</a:t>
            </a:r>
            <a:r>
              <a:rPr lang="ru-RU" sz="2400" dirty="0"/>
              <a:t> струм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мінімальних</a:t>
            </a:r>
            <a:r>
              <a:rPr lang="ru-RU" sz="2400" dirty="0"/>
              <a:t> величин до </a:t>
            </a:r>
            <a:r>
              <a:rPr lang="ru-RU" sz="2400" dirty="0" err="1"/>
              <a:t>номінального</a:t>
            </a:r>
            <a:r>
              <a:rPr lang="ru-RU" sz="2400" dirty="0"/>
              <a:t> струму. У </a:t>
            </a:r>
            <a:r>
              <a:rPr lang="ru-RU" sz="2400" dirty="0" err="1"/>
              <a:t>разі</a:t>
            </a:r>
            <a:r>
              <a:rPr lang="ru-RU" sz="2400" dirty="0"/>
              <a:t> </a:t>
            </a:r>
            <a:r>
              <a:rPr lang="ru-RU" sz="2400" dirty="0" err="1"/>
              <a:t>виникнення</a:t>
            </a:r>
            <a:r>
              <a:rPr lang="ru-RU" sz="2400" dirty="0"/>
              <a:t> в </a:t>
            </a:r>
            <a:r>
              <a:rPr lang="ru-RU" sz="2400" dirty="0" err="1"/>
              <a:t>ланцюзі</a:t>
            </a:r>
            <a:r>
              <a:rPr lang="ru-RU" sz="2400" dirty="0"/>
              <a:t> </a:t>
            </a:r>
            <a:r>
              <a:rPr lang="ru-RU" sz="2400" dirty="0" err="1"/>
              <a:t>струмового</a:t>
            </a:r>
            <a:r>
              <a:rPr lang="ru-RU" sz="2400" dirty="0"/>
              <a:t> </a:t>
            </a:r>
            <a:r>
              <a:rPr lang="ru-RU" sz="2400" dirty="0" err="1"/>
              <a:t>перевантаження</a:t>
            </a:r>
            <a:r>
              <a:rPr lang="ru-RU" sz="2400" dirty="0"/>
              <a:t> (</a:t>
            </a:r>
            <a:r>
              <a:rPr lang="ru-RU" sz="2400" dirty="0" err="1"/>
              <a:t>перевищення</a:t>
            </a:r>
            <a:r>
              <a:rPr lang="ru-RU" sz="2400" dirty="0"/>
              <a:t> струму </a:t>
            </a:r>
            <a:r>
              <a:rPr lang="ru-RU" sz="2400" dirty="0" err="1"/>
              <a:t>споживання</a:t>
            </a:r>
            <a:r>
              <a:rPr lang="ru-RU" sz="2400" dirty="0"/>
              <a:t> на рівень</a:t>
            </a:r>
            <a:r>
              <a:rPr lang="ru-RU" sz="2400" b="1" dirty="0"/>
              <a:t>1,45 </a:t>
            </a:r>
            <a:r>
              <a:rPr lang="en-US" sz="2400" b="1" dirty="0"/>
              <a:t>In</a:t>
            </a:r>
            <a:r>
              <a:rPr lang="en-US" sz="2400" dirty="0"/>
              <a:t>) </a:t>
            </a:r>
            <a:r>
              <a:rPr lang="ru-RU" sz="2400" dirty="0" err="1"/>
              <a:t>або</a:t>
            </a:r>
            <a:r>
              <a:rPr lang="ru-RU" sz="2400" dirty="0"/>
              <a:t> струму короткого </a:t>
            </a:r>
            <a:r>
              <a:rPr lang="ru-RU" sz="2400" dirty="0" err="1"/>
              <a:t>замикання</a:t>
            </a:r>
            <a:r>
              <a:rPr lang="ru-RU" sz="2400" dirty="0"/>
              <a:t> (</a:t>
            </a:r>
            <a:r>
              <a:rPr lang="ru-RU" sz="2400" dirty="0" err="1"/>
              <a:t>перевищення</a:t>
            </a:r>
            <a:r>
              <a:rPr lang="ru-RU" sz="2400" dirty="0"/>
              <a:t> струму </a:t>
            </a:r>
            <a:r>
              <a:rPr lang="ru-RU" sz="2400" dirty="0" err="1"/>
              <a:t>споживання</a:t>
            </a:r>
            <a:r>
              <a:rPr lang="ru-RU" sz="2400" dirty="0"/>
              <a:t> від</a:t>
            </a:r>
            <a:r>
              <a:rPr lang="ru-RU" sz="2400" b="1" dirty="0"/>
              <a:t>5 </a:t>
            </a:r>
            <a:r>
              <a:rPr lang="en-US" sz="2400" b="1" dirty="0"/>
              <a:t>In</a:t>
            </a:r>
            <a:r>
              <a:rPr lang="en-US" sz="2400" dirty="0"/>
              <a:t>  </a:t>
            </a:r>
            <a:r>
              <a:rPr lang="ru-RU" sz="2400" dirty="0"/>
              <a:t>до</a:t>
            </a:r>
            <a:r>
              <a:rPr lang="ru-RU" sz="2400" b="1" dirty="0"/>
              <a:t>10  </a:t>
            </a:r>
            <a:r>
              <a:rPr lang="en-US" sz="2400" b="1" dirty="0"/>
              <a:t>In</a:t>
            </a:r>
            <a:r>
              <a:rPr lang="en-US" sz="2400" dirty="0"/>
              <a:t>), </a:t>
            </a:r>
            <a:r>
              <a:rPr lang="ru-RU" sz="2400" dirty="0" err="1"/>
              <a:t>спрацьовує</a:t>
            </a:r>
            <a:r>
              <a:rPr lang="ru-RU" sz="2400" dirty="0"/>
              <a:t> </a:t>
            </a:r>
            <a:r>
              <a:rPr lang="ru-RU" sz="2400" dirty="0" err="1"/>
              <a:t>механізм</a:t>
            </a:r>
            <a:r>
              <a:rPr lang="ru-RU" sz="2400" dirty="0"/>
              <a:t> </a:t>
            </a:r>
            <a:r>
              <a:rPr lang="ru-RU" sz="2400" dirty="0" err="1"/>
              <a:t>струмового</a:t>
            </a:r>
            <a:r>
              <a:rPr lang="ru-RU" sz="2400" dirty="0"/>
              <a:t> </a:t>
            </a:r>
            <a:r>
              <a:rPr lang="ru-RU" sz="2400" dirty="0" err="1"/>
              <a:t>захисту</a:t>
            </a:r>
            <a:r>
              <a:rPr lang="ru-RU" sz="2400" dirty="0"/>
              <a:t> і автомат </a:t>
            </a:r>
            <a:r>
              <a:rPr lang="ru-RU" sz="2400" dirty="0" err="1"/>
              <a:t>вимикається</a:t>
            </a:r>
            <a:r>
              <a:rPr lang="ru-RU" sz="2400" dirty="0"/>
              <a:t>.</a:t>
            </a:r>
          </a:p>
          <a:p>
            <a:r>
              <a:rPr lang="ru-RU" sz="2400" b="1" dirty="0" err="1"/>
              <a:t>Тепловий</a:t>
            </a:r>
            <a:r>
              <a:rPr lang="ru-RU" sz="2400" b="1" dirty="0"/>
              <a:t> </a:t>
            </a:r>
            <a:r>
              <a:rPr lang="ru-RU" sz="2400" b="1" dirty="0" err="1"/>
              <a:t>захист</a:t>
            </a:r>
            <a:r>
              <a:rPr lang="ru-RU" sz="2400" dirty="0"/>
              <a:t>  </a:t>
            </a:r>
            <a:r>
              <a:rPr lang="ru-RU" sz="2400" dirty="0" err="1"/>
              <a:t>працює</a:t>
            </a:r>
            <a:r>
              <a:rPr lang="ru-RU" sz="2400" dirty="0"/>
              <a:t> </a:t>
            </a:r>
            <a:r>
              <a:rPr lang="ru-RU" sz="2400" dirty="0" err="1"/>
              <a:t>наступним</a:t>
            </a:r>
            <a:r>
              <a:rPr lang="ru-RU" sz="2400" dirty="0"/>
              <a:t> чином: струм,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протікає</a:t>
            </a:r>
            <a:r>
              <a:rPr lang="ru-RU" sz="2400" dirty="0"/>
              <a:t> при </a:t>
            </a:r>
            <a:r>
              <a:rPr lang="ru-RU" sz="2400" dirty="0" err="1"/>
              <a:t>тривалому</a:t>
            </a:r>
            <a:r>
              <a:rPr lang="ru-RU" sz="2400" dirty="0"/>
              <a:t> </a:t>
            </a:r>
            <a:r>
              <a:rPr lang="ru-RU" sz="2400" dirty="0" err="1"/>
              <a:t>струмовому</a:t>
            </a:r>
            <a:r>
              <a:rPr lang="ru-RU" sz="2400" dirty="0"/>
              <a:t> </a:t>
            </a:r>
            <a:r>
              <a:rPr lang="ru-RU" sz="2400" dirty="0" err="1"/>
              <a:t>перевантаження</a:t>
            </a:r>
            <a:r>
              <a:rPr lang="ru-RU" sz="2400" dirty="0"/>
              <a:t> в </a:t>
            </a:r>
            <a:r>
              <a:rPr lang="ru-RU" sz="2400" dirty="0" err="1"/>
              <a:t>комутованому</a:t>
            </a:r>
            <a:r>
              <a:rPr lang="ru-RU" sz="2400" dirty="0"/>
              <a:t> </a:t>
            </a:r>
            <a:r>
              <a:rPr lang="ru-RU" sz="2400" dirty="0" err="1"/>
              <a:t>ланцюз</a:t>
            </a:r>
            <a:r>
              <a:rPr lang="uk-UA" sz="2400" dirty="0"/>
              <a:t>і</a:t>
            </a:r>
            <a:r>
              <a:rPr lang="ru-RU" sz="2400" dirty="0"/>
              <a:t>, </a:t>
            </a:r>
            <a:r>
              <a:rPr lang="ru-RU" sz="2400" dirty="0" err="1"/>
              <a:t>нагріває</a:t>
            </a:r>
            <a:r>
              <a:rPr lang="ru-RU" sz="2400" dirty="0"/>
              <a:t> </a:t>
            </a:r>
            <a:r>
              <a:rPr lang="ru-RU" sz="2400" dirty="0" err="1"/>
              <a:t>біметалічну</a:t>
            </a:r>
            <a:r>
              <a:rPr lang="ru-RU" sz="2400" dirty="0"/>
              <a:t> пластину, яка через </a:t>
            </a:r>
            <a:r>
              <a:rPr lang="ru-RU" sz="2400" dirty="0" err="1"/>
              <a:t>різн</a:t>
            </a:r>
            <a:r>
              <a:rPr lang="uk-UA" sz="2400" dirty="0"/>
              <a:t>і</a:t>
            </a:r>
            <a:r>
              <a:rPr lang="ru-RU" sz="2400" dirty="0"/>
              <a:t> </a:t>
            </a:r>
            <a:r>
              <a:rPr lang="ru-RU" sz="2400" dirty="0" err="1"/>
              <a:t>коефіцієнти</a:t>
            </a:r>
            <a:r>
              <a:rPr lang="ru-RU" sz="2400" dirty="0"/>
              <a:t> теплового </a:t>
            </a:r>
            <a:r>
              <a:rPr lang="ru-RU" sz="2400" dirty="0" err="1"/>
              <a:t>розширення</a:t>
            </a:r>
            <a:r>
              <a:rPr lang="ru-RU" sz="2400" dirty="0"/>
              <a:t> </a:t>
            </a:r>
            <a:r>
              <a:rPr lang="ru-RU" sz="2400" dirty="0" err="1"/>
              <a:t>згинається</a:t>
            </a:r>
            <a:r>
              <a:rPr lang="ru-RU" sz="2400" dirty="0"/>
              <a:t> і </a:t>
            </a:r>
            <a:r>
              <a:rPr lang="ru-RU" sz="2400" dirty="0" err="1"/>
              <a:t>штовхає</a:t>
            </a:r>
            <a:r>
              <a:rPr lang="ru-RU" sz="2400" dirty="0"/>
              <a:t> </a:t>
            </a:r>
            <a:r>
              <a:rPr lang="ru-RU" sz="2400" dirty="0" err="1"/>
              <a:t>важіль</a:t>
            </a:r>
            <a:r>
              <a:rPr lang="ru-RU" sz="2400" dirty="0"/>
              <a:t> </a:t>
            </a:r>
            <a:r>
              <a:rPr lang="ru-RU" sz="2400" dirty="0" err="1"/>
              <a:t>механізму</a:t>
            </a:r>
            <a:r>
              <a:rPr lang="ru-RU" sz="2400" dirty="0"/>
              <a:t> </a:t>
            </a:r>
            <a:r>
              <a:rPr lang="ru-RU" sz="2400" dirty="0" err="1"/>
              <a:t>розчеплення</a:t>
            </a:r>
            <a:r>
              <a:rPr lang="ru-RU" sz="2400" dirty="0"/>
              <a:t>. </a:t>
            </a:r>
            <a:r>
              <a:rPr lang="ru-RU" sz="2400" dirty="0" err="1"/>
              <a:t>Рухомий</a:t>
            </a:r>
            <a:r>
              <a:rPr lang="ru-RU" sz="2400" dirty="0"/>
              <a:t> контакт </a:t>
            </a:r>
            <a:r>
              <a:rPr lang="ru-RU" sz="2400" dirty="0" err="1"/>
              <a:t>відходить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нерухомого</a:t>
            </a:r>
            <a:r>
              <a:rPr lang="ru-RU" sz="2400" dirty="0"/>
              <a:t>, автомат </a:t>
            </a:r>
            <a:r>
              <a:rPr lang="ru-RU" sz="2400" dirty="0" err="1"/>
              <a:t>спрацьовує</a:t>
            </a:r>
            <a:r>
              <a:rPr lang="ru-RU" sz="2400" dirty="0"/>
              <a:t>, </a:t>
            </a:r>
            <a:r>
              <a:rPr lang="ru-RU" sz="2400" dirty="0" err="1"/>
              <a:t>ланцюг</a:t>
            </a:r>
            <a:r>
              <a:rPr lang="ru-RU" sz="2400" dirty="0"/>
              <a:t> </a:t>
            </a:r>
            <a:r>
              <a:rPr lang="ru-RU" sz="2400" dirty="0" err="1"/>
              <a:t>розривається</a:t>
            </a:r>
            <a:r>
              <a:rPr lang="ru-RU" sz="2400" dirty="0"/>
              <a:t>.</a:t>
            </a:r>
          </a:p>
          <a:p>
            <a:r>
              <a:rPr lang="ru-RU" sz="2400" b="1" dirty="0" err="1">
                <a:solidFill>
                  <a:srgbClr val="000000"/>
                </a:solidFill>
                <a:latin typeface="Roboto"/>
              </a:rPr>
              <a:t>Електромагнітна</a:t>
            </a:r>
            <a:r>
              <a:rPr lang="ru-RU" sz="2400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Roboto"/>
              </a:rPr>
              <a:t>захист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 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забезпечується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завдяки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тому,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в момент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появи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комутованому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ланцюзі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короткого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замикання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протікає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по витках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соленоїда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струм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багаторазово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зростає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по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відношенню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до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номінального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приводить в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рух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його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сердечник,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впливає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на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важіль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механізму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розчеплення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. 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Рухомий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контакт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відходить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від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нерухомого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, автомат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спрацьовує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ланцюг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розривається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.</a:t>
            </a:r>
          </a:p>
          <a:p>
            <a:r>
              <a:rPr lang="ru-RU" sz="2400" dirty="0">
                <a:solidFill>
                  <a:srgbClr val="000000"/>
                </a:solidFill>
                <a:latin typeface="Roboto"/>
              </a:rPr>
              <a:t>До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самостійних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робіт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з монтажу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автоматичних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вимикачів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допускається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технічний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персонал з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категорією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допуску не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нижче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III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.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476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965">
            <a:extLst>
              <a:ext uri="{FF2B5EF4-FFF2-40B4-BE49-F238E27FC236}">
                <a16:creationId xmlns:a16="http://schemas.microsoft.com/office/drawing/2014/main" id="{6E3BEE67-0390-4694-8B94-E464C012488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505892" y="734620"/>
            <a:ext cx="5590108" cy="3395317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0F5D83C-9263-4F6C-A797-99B4A6968072}"/>
              </a:ext>
            </a:extLst>
          </p:cNvPr>
          <p:cNvSpPr/>
          <p:nvPr/>
        </p:nvSpPr>
        <p:spPr>
          <a:xfrm>
            <a:off x="6012873" y="344285"/>
            <a:ext cx="617912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Сучасні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типу ВА88-32 з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Іном.а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&gt; 100 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виконуються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вигляді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моноблоку (рис. 6.3)  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складаються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кришки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фальшпанеллю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якій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є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віконце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для ручки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управління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Основа є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несучою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конструкцією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приєднувальних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зажимів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нерухомих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силових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системою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дугогасіння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механізму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управління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з системою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рухомих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блоку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захисту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надструмів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LID4096" sz="2400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C3CD457-42AB-4E90-A733-2EB8B80C5C47}"/>
              </a:ext>
            </a:extLst>
          </p:cNvPr>
          <p:cNvSpPr/>
          <p:nvPr/>
        </p:nvSpPr>
        <p:spPr>
          <a:xfrm>
            <a:off x="330400" y="4260503"/>
            <a:ext cx="1186159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Кришка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закриває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всі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рухомі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елементи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механізму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управління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внутрішні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струмоведучі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частини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Механізм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управління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побудований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переломлюючого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ричагу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вбудованої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потужної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пружини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повернення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При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ввімкненні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ручки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механізму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управління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приводиться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рух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ізолююча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рейка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на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якій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закріплені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підпружинені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рухомі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силові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гнучким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з’єднанням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LID4096" sz="2400" dirty="0"/>
          </a:p>
        </p:txBody>
      </p:sp>
    </p:spTree>
    <p:extLst>
      <p:ext uri="{BB962C8B-B14F-4D97-AF65-F5344CB8AC3E}">
        <p14:creationId xmlns:p14="http://schemas.microsoft.com/office/powerpoint/2010/main" val="1322341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5614F24-722A-43A8-B0B9-46CFF1D1390E}"/>
              </a:ext>
            </a:extLst>
          </p:cNvPr>
          <p:cNvSpPr/>
          <p:nvPr/>
        </p:nvSpPr>
        <p:spPr>
          <a:xfrm>
            <a:off x="3793068" y="101600"/>
            <a:ext cx="8398932" cy="67231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Рейка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повертається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бокових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направляючих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забезпечуючи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не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тільки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замикання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рухомих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нерухомих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силових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але і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необхідні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провали для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збільшення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вирівнювання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тиску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рухомі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пружини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повернення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блокується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елементами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переломлюючого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ричага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знаходиться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момент на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одній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прямій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лінії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спирається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одним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коліном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виступ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поворотного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елементу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«сброс»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механізму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управління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«Сброс»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механізму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управління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здійснюється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допомогою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плоскої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рейки 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на яку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діють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через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регулювальні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гвинти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штовхачі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біметалічних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пластин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теплових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розчеплювачів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електромагнітів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захисту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КЗ. 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74F7479-ADB2-41A4-B2E8-BE62B8D947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739" y="321734"/>
            <a:ext cx="3605329" cy="5046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331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59895DB-CE2D-482B-8C7E-024F2CD07714}"/>
              </a:ext>
            </a:extLst>
          </p:cNvPr>
          <p:cNvSpPr/>
          <p:nvPr/>
        </p:nvSpPr>
        <p:spPr>
          <a:xfrm>
            <a:off x="517236" y="0"/>
            <a:ext cx="11545454" cy="7172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17220" marR="149860" indent="-6350">
              <a:lnSpc>
                <a:spcPct val="103000"/>
              </a:lnSpc>
              <a:spcAft>
                <a:spcPts val="65"/>
              </a:spcAft>
            </a:pP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6.2. ОСНОВНІ ПАРАМЕТРИ АВТОМАТИЧНИХ ВИМИКАЧІВ 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929130" indent="-6350">
              <a:lnSpc>
                <a:spcPct val="102000"/>
              </a:lnSpc>
              <a:spcAft>
                <a:spcPts val="75"/>
              </a:spcAft>
            </a:pPr>
            <a:r>
              <a:rPr lang="ru-RU" sz="2400" u="sng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Основними</a:t>
            </a:r>
            <a:r>
              <a:rPr lang="ru-RU" sz="2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параметрами </a:t>
            </a:r>
            <a:r>
              <a:rPr lang="ru-RU" sz="2400" u="sng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автоматів</a:t>
            </a:r>
            <a:r>
              <a:rPr lang="ru-RU" sz="2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є: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marR="716915" lvl="0" indent="-342900" algn="just" fontAlgn="base">
              <a:lnSpc>
                <a:spcPct val="103000"/>
              </a:lnSpc>
              <a:spcAft>
                <a:spcPts val="25"/>
              </a:spcAft>
              <a:buClr>
                <a:srgbClr val="000000"/>
              </a:buClr>
              <a:buSzPts val="1400"/>
              <a:buFont typeface="+mj-lt"/>
              <a:buAutoNum type="arabicPeriod"/>
            </a:pPr>
            <a:r>
              <a:rPr lang="ru-RU" sz="24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номінальна</a:t>
            </a:r>
            <a:r>
              <a:rPr lang="ru-RU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напруга</a:t>
            </a:r>
            <a:r>
              <a:rPr lang="ru-RU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автомата; </a:t>
            </a:r>
          </a:p>
          <a:p>
            <a:pPr marL="342900" marR="716915" lvl="0" indent="-342900" algn="just" fontAlgn="base">
              <a:lnSpc>
                <a:spcPct val="103000"/>
              </a:lnSpc>
              <a:spcAft>
                <a:spcPts val="25"/>
              </a:spcAft>
              <a:buClr>
                <a:srgbClr val="000000"/>
              </a:buClr>
              <a:buSzPts val="1400"/>
              <a:buFont typeface="+mj-lt"/>
              <a:buAutoNum type="arabicPeriod"/>
            </a:pPr>
            <a:r>
              <a:rPr lang="ru-RU" sz="24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номінальний</a:t>
            </a:r>
            <a:r>
              <a:rPr lang="ru-RU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струм автомата; </a:t>
            </a:r>
          </a:p>
          <a:p>
            <a:pPr marL="342900" marR="716915" lvl="0" indent="-342900" algn="just" fontAlgn="base">
              <a:lnSpc>
                <a:spcPct val="103000"/>
              </a:lnSpc>
              <a:spcAft>
                <a:spcPts val="25"/>
              </a:spcAft>
              <a:buClr>
                <a:srgbClr val="000000"/>
              </a:buClr>
              <a:buSzPts val="1400"/>
              <a:buFont typeface="+mj-lt"/>
              <a:buAutoNum type="arabicPeriod"/>
            </a:pPr>
            <a:r>
              <a:rPr lang="ru-RU" sz="24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максимальний</a:t>
            </a:r>
            <a:r>
              <a:rPr lang="ru-RU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струм </a:t>
            </a:r>
            <a:r>
              <a:rPr lang="ru-RU" sz="24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відключення</a:t>
            </a:r>
            <a:r>
              <a:rPr lang="ru-RU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342900" marR="716915" lvl="0" indent="-342900" algn="just" fontAlgn="base">
              <a:lnSpc>
                <a:spcPct val="103000"/>
              </a:lnSpc>
              <a:spcAft>
                <a:spcPts val="25"/>
              </a:spcAft>
              <a:buClr>
                <a:srgbClr val="000000"/>
              </a:buClr>
              <a:buSzPts val="1400"/>
              <a:buFont typeface="+mj-lt"/>
              <a:buAutoNum type="arabicPeriod"/>
            </a:pPr>
            <a:r>
              <a:rPr lang="ru-RU" sz="24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номінальний</a:t>
            </a:r>
            <a:r>
              <a:rPr lang="ru-RU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струм </a:t>
            </a:r>
            <a:r>
              <a:rPr lang="ru-RU" sz="24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розчеплювача</a:t>
            </a:r>
            <a:r>
              <a:rPr lang="ru-RU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342900" marR="716915" lvl="0" indent="-342900" algn="just" fontAlgn="base">
              <a:lnSpc>
                <a:spcPct val="103000"/>
              </a:lnSpc>
              <a:spcAft>
                <a:spcPts val="25"/>
              </a:spcAft>
              <a:buClr>
                <a:srgbClr val="000000"/>
              </a:buClr>
              <a:buSzPts val="1400"/>
              <a:buFont typeface="+mj-lt"/>
              <a:buAutoNum type="arabicPeriod"/>
            </a:pPr>
            <a:r>
              <a:rPr lang="ru-RU" sz="24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власний</a:t>
            </a:r>
            <a:r>
              <a:rPr lang="ru-RU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повний</a:t>
            </a:r>
            <a:r>
              <a:rPr lang="ru-RU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4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відключення</a:t>
            </a:r>
            <a:r>
              <a:rPr lang="ru-RU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автомата. </a:t>
            </a:r>
          </a:p>
          <a:p>
            <a:pPr marL="342900" marR="930910" indent="-6350">
              <a:lnSpc>
                <a:spcPct val="107000"/>
              </a:lnSpc>
              <a:spcAft>
                <a:spcPts val="215"/>
              </a:spcAft>
            </a:pP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Власний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час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відключення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автомата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час з моменту, коли струм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досягає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спрацювання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розчеплювача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до початку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розходження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головних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342900" marR="930910" indent="-6350">
              <a:lnSpc>
                <a:spcPct val="107000"/>
              </a:lnSpc>
              <a:spcAft>
                <a:spcPts val="215"/>
              </a:spcAft>
            </a:pP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Повний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час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відключення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автомата              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відкл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=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+ t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+ t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 </a:t>
            </a:r>
          </a:p>
          <a:p>
            <a:pPr marL="346075"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власний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час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відключення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автомата, с; </a:t>
            </a:r>
          </a:p>
          <a:p>
            <a:pPr marL="346075"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час до моменту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повного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розмикання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головних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36550" marR="1031875" indent="-344170" algn="just">
              <a:lnSpc>
                <a:spcPct val="103000"/>
              </a:lnSpc>
              <a:spcAft>
                <a:spcPts val="25"/>
              </a:spcAft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витрачається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роботу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розчеплювачів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с;     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час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горіння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електричної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дуги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між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контактами,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розходяться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с. </a:t>
            </a:r>
          </a:p>
          <a:p>
            <a:pPr marL="345440"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залежить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способу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розчеплення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конструкції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маси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рухомих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частин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інших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факторів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094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20E0C7F-3CBD-4586-98C7-E96811D3D0D8}"/>
              </a:ext>
            </a:extLst>
          </p:cNvPr>
          <p:cNvSpPr/>
          <p:nvPr/>
        </p:nvSpPr>
        <p:spPr>
          <a:xfrm>
            <a:off x="138545" y="91256"/>
            <a:ext cx="11914909" cy="5848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5440"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</a:t>
            </a:r>
            <a:r>
              <a:rPr lang="en-US" sz="28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залежить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способу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розчеплення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конструкції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маси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рухомих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частин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інших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факторів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Якщо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28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≥0,01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с, то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автоматичний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повітряний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називається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звичайним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нешвидкодіючим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Якщо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28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=0,002÷0,008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с, то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автоматичний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повітряний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швидкодіючий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endParaRPr lang="en-US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225" marR="388620" indent="-6350" algn="ctr">
              <a:lnSpc>
                <a:spcPct val="103000"/>
              </a:lnSpc>
              <a:spcAft>
                <a:spcPts val="70"/>
              </a:spcAft>
            </a:pP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6.3. ДУГОГАСИЛЬНА СИСТЕМА. 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Автомат повинен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забезпечувати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гасіння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дуги 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всіх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можливих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режимах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мережі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автоматах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минулого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століття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широкого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знайшли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два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виконання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дугогасильних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систем – </a:t>
            </a:r>
            <a:r>
              <a:rPr lang="ru-RU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напівзакрите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відкрите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7026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3289</TotalTime>
  <Words>2023</Words>
  <Application>Microsoft Office PowerPoint</Application>
  <PresentationFormat>Широкоэкранный</PresentationFormat>
  <Paragraphs>88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Roboto</vt:lpstr>
      <vt:lpstr>Times New Roman</vt:lpstr>
      <vt:lpstr>Тема Office</vt:lpstr>
      <vt:lpstr>Електричні апарати  Лекція 6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Електричні апарати  Лекція 6</dc:title>
  <dc:creator>Олег Гайдамак</dc:creator>
  <cp:lastModifiedBy>Олег Гайдамак</cp:lastModifiedBy>
  <cp:revision>16</cp:revision>
  <dcterms:created xsi:type="dcterms:W3CDTF">2023-02-28T11:18:39Z</dcterms:created>
  <dcterms:modified xsi:type="dcterms:W3CDTF">2023-03-03T08:07:59Z</dcterms:modified>
</cp:coreProperties>
</file>