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1" r:id="rId14"/>
    <p:sldId id="270" r:id="rId15"/>
    <p:sldId id="269" r:id="rId16"/>
    <p:sldId id="275" r:id="rId17"/>
    <p:sldId id="279" r:id="rId18"/>
    <p:sldId id="278" r:id="rId19"/>
    <p:sldId id="277" r:id="rId20"/>
    <p:sldId id="276" r:id="rId21"/>
    <p:sldId id="274" r:id="rId22"/>
    <p:sldId id="273" r:id="rId23"/>
    <p:sldId id="272" r:id="rId24"/>
    <p:sldId id="266" r:id="rId25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95" autoAdjust="0"/>
    <p:restoredTop sz="94660"/>
  </p:normalViewPr>
  <p:slideViewPr>
    <p:cSldViewPr snapToGrid="0">
      <p:cViewPr>
        <p:scale>
          <a:sx n="66" d="100"/>
          <a:sy n="66" d="100"/>
        </p:scale>
        <p:origin x="422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10257C-5640-4B11-911A-E6A86D96DC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84D3CCC-CD57-4EF0-AD7C-041E40207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35FB4E-C2A6-46CA-83EB-6956B485F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12/27/2022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3E4AA-EF2B-4BA8-91E0-8D7A903F3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C4C0E9-8940-44EB-A6EA-9093B9892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521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BBE0CD-4528-4B23-9EB8-8412DA514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9EE720-6E0A-4CF0-9A3B-82AD85CB7D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455BBA-16B2-4FEF-BA96-A4A89C03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12/27/2022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4A2B62-499F-4C31-815D-4E8DD5451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000221-9315-46DE-B0E2-6E0583A43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74192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3D01D9C-5729-4B7F-89FE-4CB289A9A7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583A59-61D5-4295-BE26-248BF2309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3D7B72-9849-464B-B5A9-3229AF06C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12/27/2022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EB5CD-3627-4F68-8F25-60D096CB0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D9420D-ADEA-446A-8025-AC3CFA507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4492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D8B75F-8188-4BAA-BE9E-B4E579ADB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EA5227-0F5A-4A3B-8BA0-4FAB755D4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5CE908-1923-43B7-8C6A-00389C11A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12/27/2022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9B8CCF-B855-440C-A470-F53980227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3B4693-298B-4146-9095-4CFB661FA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411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04F0E5-9DAF-4C8D-9B4C-0FC3514A2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93DA53-EDEB-4D0C-8DDF-6FD5AAFD2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3C9022-753A-486A-A168-F7DB64D63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12/27/2022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7A8991-9E20-4939-99AD-76A32C148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194DF6-5DFC-4373-93B2-E7B7F2A4D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5874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CFB71B-BE99-48C9-9C01-C46632F03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3FAFFE-D734-42CF-91D4-1A54F4C90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17FCA69-04C1-4B37-BFC0-DC04B9B1A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256E6C4-C445-4C53-950A-48775347A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12/27/2022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A3D2740-0E90-436B-B412-A7147F98A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BCD9E1-5715-464B-8A26-DE5F3D5B3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26808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207980-FF4E-43EF-8C0A-E771DD93F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A27085-45D0-44B6-8DBD-BA212D9EC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0696BF-FA18-4E26-90E3-D8FF0B5A3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8B1AE3F-5840-4F3C-8422-E5D2CBD113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9DAECFB-F0AF-4A84-8C5F-2868A9A7E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4244334-3491-40A4-B7EB-735E8754A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12/27/2022</a:t>
            </a:fld>
            <a:endParaRPr lang="LID4096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ED38C00-A006-4F3C-85BC-0C72792AC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7238F3D-8F8F-4529-864A-0F80D78D1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9060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3D6C1-CB72-47A0-941A-451949E11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781367C-1FAF-4A95-B514-A5F67AC25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12/27/2022</a:t>
            </a:fld>
            <a:endParaRPr lang="LID4096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82FDB4-5CFF-48D2-A38A-27BA6E29B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A883CF8-8BEC-4947-B2CA-80C508668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3626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87512F7-E8B1-42A7-BB9B-ECA067596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12/27/2022</a:t>
            </a:fld>
            <a:endParaRPr lang="LID4096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F61E59-7DB1-44D1-9B47-452ED324A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98B519B-A025-4E39-8C01-939C91644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94536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A47CFC-8679-4194-916F-3722A399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755ADD-B8A7-4840-A689-6F017C6C4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A251AC-0EBE-421D-9BC4-F1EDC2823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6B8708-D596-4650-9A30-913201419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12/27/2022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DDF1AC-1F0D-431B-97DF-0030248E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886E712-A10E-48EC-BBCB-397B29C96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1661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D0204D-9F85-4271-A231-CA8C398CC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D3B2439-5113-4CE1-BE6C-D7B7D0F17A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E726616-0368-40FC-8DBF-90A86058B9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F1C159-4EEC-4E6D-A42D-383CE95B3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12/27/2022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37315A-6E25-4E65-A2CE-F2729621D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7796D0-A40E-4D07-8662-A725F3CE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1303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7E5033-EA64-4C6F-B457-92D7B8F1C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BFA007-2FD9-4283-B000-E4741B714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87CBCC-E2D6-42F7-823D-DF81FF2422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BD626-815D-441B-A6E0-F79EC06FC568}" type="datetimeFigureOut">
              <a:rPr lang="LID4096" smtClean="0"/>
              <a:t>12/27/2022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E9D5A2-2277-4A93-9D0D-2761B87BA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83DDFB-1783-4BE1-ACF7-3E7D1D8104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13518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C23F91-38D1-484D-8B2F-08A8873E9A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Електричні</a:t>
            </a:r>
            <a:r>
              <a:rPr lang="ru-RU" dirty="0"/>
              <a:t> </a:t>
            </a:r>
            <a:r>
              <a:rPr lang="ru-RU" dirty="0" err="1"/>
              <a:t>апарати</a:t>
            </a:r>
            <a:endParaRPr lang="LID4096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985FD1D-CBA9-4905-B30B-C8E8F51BBA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Лекція 5</a:t>
            </a:r>
            <a:endParaRPr lang="LID4096" sz="4800" dirty="0"/>
          </a:p>
        </p:txBody>
      </p:sp>
    </p:spTree>
    <p:extLst>
      <p:ext uri="{BB962C8B-B14F-4D97-AF65-F5344CB8AC3E}">
        <p14:creationId xmlns:p14="http://schemas.microsoft.com/office/powerpoint/2010/main" val="3244432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469405E-290E-49C0-A1F1-44E373DF5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61" y="144966"/>
            <a:ext cx="11976410" cy="6713034"/>
          </a:xfrm>
        </p:spPr>
        <p:txBody>
          <a:bodyPr>
            <a:normAutofit/>
          </a:bodyPr>
          <a:lstStyle/>
          <a:p>
            <a:pPr algn="just"/>
            <a:r>
              <a:rPr lang="ru-RU" sz="3400" dirty="0" err="1"/>
              <a:t>Це</a:t>
            </a:r>
            <a:r>
              <a:rPr lang="ru-RU" sz="3400" dirty="0"/>
              <a:t> </a:t>
            </a:r>
            <a:r>
              <a:rPr lang="ru-RU" sz="3400" dirty="0" err="1"/>
              <a:t>викликає</a:t>
            </a:r>
            <a:r>
              <a:rPr lang="ru-RU" sz="3400" dirty="0"/>
              <a:t> </a:t>
            </a:r>
            <a:r>
              <a:rPr lang="ru-RU" sz="3400" dirty="0" err="1"/>
              <a:t>збільшення</a:t>
            </a:r>
            <a:r>
              <a:rPr lang="ru-RU" sz="3400" dirty="0"/>
              <a:t> опору та </a:t>
            </a:r>
            <a:r>
              <a:rPr lang="ru-RU" sz="3400" dirty="0" err="1"/>
              <a:t>зниження</a:t>
            </a:r>
            <a:r>
              <a:rPr lang="ru-RU" sz="3400" dirty="0"/>
              <a:t> </a:t>
            </a:r>
            <a:r>
              <a:rPr lang="ru-RU" sz="3400" dirty="0" err="1"/>
              <a:t>температури</a:t>
            </a:r>
            <a:r>
              <a:rPr lang="ru-RU" sz="3400" dirty="0"/>
              <a:t> </a:t>
            </a:r>
            <a:r>
              <a:rPr lang="ru-RU" sz="3400" dirty="0" err="1"/>
              <a:t>плавлення</a:t>
            </a:r>
            <a:r>
              <a:rPr lang="ru-RU" sz="3400" dirty="0"/>
              <a:t> </a:t>
            </a:r>
            <a:r>
              <a:rPr lang="ru-RU" sz="3400" dirty="0" err="1"/>
              <a:t>металевої</a:t>
            </a:r>
            <a:r>
              <a:rPr lang="ru-RU" sz="3400" dirty="0"/>
              <a:t> проволоки. </a:t>
            </a:r>
            <a:r>
              <a:rPr lang="ru-RU" sz="3400" dirty="0" err="1"/>
              <a:t>Процес</a:t>
            </a:r>
            <a:r>
              <a:rPr lang="ru-RU" sz="3400" dirty="0"/>
              <a:t> </a:t>
            </a:r>
            <a:r>
              <a:rPr lang="ru-RU" sz="3400" dirty="0" err="1"/>
              <a:t>триває</a:t>
            </a:r>
            <a:r>
              <a:rPr lang="ru-RU" sz="3400" dirty="0"/>
              <a:t> доки проволока не </a:t>
            </a:r>
            <a:r>
              <a:rPr lang="ru-RU" sz="3400" dirty="0" err="1"/>
              <a:t>розплавиться</a:t>
            </a:r>
            <a:r>
              <a:rPr lang="ru-RU" sz="3400" dirty="0"/>
              <a:t> у </a:t>
            </a:r>
            <a:r>
              <a:rPr lang="ru-RU" sz="3400" dirty="0" err="1"/>
              <a:t>точці</a:t>
            </a:r>
            <a:r>
              <a:rPr lang="ru-RU" sz="3400" dirty="0"/>
              <a:t>, де </a:t>
            </a:r>
            <a:r>
              <a:rPr lang="ru-RU" sz="3400" dirty="0" err="1"/>
              <a:t>розміщена</a:t>
            </a:r>
            <a:r>
              <a:rPr lang="ru-RU" sz="3400" dirty="0"/>
              <a:t> </a:t>
            </a:r>
            <a:r>
              <a:rPr lang="ru-RU" sz="3400" dirty="0" err="1"/>
              <a:t>олов’яна</a:t>
            </a:r>
            <a:r>
              <a:rPr lang="ru-RU" sz="3400" dirty="0"/>
              <a:t> кулька. </a:t>
            </a:r>
            <a:r>
              <a:rPr lang="ru-RU" sz="3400" dirty="0" err="1"/>
              <a:t>Застосування</a:t>
            </a:r>
            <a:r>
              <a:rPr lang="ru-RU" sz="3400" dirty="0"/>
              <a:t> </a:t>
            </a:r>
            <a:r>
              <a:rPr lang="ru-RU" sz="3400" dirty="0" err="1"/>
              <a:t>металургійного</a:t>
            </a:r>
            <a:r>
              <a:rPr lang="ru-RU" sz="3400" dirty="0"/>
              <a:t> </a:t>
            </a:r>
            <a:r>
              <a:rPr lang="ru-RU" sz="3400" dirty="0" err="1"/>
              <a:t>ефекту</a:t>
            </a:r>
            <a:r>
              <a:rPr lang="ru-RU" sz="3400" dirty="0"/>
              <a:t> </a:t>
            </a:r>
            <a:r>
              <a:rPr lang="ru-RU" sz="3400" dirty="0" err="1"/>
              <a:t>дозволяє</a:t>
            </a:r>
            <a:r>
              <a:rPr lang="ru-RU" sz="3400" dirty="0"/>
              <a:t> </a:t>
            </a:r>
            <a:r>
              <a:rPr lang="ru-RU" sz="3400" dirty="0" err="1"/>
              <a:t>збільшити</a:t>
            </a:r>
            <a:r>
              <a:rPr lang="ru-RU" sz="3400" dirty="0"/>
              <a:t> </a:t>
            </a:r>
            <a:r>
              <a:rPr lang="ru-RU" sz="3400" dirty="0" err="1"/>
              <a:t>вимикаючу</a:t>
            </a:r>
            <a:r>
              <a:rPr lang="ru-RU" sz="3400" dirty="0"/>
              <a:t> </a:t>
            </a:r>
            <a:r>
              <a:rPr lang="ru-RU" sz="3400" dirty="0" err="1"/>
              <a:t>здатність</a:t>
            </a:r>
            <a:r>
              <a:rPr lang="ru-RU" sz="3400" dirty="0"/>
              <a:t> </a:t>
            </a:r>
            <a:r>
              <a:rPr lang="ru-RU" sz="3400" dirty="0" err="1"/>
              <a:t>запобіжника</a:t>
            </a:r>
            <a:r>
              <a:rPr lang="ru-RU" sz="3400" dirty="0"/>
              <a:t>.  </a:t>
            </a:r>
          </a:p>
          <a:p>
            <a:pPr algn="just"/>
            <a:r>
              <a:rPr lang="ru-RU" sz="3400" dirty="0" err="1"/>
              <a:t>Наведені</a:t>
            </a:r>
            <a:r>
              <a:rPr lang="ru-RU" sz="3400" dirty="0"/>
              <a:t> </a:t>
            </a:r>
            <a:r>
              <a:rPr lang="ru-RU" sz="3400" dirty="0" err="1"/>
              <a:t>методи</a:t>
            </a:r>
            <a:r>
              <a:rPr lang="ru-RU" sz="3400" dirty="0"/>
              <a:t> </a:t>
            </a:r>
            <a:r>
              <a:rPr lang="ru-RU" sz="3400" dirty="0" err="1"/>
              <a:t>прискорення</a:t>
            </a:r>
            <a:r>
              <a:rPr lang="ru-RU" sz="3400" dirty="0"/>
              <a:t> </a:t>
            </a:r>
            <a:r>
              <a:rPr lang="ru-RU" sz="3400" dirty="0" err="1"/>
              <a:t>перегорання</a:t>
            </a:r>
            <a:r>
              <a:rPr lang="ru-RU" sz="3400" dirty="0"/>
              <a:t> </a:t>
            </a:r>
            <a:r>
              <a:rPr lang="ru-RU" sz="3400" dirty="0" err="1"/>
              <a:t>плавкої</a:t>
            </a:r>
            <a:r>
              <a:rPr lang="ru-RU" sz="3400" dirty="0"/>
              <a:t> вставки при струмах </a:t>
            </a:r>
            <a:r>
              <a:rPr lang="ru-RU" sz="3400" dirty="0" err="1"/>
              <a:t>перевантаження</a:t>
            </a:r>
            <a:r>
              <a:rPr lang="ru-RU" sz="3400" dirty="0"/>
              <a:t> та КЗ </a:t>
            </a:r>
            <a:r>
              <a:rPr lang="ru-RU" sz="3400" dirty="0" err="1"/>
              <a:t>дають</a:t>
            </a:r>
            <a:r>
              <a:rPr lang="ru-RU" sz="3400" dirty="0"/>
              <a:t> одну </a:t>
            </a:r>
            <a:r>
              <a:rPr lang="ru-RU" sz="3400" dirty="0" err="1"/>
              <a:t>надзвичайну</a:t>
            </a:r>
            <a:r>
              <a:rPr lang="ru-RU" sz="3400" dirty="0"/>
              <a:t> </a:t>
            </a:r>
            <a:r>
              <a:rPr lang="ru-RU" sz="3400" dirty="0" err="1"/>
              <a:t>перевагу</a:t>
            </a:r>
            <a:r>
              <a:rPr lang="ru-RU" sz="3400" dirty="0"/>
              <a:t> плавким </a:t>
            </a:r>
            <a:r>
              <a:rPr lang="ru-RU" sz="3400" dirty="0" err="1"/>
              <a:t>запобіжникам</a:t>
            </a:r>
            <a:r>
              <a:rPr lang="ru-RU" sz="3400" dirty="0"/>
              <a:t> – </a:t>
            </a:r>
            <a:r>
              <a:rPr lang="ru-RU" sz="3400" dirty="0" err="1"/>
              <a:t>струмообмежуючу</a:t>
            </a:r>
            <a:r>
              <a:rPr lang="ru-RU" sz="3400" dirty="0"/>
              <a:t> </a:t>
            </a:r>
            <a:r>
              <a:rPr lang="ru-RU" sz="3400" dirty="0" err="1"/>
              <a:t>дію</a:t>
            </a:r>
            <a:r>
              <a:rPr lang="ru-RU" sz="3400" dirty="0"/>
              <a:t>, </a:t>
            </a:r>
            <a:r>
              <a:rPr lang="ru-RU" sz="3400" dirty="0" err="1"/>
              <a:t>тобто</a:t>
            </a:r>
            <a:r>
              <a:rPr lang="ru-RU" sz="3400" dirty="0"/>
              <a:t> плавка вставка </a:t>
            </a:r>
            <a:r>
              <a:rPr lang="ru-RU" sz="3400" dirty="0" err="1"/>
              <a:t>перегоряє</a:t>
            </a:r>
            <a:r>
              <a:rPr lang="ru-RU" sz="3400" dirty="0"/>
              <a:t> </a:t>
            </a:r>
            <a:r>
              <a:rPr lang="ru-RU" sz="3400" dirty="0" err="1"/>
              <a:t>набагато</a:t>
            </a:r>
            <a:r>
              <a:rPr lang="ru-RU" sz="3400" dirty="0"/>
              <a:t> </a:t>
            </a:r>
            <a:r>
              <a:rPr lang="ru-RU" sz="3400" dirty="0" err="1"/>
              <a:t>раніше</a:t>
            </a:r>
            <a:r>
              <a:rPr lang="ru-RU" sz="3400" dirty="0"/>
              <a:t>, </a:t>
            </a:r>
            <a:r>
              <a:rPr lang="ru-RU" sz="3400" dirty="0" err="1"/>
              <a:t>ніж</a:t>
            </a:r>
            <a:r>
              <a:rPr lang="ru-RU" sz="3400" dirty="0"/>
              <a:t> струм у </a:t>
            </a:r>
            <a:r>
              <a:rPr lang="ru-RU" sz="3400" dirty="0" err="1"/>
              <a:t>ланцюзі</a:t>
            </a:r>
            <a:r>
              <a:rPr lang="ru-RU" sz="3400" dirty="0"/>
              <a:t> при КЗ </a:t>
            </a:r>
            <a:r>
              <a:rPr lang="ru-RU" sz="3400" dirty="0" err="1"/>
              <a:t>встигає</a:t>
            </a:r>
            <a:r>
              <a:rPr lang="ru-RU" sz="3400" dirty="0"/>
              <a:t> </a:t>
            </a:r>
            <a:r>
              <a:rPr lang="ru-RU" sz="3400" dirty="0" err="1"/>
              <a:t>досягнути</a:t>
            </a:r>
            <a:r>
              <a:rPr lang="ru-RU" sz="3400" dirty="0"/>
              <a:t> </a:t>
            </a:r>
            <a:r>
              <a:rPr lang="ru-RU" sz="3400" dirty="0" err="1"/>
              <a:t>встановленого</a:t>
            </a:r>
            <a:r>
              <a:rPr lang="ru-RU" sz="3400" dirty="0"/>
              <a:t> </a:t>
            </a:r>
            <a:r>
              <a:rPr lang="ru-RU" sz="3400" dirty="0" err="1"/>
              <a:t>значення</a:t>
            </a:r>
            <a:r>
              <a:rPr lang="ru-RU" sz="3400" dirty="0"/>
              <a:t>. При </a:t>
            </a:r>
            <a:r>
              <a:rPr lang="ru-RU" sz="3400" dirty="0" err="1"/>
              <a:t>цьому</a:t>
            </a:r>
            <a:r>
              <a:rPr lang="ru-RU" sz="3400" dirty="0"/>
              <a:t> струм КЗ </a:t>
            </a:r>
            <a:r>
              <a:rPr lang="ru-RU" sz="3400" dirty="0" err="1"/>
              <a:t>обмежується</a:t>
            </a:r>
            <a:r>
              <a:rPr lang="ru-RU" sz="3400" dirty="0"/>
              <a:t> у 2-5 </a:t>
            </a:r>
            <a:r>
              <a:rPr lang="ru-RU" sz="3400" dirty="0" err="1"/>
              <a:t>разів</a:t>
            </a:r>
            <a:r>
              <a:rPr lang="ru-RU" sz="3400" dirty="0"/>
              <a:t>, і </a:t>
            </a:r>
            <a:r>
              <a:rPr lang="ru-RU" sz="3400" dirty="0" err="1"/>
              <a:t>тим</a:t>
            </a:r>
            <a:r>
              <a:rPr lang="ru-RU" sz="3400" dirty="0"/>
              <a:t> самим </a:t>
            </a:r>
            <a:r>
              <a:rPr lang="ru-RU" sz="3400" dirty="0" err="1"/>
              <a:t>знижується</a:t>
            </a:r>
            <a:r>
              <a:rPr lang="ru-RU" sz="3400" dirty="0"/>
              <a:t> </a:t>
            </a:r>
            <a:r>
              <a:rPr lang="ru-RU" sz="3400" dirty="0" err="1"/>
              <a:t>руйнівна</a:t>
            </a:r>
            <a:r>
              <a:rPr lang="ru-RU" sz="3400" dirty="0"/>
              <a:t> </a:t>
            </a:r>
            <a:r>
              <a:rPr lang="ru-RU" sz="3400" dirty="0" err="1"/>
              <a:t>дія</a:t>
            </a:r>
            <a:r>
              <a:rPr lang="ru-RU" sz="3400" dirty="0"/>
              <a:t> </a:t>
            </a:r>
            <a:r>
              <a:rPr lang="ru-RU" sz="3400" dirty="0" err="1"/>
              <a:t>електродинамічних</a:t>
            </a:r>
            <a:r>
              <a:rPr lang="ru-RU" sz="3400" dirty="0"/>
              <a:t> сил, </a:t>
            </a:r>
            <a:r>
              <a:rPr lang="ru-RU" sz="3400" dirty="0" err="1"/>
              <a:t>які</a:t>
            </a:r>
            <a:r>
              <a:rPr lang="ru-RU" sz="3400" dirty="0"/>
              <a:t> </a:t>
            </a:r>
            <a:r>
              <a:rPr lang="ru-RU" sz="3400" dirty="0" err="1"/>
              <a:t>пропорційні</a:t>
            </a:r>
            <a:r>
              <a:rPr lang="ru-RU" sz="3400" dirty="0"/>
              <a:t> квадрату струму.</a:t>
            </a:r>
            <a:r>
              <a:rPr lang="ru-RU" sz="3400" b="1" dirty="0"/>
              <a:t> </a:t>
            </a:r>
            <a:endParaRPr lang="ru-RU" sz="3400" dirty="0"/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646999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/>
          </a:bodyPr>
          <a:lstStyle/>
          <a:p>
            <a:r>
              <a:rPr lang="ru-RU" sz="3600" b="1" dirty="0"/>
              <a:t>5.4. МАТЕРІАЛИ ПЛАВКИХ ВСТАВОК ЗАПОБІЖНИКІВ. </a:t>
            </a:r>
            <a:endParaRPr lang="ru-RU" sz="3600" dirty="0"/>
          </a:p>
          <a:p>
            <a:r>
              <a:rPr lang="ru-RU" sz="3600" dirty="0"/>
              <a:t>Для </a:t>
            </a:r>
            <a:r>
              <a:rPr lang="ru-RU" sz="3600" dirty="0" err="1"/>
              <a:t>зниження</a:t>
            </a:r>
            <a:r>
              <a:rPr lang="ru-RU" sz="3600" dirty="0"/>
              <a:t> </a:t>
            </a:r>
            <a:r>
              <a:rPr lang="ru-RU" sz="3600" dirty="0" err="1"/>
              <a:t>температури</a:t>
            </a:r>
            <a:r>
              <a:rPr lang="ru-RU" sz="3600" dirty="0"/>
              <a:t> </a:t>
            </a:r>
            <a:r>
              <a:rPr lang="ru-RU" sz="3600" dirty="0" err="1"/>
              <a:t>плавлення</a:t>
            </a:r>
            <a:r>
              <a:rPr lang="ru-RU" sz="3600" dirty="0"/>
              <a:t> вставки, </a:t>
            </a:r>
            <a:r>
              <a:rPr lang="ru-RU" sz="3600" dirty="0" err="1"/>
              <a:t>матеріалом</a:t>
            </a:r>
            <a:r>
              <a:rPr lang="ru-RU" sz="3600" dirty="0"/>
              <a:t> для </a:t>
            </a:r>
            <a:r>
              <a:rPr lang="ru-RU" sz="3600" dirty="0" err="1"/>
              <a:t>неї</a:t>
            </a:r>
            <a:r>
              <a:rPr lang="ru-RU" sz="3600" dirty="0"/>
              <a:t> </a:t>
            </a:r>
            <a:r>
              <a:rPr lang="ru-RU" sz="3600" dirty="0" err="1"/>
              <a:t>служать</a:t>
            </a:r>
            <a:r>
              <a:rPr lang="ru-RU" sz="3600" dirty="0"/>
              <a:t> </a:t>
            </a:r>
            <a:r>
              <a:rPr lang="ru-RU" sz="3600" dirty="0" err="1"/>
              <a:t>легкоплавкі</a:t>
            </a:r>
            <a:r>
              <a:rPr lang="ru-RU" sz="3600" dirty="0"/>
              <a:t> метали, </a:t>
            </a:r>
            <a:r>
              <a:rPr lang="ru-RU" sz="3600" dirty="0" err="1"/>
              <a:t>такі</a:t>
            </a:r>
            <a:r>
              <a:rPr lang="ru-RU" sz="3600" dirty="0"/>
              <a:t> як </a:t>
            </a:r>
            <a:r>
              <a:rPr lang="ru-RU" sz="3600" dirty="0" err="1"/>
              <a:t>свинець</a:t>
            </a:r>
            <a:r>
              <a:rPr lang="ru-RU" sz="3600" dirty="0"/>
              <a:t>, цинк, </a:t>
            </a:r>
            <a:r>
              <a:rPr lang="ru-RU" sz="3600" dirty="0" err="1"/>
              <a:t>срібло</a:t>
            </a:r>
            <a:r>
              <a:rPr lang="ru-RU" sz="3600" dirty="0"/>
              <a:t>, </a:t>
            </a:r>
            <a:r>
              <a:rPr lang="ru-RU" sz="3600" dirty="0" err="1"/>
              <a:t>мідь</a:t>
            </a:r>
            <a:r>
              <a:rPr lang="ru-RU" sz="3600" dirty="0"/>
              <a:t> та </a:t>
            </a:r>
            <a:r>
              <a:rPr lang="ru-RU" sz="3600" dirty="0" err="1"/>
              <a:t>їх</a:t>
            </a:r>
            <a:r>
              <a:rPr lang="ru-RU" sz="3600" dirty="0"/>
              <a:t> </a:t>
            </a:r>
            <a:r>
              <a:rPr lang="ru-RU" sz="3600" dirty="0" err="1"/>
              <a:t>сплави</a:t>
            </a:r>
            <a:r>
              <a:rPr lang="ru-RU" sz="3600" dirty="0"/>
              <a:t>. </a:t>
            </a:r>
            <a:r>
              <a:rPr lang="ru-RU" sz="3600" dirty="0" err="1"/>
              <a:t>Властивості</a:t>
            </a:r>
            <a:r>
              <a:rPr lang="ru-RU" sz="3600" dirty="0"/>
              <a:t> </a:t>
            </a:r>
            <a:r>
              <a:rPr lang="ru-RU" sz="3600" dirty="0" err="1"/>
              <a:t>деяких</a:t>
            </a:r>
            <a:r>
              <a:rPr lang="ru-RU" sz="3600" dirty="0"/>
              <a:t> </a:t>
            </a:r>
            <a:r>
              <a:rPr lang="ru-RU" sz="3600" dirty="0" err="1"/>
              <a:t>матеріалів</a:t>
            </a:r>
            <a:r>
              <a:rPr lang="ru-RU" sz="3600" dirty="0"/>
              <a:t> </a:t>
            </a:r>
            <a:r>
              <a:rPr lang="ru-RU" sz="3600" dirty="0" err="1"/>
              <a:t>вказані</a:t>
            </a:r>
            <a:r>
              <a:rPr lang="ru-RU" sz="3600" dirty="0"/>
              <a:t> у </a:t>
            </a:r>
            <a:r>
              <a:rPr lang="ru-RU" sz="3600" dirty="0" err="1"/>
              <a:t>таблиці</a:t>
            </a:r>
            <a:r>
              <a:rPr lang="ru-RU" sz="3600" dirty="0"/>
              <a:t> 4. </a:t>
            </a:r>
          </a:p>
          <a:p>
            <a:endParaRPr lang="LID4096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F76B113-8E4F-4D12-A5B7-733AC18DC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754" y="2779765"/>
            <a:ext cx="11146491" cy="37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779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 fontScale="92500" lnSpcReduction="20000"/>
          </a:bodyPr>
          <a:lstStyle/>
          <a:p>
            <a:pPr marL="6350" marR="715645" indent="-6350" algn="r">
              <a:lnSpc>
                <a:spcPct val="107000"/>
              </a:lnSpc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32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допустима температура – температура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плавкої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при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тривалому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протіканні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струму;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3200" i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‘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3200" i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‘‘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сталі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коефіцієнти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Найменшу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температуру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плавлення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свинець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але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питомий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опір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12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вище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Отже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переріз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свинцевої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плавкої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повинен бути у 12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переріз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призводить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габаритів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свинцевої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плавкої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плавленні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пари метала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іонізуються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виникаючій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дузі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завдяки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високій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Великий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об’єм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збільшує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метала в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дузі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ускладнює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гасіння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зменшує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вимикаючу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вимикаюча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LID4096" sz="3200" dirty="0"/>
          </a:p>
        </p:txBody>
      </p:sp>
    </p:spTree>
    <p:extLst>
      <p:ext uri="{BB962C8B-B14F-4D97-AF65-F5344CB8AC3E}">
        <p14:creationId xmlns:p14="http://schemas.microsoft.com/office/powerpoint/2010/main" val="3677174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легкоплавких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мідь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срібло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часо-струмової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хар-ки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окислення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плавкої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вставки.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Свинець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цинк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плівку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окису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перерізу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плавкої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вставки. 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Мідна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вставка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тривалій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роботі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температурою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інтенсивно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окисляється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Плівка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окису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температурного режиму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відшаровується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переріз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поступово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зменшується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плавка вставка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перегоряє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номінальному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температура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близькому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граничного,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вибрана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852774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/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Срібні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не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зазнають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теплового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старіння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Отже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граничний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значно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менший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струм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мідної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Дуже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широко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застосовуються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алюмінієві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плавкі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вставки.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Плівка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окису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захищають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корозії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робить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часо-струмову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хар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-ку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стабільнішою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Температура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плавлення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алюмінієвої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плавкої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658 </a:t>
            </a:r>
            <a:r>
              <a:rPr lang="ru-RU" sz="40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значно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менше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675473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B8F69E75-6DE4-497F-9DE5-1BAA2134B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012" y="183256"/>
            <a:ext cx="11557987" cy="4351338"/>
          </a:xfrm>
        </p:spPr>
        <p:txBody>
          <a:bodyPr>
            <a:normAutofit/>
          </a:bodyPr>
          <a:lstStyle/>
          <a:p>
            <a:pPr marL="22225" marR="394335" indent="-6350" algn="ctr">
              <a:lnSpc>
                <a:spcPct val="103000"/>
              </a:lnSpc>
              <a:spcAft>
                <a:spcPts val="70"/>
              </a:spcAft>
            </a:pP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5.5. КОНСТРУКЦІЇ ЗАПОБІЖНИКІВ </a:t>
            </a:r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70" marR="1929130" indent="572770" algn="just" defTabSz="1289050">
              <a:lnSpc>
                <a:spcPct val="102000"/>
              </a:lnSpc>
              <a:spcAft>
                <a:spcPts val="75"/>
              </a:spcAft>
              <a:tabLst>
                <a:tab pos="9685338" algn="l"/>
              </a:tabLst>
            </a:pPr>
            <a:r>
              <a:rPr lang="ru-RU" sz="36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з </a:t>
            </a:r>
            <a:r>
              <a:rPr lang="ru-RU" sz="36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гасінням</a:t>
            </a:r>
            <a:r>
              <a:rPr lang="ru-RU" sz="36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електричної</a:t>
            </a:r>
            <a:r>
              <a:rPr lang="ru-RU" sz="36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дуги в </a:t>
            </a:r>
            <a:r>
              <a:rPr lang="ru-RU" sz="36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закритому</a:t>
            </a:r>
            <a:r>
              <a:rPr lang="ru-RU" sz="36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об’ємі</a:t>
            </a:r>
            <a:r>
              <a:rPr lang="ru-RU" sz="36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(ПР-2)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такого типу – ПР-2 (рис. 5.2).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LID4096" sz="36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E0DAA37-3DE4-4601-91C4-597364687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5944" y="2358925"/>
            <a:ext cx="4020111" cy="217200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7FF163F-CD43-4636-A113-613FA2EA2599}"/>
              </a:ext>
            </a:extLst>
          </p:cNvPr>
          <p:cNvSpPr/>
          <p:nvPr/>
        </p:nvSpPr>
        <p:spPr>
          <a:xfrm>
            <a:off x="399495" y="4730180"/>
            <a:ext cx="11461072" cy="1925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6220" marR="955675" indent="-6350" algn="ctr">
              <a:lnSpc>
                <a:spcPct val="103000"/>
              </a:lnSpc>
              <a:spcAft>
                <a:spcPts val="81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Рис. 5.2.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гасінням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дуги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закритому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об’ємі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Плавка вставка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виготовлена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цинку,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приєднується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ножеподібних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Вставка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розміщується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герметичному трубчатому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патроні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фібрового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циліндру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латунної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обойми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латунного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ковпачка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745876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 lnSpcReduction="10000"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згоряють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звужені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перерізи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плавкої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виникає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дуга.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дією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дуги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стінки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патрона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виділяють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газ,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охолоджує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дугу.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Тиск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патроні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півперіоду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підіймається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4-8 МПа.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тиску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підіймається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вольт-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амперна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характеристика дуги,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сприяє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швидкому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гасінню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Плавка вставка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 – 4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звужень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Звужені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ділянки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сприяють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швидкому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плавленню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КЗ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створюють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струмообмеження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167640" marR="780415" indent="-6350" algn="ctr">
              <a:lnSpc>
                <a:spcPct val="103000"/>
              </a:lnSpc>
              <a:spcAft>
                <a:spcPts val="7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працюють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безшумно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практично без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викиду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вогню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газів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величини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змінюється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діаметр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патрона.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Всього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випускають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діаметру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габаритів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патронів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У кожному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встановлюватись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різні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547220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 fontScale="92500"/>
          </a:bodyPr>
          <a:lstStyle/>
          <a:p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ПР-2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працюють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струмообмежувачем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Так,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ланцюгу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діючим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КЗ 50 кА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струм 6 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відключення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струмі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всього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400 А. Але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номінальний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струм,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менший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ефект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струмообмеження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Запоб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і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жники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дрібнозернистим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наповнювачем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(НПН2, ПН2, ПП32). </a:t>
            </a:r>
          </a:p>
          <a:p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запобіжники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досконалі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ПР-2. На рис. 5.3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зображено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зовнішній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вигляд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конструкцію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плавких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запобіжників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відповідають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даній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конструкції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Корпус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запобіжника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1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виробляється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міцного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фарфору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стеатиту.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Всередині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корпус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отвір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круглого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перерізу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, 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якому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розміщені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стрічкові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плавкі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вставки 2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наповнювач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кварцовий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пісок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3.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корпус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форму квадрата.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Плавкі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вставки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приварюються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диску 4,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кріпиться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пластин 5,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пов’язаних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ножовим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контактом 6.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619146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>
            <a:extLst>
              <a:ext uri="{FF2B5EF4-FFF2-40B4-BE49-F238E27FC236}">
                <a16:creationId xmlns:a16="http://schemas.microsoft.com/office/drawing/2014/main" id="{73640A15-153D-434C-8E0C-CF73492FD5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0225" y="0"/>
            <a:ext cx="9442553" cy="4057957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8E20C87-0D21-42B8-A24D-B927090B46BA}"/>
              </a:ext>
            </a:extLst>
          </p:cNvPr>
          <p:cNvSpPr/>
          <p:nvPr/>
        </p:nvSpPr>
        <p:spPr>
          <a:xfrm>
            <a:off x="110971" y="4085452"/>
            <a:ext cx="11970058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Корпус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запобіжника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1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виробляється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міцного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фарфору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стеатиту.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Всередині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корпус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отвір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круглого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перерізу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, 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якому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розміщені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стрічкові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плавкі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вставки 2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наповнювач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кварцовий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пісок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3.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корпус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форму квадрата.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Плавкі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вставки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приварюються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диску 4,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кріпиться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пластин 5,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пов’язаних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ножовим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контактом 6. </a:t>
            </a:r>
          </a:p>
        </p:txBody>
      </p:sp>
    </p:spTree>
    <p:extLst>
      <p:ext uri="{BB962C8B-B14F-4D97-AF65-F5344CB8AC3E}">
        <p14:creationId xmlns:p14="http://schemas.microsoft.com/office/powerpoint/2010/main" val="23912872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044" y="144966"/>
            <a:ext cx="11942956" cy="6568068"/>
          </a:xfrm>
        </p:spPr>
        <p:txBody>
          <a:bodyPr>
            <a:normAutofit/>
          </a:bodyPr>
          <a:lstStyle/>
          <a:p>
            <a:r>
              <a:rPr lang="ru-RU" sz="3200" dirty="0"/>
              <a:t>Плавка вставка </a:t>
            </a:r>
            <a:r>
              <a:rPr lang="ru-RU" sz="3200" dirty="0" err="1"/>
              <a:t>виробляється</a:t>
            </a:r>
            <a:r>
              <a:rPr lang="ru-RU" sz="3200" dirty="0"/>
              <a:t> з </a:t>
            </a:r>
            <a:r>
              <a:rPr lang="ru-RU" sz="3200" dirty="0" err="1"/>
              <a:t>мідної</a:t>
            </a:r>
            <a:r>
              <a:rPr lang="ru-RU" sz="3200" dirty="0"/>
              <a:t> </a:t>
            </a:r>
            <a:r>
              <a:rPr lang="ru-RU" sz="3200" dirty="0" err="1"/>
              <a:t>стрічки</a:t>
            </a:r>
            <a:r>
              <a:rPr lang="ru-RU" sz="3200" dirty="0"/>
              <a:t> </a:t>
            </a:r>
            <a:r>
              <a:rPr lang="ru-RU" sz="3200" dirty="0" err="1"/>
              <a:t>товщиною</a:t>
            </a:r>
            <a:r>
              <a:rPr lang="ru-RU" sz="3200" dirty="0"/>
              <a:t> 0,1-0,2 мм. Для </a:t>
            </a:r>
            <a:r>
              <a:rPr lang="ru-RU" sz="3200" dirty="0" err="1"/>
              <a:t>отримання</a:t>
            </a:r>
            <a:r>
              <a:rPr lang="ru-RU" sz="3200" dirty="0"/>
              <a:t> </a:t>
            </a:r>
            <a:r>
              <a:rPr lang="ru-RU" sz="3200" dirty="0" err="1"/>
              <a:t>ефекту</a:t>
            </a:r>
            <a:r>
              <a:rPr lang="ru-RU" sz="3200" dirty="0"/>
              <a:t> </a:t>
            </a:r>
            <a:r>
              <a:rPr lang="ru-RU" sz="3200" dirty="0" err="1"/>
              <a:t>струмообмеження</a:t>
            </a:r>
            <a:r>
              <a:rPr lang="ru-RU" sz="3200" dirty="0"/>
              <a:t> вставка </a:t>
            </a:r>
            <a:r>
              <a:rPr lang="ru-RU" sz="3200" dirty="0" err="1"/>
              <a:t>має</a:t>
            </a:r>
            <a:r>
              <a:rPr lang="ru-RU" sz="3200" dirty="0"/>
              <a:t> </a:t>
            </a:r>
            <a:r>
              <a:rPr lang="ru-RU" sz="3200" dirty="0" err="1"/>
              <a:t>звужені</a:t>
            </a:r>
            <a:r>
              <a:rPr lang="ru-RU" sz="3200" dirty="0"/>
              <a:t> </a:t>
            </a:r>
            <a:r>
              <a:rPr lang="ru-RU" sz="3200" dirty="0" err="1"/>
              <a:t>перерізи</a:t>
            </a:r>
            <a:r>
              <a:rPr lang="ru-RU" sz="3200" dirty="0"/>
              <a:t> </a:t>
            </a:r>
            <a:r>
              <a:rPr lang="ru-RU" sz="3200" i="1" dirty="0"/>
              <a:t>2</a:t>
            </a:r>
            <a:r>
              <a:rPr lang="ru-RU" sz="3200" dirty="0"/>
              <a:t>. </a:t>
            </a:r>
            <a:r>
              <a:rPr lang="ru-RU" sz="3200" dirty="0" err="1"/>
              <a:t>Розбивка</a:t>
            </a:r>
            <a:r>
              <a:rPr lang="ru-RU" sz="3200" dirty="0"/>
              <a:t> </a:t>
            </a:r>
            <a:r>
              <a:rPr lang="ru-RU" sz="3200" dirty="0" err="1"/>
              <a:t>плавкої</a:t>
            </a:r>
            <a:r>
              <a:rPr lang="ru-RU" sz="3200" dirty="0"/>
              <a:t> вставки на </a:t>
            </a:r>
            <a:r>
              <a:rPr lang="ru-RU" sz="3200" dirty="0" err="1"/>
              <a:t>декілька</a:t>
            </a:r>
            <a:r>
              <a:rPr lang="ru-RU" sz="3200" dirty="0"/>
              <a:t> </a:t>
            </a:r>
            <a:r>
              <a:rPr lang="ru-RU" sz="3200" dirty="0" err="1"/>
              <a:t>паралельних</a:t>
            </a:r>
            <a:r>
              <a:rPr lang="ru-RU" sz="3200" dirty="0"/>
              <a:t> </a:t>
            </a:r>
            <a:r>
              <a:rPr lang="ru-RU" sz="3200" dirty="0" err="1"/>
              <a:t>віток</a:t>
            </a:r>
            <a:r>
              <a:rPr lang="ru-RU" sz="3200" dirty="0"/>
              <a:t> – </a:t>
            </a:r>
            <a:r>
              <a:rPr lang="ru-RU" sz="3200" dirty="0" err="1"/>
              <a:t>стрічок</a:t>
            </a:r>
            <a:r>
              <a:rPr lang="ru-RU" sz="3200" dirty="0"/>
              <a:t> </a:t>
            </a:r>
            <a:r>
              <a:rPr lang="ru-RU" sz="3200" dirty="0" err="1"/>
              <a:t>дозволяє</a:t>
            </a:r>
            <a:r>
              <a:rPr lang="ru-RU" sz="3200" dirty="0"/>
              <a:t> </a:t>
            </a:r>
            <a:r>
              <a:rPr lang="ru-RU" sz="3200" dirty="0" err="1"/>
              <a:t>більш</a:t>
            </a:r>
            <a:r>
              <a:rPr lang="ru-RU" sz="3200" dirty="0"/>
              <a:t> </a:t>
            </a:r>
            <a:r>
              <a:rPr lang="ru-RU" sz="3200" dirty="0" err="1"/>
              <a:t>повніше</a:t>
            </a:r>
            <a:r>
              <a:rPr lang="ru-RU" sz="3200" dirty="0"/>
              <a:t> </a:t>
            </a:r>
            <a:r>
              <a:rPr lang="ru-RU" sz="3200" dirty="0" err="1"/>
              <a:t>використовувати</a:t>
            </a:r>
            <a:r>
              <a:rPr lang="ru-RU" sz="3200" dirty="0"/>
              <a:t> </a:t>
            </a:r>
            <a:r>
              <a:rPr lang="ru-RU" sz="3200" dirty="0" err="1"/>
              <a:t>об’єм</a:t>
            </a:r>
            <a:r>
              <a:rPr lang="ru-RU" sz="3200" dirty="0"/>
              <a:t> </a:t>
            </a:r>
            <a:r>
              <a:rPr lang="ru-RU" sz="3200" dirty="0" err="1"/>
              <a:t>наповнювача</a:t>
            </a:r>
            <a:r>
              <a:rPr lang="ru-RU" sz="3200" dirty="0"/>
              <a:t>. </a:t>
            </a:r>
          </a:p>
          <a:p>
            <a:r>
              <a:rPr lang="ru-RU" sz="3200" dirty="0"/>
              <a:t>Для </a:t>
            </a:r>
            <a:r>
              <a:rPr lang="ru-RU" sz="3200" dirty="0" err="1"/>
              <a:t>зниження</a:t>
            </a:r>
            <a:r>
              <a:rPr lang="ru-RU" sz="3200" dirty="0"/>
              <a:t> </a:t>
            </a:r>
            <a:r>
              <a:rPr lang="ru-RU" sz="3200" dirty="0" err="1"/>
              <a:t>температури</a:t>
            </a:r>
            <a:r>
              <a:rPr lang="ru-RU" sz="3200" dirty="0"/>
              <a:t> </a:t>
            </a:r>
            <a:r>
              <a:rPr lang="ru-RU" sz="3200" dirty="0" err="1"/>
              <a:t>плавлення</a:t>
            </a:r>
            <a:r>
              <a:rPr lang="ru-RU" sz="3200" dirty="0"/>
              <a:t> вставки на </a:t>
            </a:r>
            <a:r>
              <a:rPr lang="ru-RU" sz="3200" dirty="0" err="1"/>
              <a:t>звужені</a:t>
            </a:r>
            <a:r>
              <a:rPr lang="ru-RU" sz="3200" dirty="0"/>
              <a:t> </a:t>
            </a:r>
            <a:r>
              <a:rPr lang="ru-RU" sz="3200" dirty="0" err="1"/>
              <a:t>ділянки</a:t>
            </a:r>
            <a:r>
              <a:rPr lang="ru-RU" sz="3200" dirty="0"/>
              <a:t> </a:t>
            </a:r>
            <a:r>
              <a:rPr lang="ru-RU" sz="3200" dirty="0" err="1"/>
              <a:t>наносяться</a:t>
            </a:r>
            <a:r>
              <a:rPr lang="ru-RU" sz="3200" dirty="0"/>
              <a:t> </a:t>
            </a:r>
            <a:r>
              <a:rPr lang="ru-RU" sz="3200" dirty="0" err="1"/>
              <a:t>олов’яні</a:t>
            </a:r>
            <a:r>
              <a:rPr lang="ru-RU" sz="3200" dirty="0"/>
              <a:t> кульки . </a:t>
            </a:r>
          </a:p>
          <a:p>
            <a:r>
              <a:rPr lang="ru-RU" sz="3200" dirty="0"/>
              <a:t>При КЗ плавка вставка </a:t>
            </a:r>
            <a:r>
              <a:rPr lang="ru-RU" sz="3200" dirty="0" err="1"/>
              <a:t>згоряє</a:t>
            </a:r>
            <a:r>
              <a:rPr lang="ru-RU" sz="3200" dirty="0"/>
              <a:t> та </a:t>
            </a:r>
            <a:r>
              <a:rPr lang="ru-RU" sz="3200" dirty="0" err="1"/>
              <a:t>утворюється</a:t>
            </a:r>
            <a:r>
              <a:rPr lang="ru-RU" sz="3200" dirty="0"/>
              <a:t> дуга, яка </a:t>
            </a:r>
            <a:r>
              <a:rPr lang="ru-RU" sz="3200" dirty="0" err="1"/>
              <a:t>горить</a:t>
            </a:r>
            <a:r>
              <a:rPr lang="ru-RU" sz="3200" dirty="0"/>
              <a:t> у </a:t>
            </a:r>
            <a:r>
              <a:rPr lang="ru-RU" sz="3200" dirty="0" err="1"/>
              <a:t>каналі</a:t>
            </a:r>
            <a:r>
              <a:rPr lang="ru-RU" sz="3200" dirty="0"/>
              <a:t>, </a:t>
            </a:r>
            <a:r>
              <a:rPr lang="ru-RU" sz="3200" dirty="0" err="1"/>
              <a:t>утвореному</a:t>
            </a:r>
            <a:r>
              <a:rPr lang="ru-RU" sz="3200" dirty="0"/>
              <a:t> </a:t>
            </a:r>
            <a:r>
              <a:rPr lang="ru-RU" sz="3200" dirty="0" err="1"/>
              <a:t>піщинками</a:t>
            </a:r>
            <a:r>
              <a:rPr lang="ru-RU" sz="3200" dirty="0"/>
              <a:t>. </a:t>
            </a:r>
            <a:r>
              <a:rPr lang="ru-RU" sz="3200" dirty="0" err="1"/>
              <a:t>Кварцові</a:t>
            </a:r>
            <a:r>
              <a:rPr lang="ru-RU" sz="3200" dirty="0"/>
              <a:t> </a:t>
            </a:r>
            <a:r>
              <a:rPr lang="ru-RU" sz="3200" dirty="0" err="1"/>
              <a:t>піщинки</a:t>
            </a:r>
            <a:r>
              <a:rPr lang="ru-RU" sz="3200" dirty="0"/>
              <a:t> </a:t>
            </a:r>
            <a:r>
              <a:rPr lang="ru-RU" sz="3200" dirty="0" err="1"/>
              <a:t>мають</a:t>
            </a:r>
            <a:r>
              <a:rPr lang="ru-RU" sz="3200" dirty="0"/>
              <a:t> </a:t>
            </a:r>
            <a:r>
              <a:rPr lang="ru-RU" sz="3200" dirty="0" err="1"/>
              <a:t>високу</a:t>
            </a:r>
            <a:r>
              <a:rPr lang="ru-RU" sz="3200" dirty="0"/>
              <a:t> </a:t>
            </a:r>
            <a:r>
              <a:rPr lang="ru-RU" sz="3200" dirty="0" err="1"/>
              <a:t>теплопровідність</a:t>
            </a:r>
            <a:r>
              <a:rPr lang="ru-RU" sz="3200" dirty="0"/>
              <a:t> та добре </a:t>
            </a:r>
            <a:r>
              <a:rPr lang="ru-RU" sz="3200" dirty="0" err="1"/>
              <a:t>розвинуту</a:t>
            </a:r>
            <a:r>
              <a:rPr lang="ru-RU" sz="3200" dirty="0"/>
              <a:t> </a:t>
            </a:r>
            <a:r>
              <a:rPr lang="ru-RU" sz="3200" dirty="0" err="1"/>
              <a:t>охолоджуючу</a:t>
            </a:r>
            <a:r>
              <a:rPr lang="ru-RU" sz="3200" dirty="0"/>
              <a:t> </a:t>
            </a:r>
            <a:r>
              <a:rPr lang="ru-RU" sz="3200" dirty="0" err="1"/>
              <a:t>поверхню</a:t>
            </a:r>
            <a:r>
              <a:rPr lang="ru-RU" sz="3200" dirty="0"/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979850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147F9-4798-4618-AC80-F0BE79EDB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317" y="0"/>
            <a:ext cx="10515600" cy="2500738"/>
          </a:xfrm>
        </p:spPr>
        <p:txBody>
          <a:bodyPr>
            <a:normAutofit/>
          </a:bodyPr>
          <a:lstStyle/>
          <a:p>
            <a:pPr marL="22225" marR="689610" indent="-6350" algn="ctr">
              <a:lnSpc>
                <a:spcPct val="103000"/>
              </a:lnSpc>
              <a:spcAft>
                <a:spcPts val="7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5.2. НАГРІВ ПЛАВКОЇ ВСТАВКИ ПРИ ТРИВАЛОМУ НАВАНТАЖЕННІ. 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LID4096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326B52-A7DE-4917-A769-0A9FFE059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344" y="1253331"/>
            <a:ext cx="10515600" cy="4351338"/>
          </a:xfrm>
        </p:spPr>
        <p:txBody>
          <a:bodyPr/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Основною характеристикою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часо-струмова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характеристика, яка є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залежністю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плавкої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протікаючого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струму.  </a:t>
            </a:r>
          </a:p>
          <a:p>
            <a:endParaRPr lang="LID4096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079A131-9580-4B30-94F2-FD0455D781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816" y="2539270"/>
            <a:ext cx="6479199" cy="3026867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C396347-B756-4E3A-964F-C8888063CC74}"/>
              </a:ext>
            </a:extLst>
          </p:cNvPr>
          <p:cNvSpPr/>
          <p:nvPr/>
        </p:nvSpPr>
        <p:spPr>
          <a:xfrm>
            <a:off x="230820" y="5604669"/>
            <a:ext cx="11961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надійного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споживача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потрібно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щоб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часо-струмова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характеристика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(крива 1)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усіх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точках проходила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нижче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характеристики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захищаємого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(крива 2). Але реальна характеристика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(крива 3)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перетинає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криву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2. </a:t>
            </a:r>
            <a:endParaRPr lang="LID4096" sz="2400" dirty="0"/>
          </a:p>
        </p:txBody>
      </p:sp>
    </p:spTree>
    <p:extLst>
      <p:ext uri="{BB962C8B-B14F-4D97-AF65-F5344CB8AC3E}">
        <p14:creationId xmlns:p14="http://schemas.microsoft.com/office/powerpoint/2010/main" val="14190575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679580"/>
          </a:xfrm>
        </p:spPr>
        <p:txBody>
          <a:bodyPr>
            <a:normAutofit/>
          </a:bodyPr>
          <a:lstStyle/>
          <a:p>
            <a:r>
              <a:rPr lang="ru-RU" sz="3600" dirty="0" err="1"/>
              <a:t>Оскільки</a:t>
            </a:r>
            <a:r>
              <a:rPr lang="ru-RU" sz="3600" dirty="0"/>
              <a:t> дуга </a:t>
            </a:r>
            <a:r>
              <a:rPr lang="ru-RU" sz="3600" dirty="0" err="1"/>
              <a:t>горить</a:t>
            </a:r>
            <a:r>
              <a:rPr lang="ru-RU" sz="3600" dirty="0"/>
              <a:t> у </a:t>
            </a:r>
            <a:r>
              <a:rPr lang="ru-RU" sz="3600" dirty="0" err="1"/>
              <a:t>вузькій</a:t>
            </a:r>
            <a:r>
              <a:rPr lang="ru-RU" sz="3600" dirty="0"/>
              <a:t> </a:t>
            </a:r>
            <a:r>
              <a:rPr lang="ru-RU" sz="3600" dirty="0" err="1"/>
              <a:t>щілині</a:t>
            </a:r>
            <a:r>
              <a:rPr lang="ru-RU" sz="3600" dirty="0"/>
              <a:t>, </a:t>
            </a:r>
            <a:r>
              <a:rPr lang="ru-RU" sz="3600" dirty="0" err="1"/>
              <a:t>починаючи</a:t>
            </a:r>
            <a:r>
              <a:rPr lang="ru-RU" sz="3600" dirty="0"/>
              <a:t> з струму </a:t>
            </a:r>
            <a:r>
              <a:rPr lang="ru-RU" sz="3600" dirty="0" err="1"/>
              <a:t>вище</a:t>
            </a:r>
            <a:r>
              <a:rPr lang="ru-RU" sz="3600" dirty="0"/>
              <a:t> 100 А, вона </a:t>
            </a:r>
            <a:r>
              <a:rPr lang="ru-RU" sz="3600" dirty="0" err="1"/>
              <a:t>має</a:t>
            </a:r>
            <a:r>
              <a:rPr lang="ru-RU" sz="3600" dirty="0"/>
              <a:t> </a:t>
            </a:r>
            <a:r>
              <a:rPr lang="ru-RU" sz="3600" dirty="0" err="1"/>
              <a:t>зростаючу</a:t>
            </a:r>
            <a:r>
              <a:rPr lang="ru-RU" sz="3600" dirty="0"/>
              <a:t> вольт-</a:t>
            </a:r>
            <a:r>
              <a:rPr lang="ru-RU" sz="3600" dirty="0" err="1"/>
              <a:t>амперну</a:t>
            </a:r>
            <a:r>
              <a:rPr lang="ru-RU" sz="3600" dirty="0"/>
              <a:t> характеристику. </a:t>
            </a:r>
            <a:r>
              <a:rPr lang="ru-RU" sz="3600" dirty="0" err="1"/>
              <a:t>Це</a:t>
            </a:r>
            <a:r>
              <a:rPr lang="ru-RU" sz="3600" dirty="0"/>
              <a:t> </a:t>
            </a:r>
            <a:r>
              <a:rPr lang="ru-RU" sz="3600" dirty="0" err="1"/>
              <a:t>дає</a:t>
            </a:r>
            <a:r>
              <a:rPr lang="ru-RU" sz="3600" dirty="0"/>
              <a:t> </a:t>
            </a:r>
            <a:r>
              <a:rPr lang="ru-RU" sz="3600" dirty="0" err="1"/>
              <a:t>можливість</a:t>
            </a:r>
            <a:r>
              <a:rPr lang="ru-RU" sz="3600" dirty="0"/>
              <a:t> </a:t>
            </a:r>
            <a:r>
              <a:rPr lang="ru-RU" sz="3600" dirty="0" err="1"/>
              <a:t>гасити</a:t>
            </a:r>
            <a:r>
              <a:rPr lang="ru-RU" sz="3600" dirty="0"/>
              <a:t> дугу за </a:t>
            </a:r>
            <a:r>
              <a:rPr lang="ru-RU" sz="3600" dirty="0" err="1"/>
              <a:t>декілька</a:t>
            </a:r>
            <a:r>
              <a:rPr lang="ru-RU" sz="3600" dirty="0"/>
              <a:t> </a:t>
            </a:r>
            <a:r>
              <a:rPr lang="ru-RU" sz="3600" dirty="0" err="1"/>
              <a:t>мілісекунд</a:t>
            </a:r>
            <a:r>
              <a:rPr lang="ru-RU" sz="3600" dirty="0"/>
              <a:t> при </a:t>
            </a:r>
            <a:r>
              <a:rPr lang="ru-RU" sz="3600" dirty="0" err="1"/>
              <a:t>невеликій</a:t>
            </a:r>
            <a:r>
              <a:rPr lang="ru-RU" sz="3600" dirty="0"/>
              <a:t> </a:t>
            </a:r>
            <a:r>
              <a:rPr lang="ru-RU" sz="3600" dirty="0" err="1"/>
              <a:t>довжині</a:t>
            </a:r>
            <a:r>
              <a:rPr lang="ru-RU" sz="3600" dirty="0"/>
              <a:t>. </a:t>
            </a:r>
          </a:p>
          <a:p>
            <a:r>
              <a:rPr lang="ru-RU" sz="3600" dirty="0" err="1"/>
              <a:t>Запобіжники</a:t>
            </a:r>
            <a:r>
              <a:rPr lang="ru-RU" sz="3600" dirty="0"/>
              <a:t> ПН2, НПН2, ПП32 </a:t>
            </a:r>
            <a:r>
              <a:rPr lang="ru-RU" sz="3600" dirty="0" err="1"/>
              <a:t>випускаються</a:t>
            </a:r>
            <a:r>
              <a:rPr lang="ru-RU" sz="3600" dirty="0"/>
              <a:t> на </a:t>
            </a:r>
            <a:r>
              <a:rPr lang="ru-RU" sz="3600" dirty="0" err="1"/>
              <a:t>номінальний</a:t>
            </a:r>
            <a:r>
              <a:rPr lang="ru-RU" sz="3600" dirty="0"/>
              <a:t> струм до 630 А. </a:t>
            </a:r>
            <a:r>
              <a:rPr lang="ru-RU" sz="3600" dirty="0" err="1"/>
              <a:t>Максимальний</a:t>
            </a:r>
            <a:r>
              <a:rPr lang="ru-RU" sz="3600" dirty="0"/>
              <a:t> струм </a:t>
            </a:r>
            <a:r>
              <a:rPr lang="ru-RU" sz="3600" dirty="0" err="1"/>
              <a:t>відключення</a:t>
            </a:r>
            <a:r>
              <a:rPr lang="ru-RU" sz="3600" dirty="0"/>
              <a:t> КЗ , </a:t>
            </a:r>
            <a:r>
              <a:rPr lang="ru-RU" sz="3600" dirty="0" err="1"/>
              <a:t>який</a:t>
            </a:r>
            <a:r>
              <a:rPr lang="ru-RU" sz="3600" dirty="0"/>
              <a:t> </a:t>
            </a:r>
            <a:r>
              <a:rPr lang="ru-RU" sz="3600" dirty="0" err="1"/>
              <a:t>може</a:t>
            </a:r>
            <a:r>
              <a:rPr lang="ru-RU" sz="3600" dirty="0"/>
              <a:t> </a:t>
            </a:r>
            <a:r>
              <a:rPr lang="ru-RU" sz="3600" dirty="0" err="1"/>
              <a:t>відключати</a:t>
            </a:r>
            <a:r>
              <a:rPr lang="ru-RU" sz="3600" dirty="0"/>
              <a:t> </a:t>
            </a:r>
            <a:r>
              <a:rPr lang="ru-RU" sz="3600" dirty="0" err="1"/>
              <a:t>запобіжник</a:t>
            </a:r>
            <a:r>
              <a:rPr lang="ru-RU" sz="3600" dirty="0"/>
              <a:t>, </a:t>
            </a:r>
            <a:r>
              <a:rPr lang="ru-RU" sz="3600" dirty="0" err="1"/>
              <a:t>від</a:t>
            </a:r>
            <a:r>
              <a:rPr lang="ru-RU" sz="3600" dirty="0"/>
              <a:t> 10 до 100 кА. </a:t>
            </a:r>
            <a:r>
              <a:rPr lang="ru-RU" sz="3600" dirty="0" err="1"/>
              <a:t>Малі</a:t>
            </a:r>
            <a:r>
              <a:rPr lang="ru-RU" sz="3600" dirty="0"/>
              <a:t> </a:t>
            </a:r>
            <a:r>
              <a:rPr lang="ru-RU" sz="3600" dirty="0" err="1"/>
              <a:t>габарити</a:t>
            </a:r>
            <a:r>
              <a:rPr lang="ru-RU" sz="3600" dirty="0"/>
              <a:t>, </a:t>
            </a:r>
            <a:r>
              <a:rPr lang="ru-RU" sz="3600" dirty="0" err="1"/>
              <a:t>незначна</a:t>
            </a:r>
            <a:r>
              <a:rPr lang="ru-RU" sz="3600" dirty="0"/>
              <a:t> затрата </a:t>
            </a:r>
            <a:r>
              <a:rPr lang="ru-RU" sz="3600" dirty="0" err="1"/>
              <a:t>дефіцитних</a:t>
            </a:r>
            <a:r>
              <a:rPr lang="ru-RU" sz="3600" dirty="0"/>
              <a:t> </a:t>
            </a:r>
            <a:r>
              <a:rPr lang="ru-RU" sz="3600" dirty="0" err="1"/>
              <a:t>матеріалів</a:t>
            </a:r>
            <a:r>
              <a:rPr lang="ru-RU" sz="3600" dirty="0"/>
              <a:t>, </a:t>
            </a:r>
            <a:r>
              <a:rPr lang="ru-RU" sz="3600" dirty="0" err="1"/>
              <a:t>висока</a:t>
            </a:r>
            <a:r>
              <a:rPr lang="ru-RU" sz="3600" dirty="0"/>
              <a:t> </a:t>
            </a:r>
            <a:r>
              <a:rPr lang="ru-RU" sz="3600" dirty="0" err="1"/>
              <a:t>струмообмежуюча</a:t>
            </a:r>
            <a:r>
              <a:rPr lang="ru-RU" sz="3600" dirty="0"/>
              <a:t> </a:t>
            </a:r>
            <a:r>
              <a:rPr lang="ru-RU" sz="3600" dirty="0" err="1"/>
              <a:t>здатність</a:t>
            </a:r>
            <a:r>
              <a:rPr lang="ru-RU" sz="3600" dirty="0"/>
              <a:t> – </a:t>
            </a:r>
            <a:r>
              <a:rPr lang="ru-RU" sz="3600" dirty="0" err="1"/>
              <a:t>переваги</a:t>
            </a:r>
            <a:r>
              <a:rPr lang="ru-RU" sz="3600" dirty="0"/>
              <a:t> </a:t>
            </a:r>
            <a:r>
              <a:rPr lang="ru-RU" sz="3600" dirty="0" err="1"/>
              <a:t>даного</a:t>
            </a:r>
            <a:r>
              <a:rPr lang="ru-RU" sz="3600" dirty="0"/>
              <a:t> </a:t>
            </a:r>
            <a:r>
              <a:rPr lang="ru-RU" sz="3600" dirty="0" err="1"/>
              <a:t>запобіжника</a:t>
            </a:r>
            <a:r>
              <a:rPr lang="ru-RU" sz="3600" dirty="0"/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6622823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 fontScale="92500" lnSpcReduction="20000"/>
          </a:bodyPr>
          <a:lstStyle/>
          <a:p>
            <a:pPr marL="581025" marR="1929130" lvl="0" indent="-6350">
              <a:lnSpc>
                <a:spcPct val="102000"/>
              </a:lnSpc>
              <a:spcAft>
                <a:spcPts val="720"/>
              </a:spcAft>
            </a:pPr>
            <a:r>
              <a:rPr lang="ru-RU" b="1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</a:t>
            </a:r>
            <a:r>
              <a:rPr lang="ru-RU" b="1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b="1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рідинно-металевим</a:t>
            </a:r>
            <a:r>
              <a:rPr lang="ru-RU" b="1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контактом (рис. 5.4).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581025" marR="1929130" lvl="0" indent="-6350">
              <a:lnSpc>
                <a:spcPct val="102000"/>
              </a:lnSpc>
              <a:spcAft>
                <a:spcPts val="720"/>
              </a:spcAf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81025" marR="1929130" lvl="0" indent="-6350">
              <a:lnSpc>
                <a:spcPct val="102000"/>
              </a:lnSpc>
              <a:spcAft>
                <a:spcPts val="720"/>
              </a:spcAf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81025" marR="1929130" lvl="0" indent="-6350">
              <a:lnSpc>
                <a:spcPct val="102000"/>
              </a:lnSpc>
              <a:spcAft>
                <a:spcPts val="720"/>
              </a:spcAf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81025" marR="1929130" lvl="0" indent="-6350">
              <a:lnSpc>
                <a:spcPct val="102000"/>
              </a:lnSpc>
              <a:spcAft>
                <a:spcPts val="720"/>
              </a:spcAf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81025" marR="1929130" lvl="0" indent="-6350">
              <a:lnSpc>
                <a:spcPct val="102000"/>
              </a:lnSpc>
              <a:spcAft>
                <a:spcPts val="720"/>
              </a:spcAf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Трубка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капіляр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заповнюється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рідким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металом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Капіляр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герметично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закритий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електродами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3, 4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корпусом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розчеплювачем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Електроди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мережу, яку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захищає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протіканні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рідкий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метал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випаровується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і коло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розмикається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певного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часу пара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конденсується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контакт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знову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замикається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Максимальний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відключаючий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 250 кА.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струмообмежуючу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581025" marR="1929130" lvl="0" indent="-6350">
              <a:lnSpc>
                <a:spcPct val="102000"/>
              </a:lnSpc>
              <a:spcAft>
                <a:spcPts val="720"/>
              </a:spcAf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A77E60E-D4AF-4CF0-8B2B-7D119D905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460" y="882093"/>
            <a:ext cx="6106377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5133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/>
          </a:bodyPr>
          <a:lstStyle/>
          <a:p>
            <a:pPr marL="22225" marR="396875" indent="-6350" algn="ctr">
              <a:lnSpc>
                <a:spcPct val="103000"/>
              </a:lnSpc>
              <a:spcAft>
                <a:spcPts val="7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5.5. ВИБІР ЗАПОБІЖНИКІВ.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EEA57A8-C497-4E1E-A0D7-8C5771CC06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59" y="1289481"/>
            <a:ext cx="11361581" cy="4279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211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22" y="289932"/>
            <a:ext cx="11942956" cy="2410161"/>
          </a:xfrm>
        </p:spPr>
        <p:txBody>
          <a:bodyPr>
            <a:normAutofit/>
          </a:bodyPr>
          <a:lstStyle/>
          <a:p>
            <a:pPr marR="716915" indent="0" algn="just">
              <a:lnSpc>
                <a:spcPct val="103000"/>
              </a:lnSpc>
              <a:spcAft>
                <a:spcPts val="25"/>
              </a:spcAft>
              <a:buNone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3FAC708-325E-41C9-AD3C-E6A658DAC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773" y="1171852"/>
            <a:ext cx="10756099" cy="4554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792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/>
          </a:bodyPr>
          <a:lstStyle/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81159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04690FA-61A8-4DAB-BB6B-AA48765F0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873" y="245326"/>
            <a:ext cx="11820293" cy="6501161"/>
          </a:xfrm>
        </p:spPr>
        <p:txBody>
          <a:bodyPr>
            <a:norm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характеристика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кривій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1, то плавка вставка буде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перегоряти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старіння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 пуску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двигунів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Тому струм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плавкої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вибирають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 та 3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перетинаються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області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великих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перенавантажень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захищає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області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невеликих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струм,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плавиться плавка вставка,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струм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захищаємого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плавка вставка не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перегоряє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Найменший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струм,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плавка вставка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згоряє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досягненні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нею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усталеної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називається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граничним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струмом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спрацьовував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меншим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граничний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струм.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іншого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боку,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кращого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граничний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 повинен бути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якомога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ближчим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92232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F3FA6FD-B6E7-40FE-B35B-2AB65FB12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61" y="156116"/>
            <a:ext cx="11976410" cy="6701883"/>
          </a:xfrm>
        </p:spPr>
        <p:txBody>
          <a:bodyPr/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граничному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годину та температура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багато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сотень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градусів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деталі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нагріваються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температур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теплове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старіння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плавкої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вставки. </a:t>
            </a:r>
          </a:p>
          <a:p>
            <a:pPr marL="1412875" marR="149860" indent="-6350">
              <a:lnSpc>
                <a:spcPct val="103000"/>
              </a:lnSpc>
              <a:spcAft>
                <a:spcPts val="65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5.3. НАГРІВ ПЛАВКИХ ВСТАВОК ПРИ КЗ.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проходить через плавку вставку в 3-4 рази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перевищує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то все тепло, яке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випромінює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плавка вставка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йде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нагрів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адіабатний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pPr marL="345440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нагріву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16660B4-5A3E-4231-B457-330A05E722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681" y="4764478"/>
            <a:ext cx="3174986" cy="158749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2209C60-EBB3-4DE1-8CA5-9456D735A6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3667" y="4764478"/>
            <a:ext cx="8484830" cy="146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52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2864F17-A0A8-4C35-BA09-7AD118B0B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66" y="100361"/>
            <a:ext cx="11909502" cy="6634976"/>
          </a:xfrm>
        </p:spPr>
        <p:txBody>
          <a:bodyPr>
            <a:norm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err="1"/>
              <a:t>Після</a:t>
            </a:r>
            <a:r>
              <a:rPr lang="ru-RU" dirty="0"/>
              <a:t> того як температура </a:t>
            </a:r>
            <a:r>
              <a:rPr lang="ru-RU" dirty="0" err="1"/>
              <a:t>плавкої</a:t>
            </a:r>
            <a:r>
              <a:rPr lang="ru-RU" dirty="0"/>
              <a:t> вставки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плавлення</a:t>
            </a:r>
            <a:r>
              <a:rPr lang="ru-RU" dirty="0"/>
              <a:t>, для переходу вставки з твердого стану у </a:t>
            </a:r>
            <a:r>
              <a:rPr lang="ru-RU" dirty="0" err="1"/>
              <a:t>рідкий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тепло, </a:t>
            </a:r>
            <a:r>
              <a:rPr lang="ru-RU" dirty="0" err="1"/>
              <a:t>рівне</a:t>
            </a:r>
            <a:r>
              <a:rPr lang="ru-RU" dirty="0"/>
              <a:t> </a:t>
            </a:r>
            <a:r>
              <a:rPr lang="ru-RU" dirty="0" err="1"/>
              <a:t>прихованій</a:t>
            </a:r>
            <a:r>
              <a:rPr lang="ru-RU" dirty="0"/>
              <a:t> </a:t>
            </a:r>
            <a:r>
              <a:rPr lang="ru-RU" dirty="0" err="1"/>
              <a:t>теплоті</a:t>
            </a:r>
            <a:r>
              <a:rPr lang="ru-RU" dirty="0"/>
              <a:t> </a:t>
            </a:r>
            <a:r>
              <a:rPr lang="ru-RU" dirty="0" err="1"/>
              <a:t>плавлення</a:t>
            </a:r>
            <a:r>
              <a:rPr lang="ru-RU" dirty="0"/>
              <a:t>. </a:t>
            </a:r>
          </a:p>
          <a:p>
            <a:r>
              <a:rPr lang="ru-RU" dirty="0"/>
              <a:t>В </a:t>
            </a:r>
            <a:r>
              <a:rPr lang="ru-RU" dirty="0" err="1"/>
              <a:t>процесі</a:t>
            </a:r>
            <a:r>
              <a:rPr lang="ru-RU" dirty="0"/>
              <a:t> переходу </a:t>
            </a:r>
            <a:r>
              <a:rPr lang="ru-RU" dirty="0" err="1"/>
              <a:t>плавкої</a:t>
            </a:r>
            <a:r>
              <a:rPr lang="ru-RU" dirty="0"/>
              <a:t> вставки з одного стану в </a:t>
            </a:r>
            <a:r>
              <a:rPr lang="ru-RU" dirty="0" err="1"/>
              <a:t>інший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питомий</a:t>
            </a:r>
            <a:r>
              <a:rPr lang="ru-RU" dirty="0"/>
              <a:t> </a:t>
            </a:r>
            <a:r>
              <a:rPr lang="ru-RU" dirty="0" err="1"/>
              <a:t>опір</a:t>
            </a:r>
            <a:r>
              <a:rPr lang="ru-RU" dirty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збільшиться</a:t>
            </a:r>
            <a:r>
              <a:rPr lang="ru-RU" dirty="0"/>
              <a:t>. Час переходу з твердого стану у </a:t>
            </a:r>
            <a:r>
              <a:rPr lang="ru-RU" dirty="0" err="1"/>
              <a:t>рідкий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за формулою: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LID4096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0273B07-B577-4906-9180-85AB5A972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69" y="3417849"/>
            <a:ext cx="10692781" cy="228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075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59B4010-E417-4E1D-96C9-1DC5352FA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27" y="245327"/>
            <a:ext cx="11853746" cy="6612673"/>
          </a:xfrm>
        </p:spPr>
        <p:txBody>
          <a:bodyPr>
            <a:norm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 err="1"/>
              <a:t>Повний</a:t>
            </a:r>
            <a:r>
              <a:rPr lang="ru-RU" dirty="0"/>
              <a:t> час </a:t>
            </a:r>
            <a:r>
              <a:rPr lang="ru-RU" dirty="0" err="1"/>
              <a:t>роботи</a:t>
            </a:r>
            <a:r>
              <a:rPr lang="ru-RU" dirty="0"/>
              <a:t> (</a:t>
            </a:r>
            <a:r>
              <a:rPr lang="ru-RU" dirty="0" err="1"/>
              <a:t>відключення</a:t>
            </a:r>
            <a:r>
              <a:rPr lang="ru-RU" dirty="0"/>
              <a:t>) </a:t>
            </a:r>
            <a:r>
              <a:rPr lang="ru-RU" dirty="0" err="1"/>
              <a:t>запобіжника</a:t>
            </a:r>
            <a:r>
              <a:rPr lang="ru-RU" dirty="0"/>
              <a:t>: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LID4096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D284839-D93E-43FF-99C1-55CDF7532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13" y="1156969"/>
            <a:ext cx="11769084" cy="515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120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C528D77-6FFE-431D-889D-A0E177CA5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61" y="111512"/>
            <a:ext cx="11998712" cy="6612673"/>
          </a:xfrm>
        </p:spPr>
        <p:txBody>
          <a:bodyPr/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струмах,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перевищують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граничний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струм, плавка вставка повинна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перегоріти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найкоротший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термін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різко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скоротити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з ростом струму,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плавкій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вставці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придають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металургійний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першому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пластини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вирізами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зменшують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переріз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ділянках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(рис. 5.1, а)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вузьких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ділянках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виділяється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широких.</a:t>
            </a:r>
          </a:p>
          <a:p>
            <a:r>
              <a:rPr lang="ru-RU" dirty="0">
                <a:solidFill>
                  <a:prstClr val="black"/>
                </a:solidFill>
              </a:rPr>
              <a:t>Рис. 5.1. </a:t>
            </a:r>
            <a:r>
              <a:rPr lang="ru-RU" dirty="0" err="1">
                <a:solidFill>
                  <a:prstClr val="black"/>
                </a:solidFill>
              </a:rPr>
              <a:t>Перегорання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плавкої</a:t>
            </a:r>
            <a:r>
              <a:rPr lang="ru-RU" dirty="0">
                <a:solidFill>
                  <a:prstClr val="black"/>
                </a:solidFill>
              </a:rPr>
              <a:t> вставки </a:t>
            </a:r>
            <a:r>
              <a:rPr lang="ru-RU" dirty="0" err="1">
                <a:solidFill>
                  <a:prstClr val="black"/>
                </a:solidFill>
              </a:rPr>
              <a:t>спеціальної</a:t>
            </a:r>
            <a:r>
              <a:rPr lang="ru-RU" dirty="0">
                <a:solidFill>
                  <a:prstClr val="black"/>
                </a:solidFill>
              </a:rPr>
              <a:t>   </a:t>
            </a:r>
            <a:r>
              <a:rPr lang="ru-RU" dirty="0" err="1">
                <a:solidFill>
                  <a:prstClr val="black"/>
                </a:solidFill>
              </a:rPr>
              <a:t>форми</a:t>
            </a:r>
            <a:r>
              <a:rPr lang="ru-RU" dirty="0">
                <a:solidFill>
                  <a:prstClr val="black"/>
                </a:solidFill>
              </a:rPr>
              <a:t>.</a:t>
            </a:r>
            <a:endParaRPr lang="LID4096" dirty="0"/>
          </a:p>
        </p:txBody>
      </p:sp>
      <p:pic>
        <p:nvPicPr>
          <p:cNvPr id="4" name="Picture 5736">
            <a:extLst>
              <a:ext uri="{FF2B5EF4-FFF2-40B4-BE49-F238E27FC236}">
                <a16:creationId xmlns:a16="http://schemas.microsoft.com/office/drawing/2014/main" id="{2A587623-6569-4AC6-8545-22C28ABDFB2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695136" y="3801862"/>
            <a:ext cx="2185058" cy="233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41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174B195-21AC-4116-B5DC-DDD99B14B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53" y="154380"/>
            <a:ext cx="11946867" cy="6592108"/>
          </a:xfrm>
        </p:spPr>
        <p:txBody>
          <a:bodyPr>
            <a:normAutofit fontScale="92500"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номінальних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струмах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надлишкова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теплота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внаслідок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теплопровідності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матеріалу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встигає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поширитись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широких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ділянок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вся вставка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практично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однакову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температуру. При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перевантаженні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нагрів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вузьких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ділянок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швидше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оскільки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тільки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частина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теплоти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встигає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відводитись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широких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ділянок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Плавка вставка плавиться  у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місці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де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найвищу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температуру. При КЗ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нагрів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вузьких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ділянок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проходить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настільки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інтенсивно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теплота не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встигає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відводитись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оточуюче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середовище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. Плавка вставка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перегоряє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одночасно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всіх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декількох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вузьких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місцях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(рис. 5.1, б, в).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758606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61892B4-236F-4F0F-AAE2-959FD7C04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66" y="100360"/>
            <a:ext cx="11887200" cy="6668429"/>
          </a:xfrm>
        </p:spPr>
        <p:txBody>
          <a:bodyPr>
            <a:normAutofit lnSpcReduction="10000"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другому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металургійний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багатьох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легкоплавких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металів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(олова,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свинцю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 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розплавленому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розчиняти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деякі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тугоплавкі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метали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розчин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розплавлених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металів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інші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характеристики,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вихідні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метали.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явище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запобіжниках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прискорення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плавлення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плавкої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перевантаженнях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для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всієї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плавленні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тонку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проволоку (d не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менше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 мм) наноситься  кулька олова.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нагріві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спочатку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плавиться олово, яке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32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232</a:t>
            </a:r>
            <a:r>
              <a:rPr lang="ru-RU" sz="3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С. 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місці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 олова з проволокою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починається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розчинення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зменшення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перерізу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вставки.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5206571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31133</TotalTime>
  <Words>1636</Words>
  <Application>Microsoft Office PowerPoint</Application>
  <PresentationFormat>Широкоэкранный</PresentationFormat>
  <Paragraphs>80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Тема Office</vt:lpstr>
      <vt:lpstr>Електричні апарати</vt:lpstr>
      <vt:lpstr> 5.2. НАГРІВ ПЛАВКОЇ ВСТАВКИ ПРИ ТРИВАЛОМУ НАВАНТАЖЕННІ.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Електричні апарати</dc:title>
  <dc:creator>Олег Гайдамак</dc:creator>
  <cp:lastModifiedBy>Олег Гайдамак</cp:lastModifiedBy>
  <cp:revision>21</cp:revision>
  <dcterms:created xsi:type="dcterms:W3CDTF">2022-12-12T15:51:35Z</dcterms:created>
  <dcterms:modified xsi:type="dcterms:W3CDTF">2023-01-17T15:28:58Z</dcterms:modified>
</cp:coreProperties>
</file>