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1" r:id="rId14"/>
    <p:sldId id="270" r:id="rId15"/>
    <p:sldId id="269" r:id="rId16"/>
    <p:sldId id="275" r:id="rId17"/>
    <p:sldId id="279" r:id="rId18"/>
    <p:sldId id="278" r:id="rId19"/>
    <p:sldId id="277" r:id="rId20"/>
    <p:sldId id="276" r:id="rId21"/>
    <p:sldId id="274" r:id="rId22"/>
    <p:sldId id="273" r:id="rId23"/>
    <p:sldId id="272" r:id="rId24"/>
    <p:sldId id="266" r:id="rId2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0257C-5640-4B11-911A-E6A86D96D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4D3CCC-CD57-4EF0-AD7C-041E4020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35FB4E-C2A6-46CA-83EB-6956B485F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3E4AA-EF2B-4BA8-91E0-8D7A903F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C4C0E9-8940-44EB-A6EA-9093B989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521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BE0CD-4528-4B23-9EB8-8412DA5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9EE720-6E0A-4CF0-9A3B-82AD85CB7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455BBA-16B2-4FEF-BA96-A4A89C03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4A2B62-499F-4C31-815D-4E8DD545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000221-9315-46DE-B0E2-6E0583A43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7419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3D01D9C-5729-4B7F-89FE-4CB289A9A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583A59-61D5-4295-BE26-248BF2309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3D7B72-9849-464B-B5A9-3229AF06C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EB5CD-3627-4F68-8F25-60D096CB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D9420D-ADEA-446A-8025-AC3CFA50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4492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8B75F-8188-4BAA-BE9E-B4E579ADB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A5227-0F5A-4A3B-8BA0-4FAB755D4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5CE908-1923-43B7-8C6A-00389C11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9B8CCF-B855-440C-A470-F53980227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3B4693-298B-4146-9095-4CFB661F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411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4F0E5-9DAF-4C8D-9B4C-0FC3514A2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93DA53-EDEB-4D0C-8DDF-6FD5AAFD2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3C9022-753A-486A-A168-F7DB64D6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7A8991-9E20-4939-99AD-76A32C14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194DF6-5DFC-4373-93B2-E7B7F2A4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5874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CFB71B-BE99-48C9-9C01-C46632F0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3FAFFE-D734-42CF-91D4-1A54F4C90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7FCA69-04C1-4B37-BFC0-DC04B9B1A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56E6C4-C445-4C53-950A-48775347A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3D2740-0E90-436B-B412-A7147F98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BCD9E1-5715-464B-8A26-DE5F3D5B3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2680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07980-FF4E-43EF-8C0A-E771DD93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A27085-45D0-44B6-8DBD-BA212D9EC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0696BF-FA18-4E26-90E3-D8FF0B5A3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B1AE3F-5840-4F3C-8422-E5D2CBD11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DAECFB-F0AF-4A84-8C5F-2868A9A7E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244334-3491-40A4-B7EB-735E8754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ED38C00-A006-4F3C-85BC-0C72792A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238F3D-8F8F-4529-864A-0F80D78D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9060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3D6C1-CB72-47A0-941A-451949E11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781367C-1FAF-4A95-B514-A5F67AC2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82FDB4-5CFF-48D2-A38A-27BA6E29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883CF8-8BEC-4947-B2CA-80C508668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3626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87512F7-E8B1-42A7-BB9B-ECA06759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4F61E59-7DB1-44D1-9B47-452ED324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8B519B-A025-4E39-8C01-939C9164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9453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47CFC-8679-4194-916F-3722A399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755ADD-B8A7-4840-A689-6F017C6C4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A251AC-0EBE-421D-9BC4-F1EDC2823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6B8708-D596-4650-9A30-91320141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DDF1AC-1F0D-431B-97DF-0030248E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86E712-A10E-48EC-BBCB-397B29C96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1661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D0204D-9F85-4271-A231-CA8C398C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3B2439-5113-4CE1-BE6C-D7B7D0F17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726616-0368-40FC-8DBF-90A86058B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F1C159-4EEC-4E6D-A42D-383CE95B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37315A-6E25-4E65-A2CE-F2729621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7796D0-A40E-4D07-8662-A725F3CE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1303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E5033-EA64-4C6F-B457-92D7B8F1C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BFA007-2FD9-4283-B000-E4741B714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87CBCC-E2D6-42F7-823D-DF81FF242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BD626-815D-441B-A6E0-F79EC06FC568}" type="datetimeFigureOut">
              <a:rPr lang="LID4096" smtClean="0"/>
              <a:t>12/12/2022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E9D5A2-2277-4A93-9D0D-2761B87BA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83DDFB-1783-4BE1-ACF7-3E7D1D810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8794F-DE7D-496E-A937-ABC12AF8EC2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351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23F91-38D1-484D-8B2F-08A8873E9A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Електричні</a:t>
            </a:r>
            <a:r>
              <a:rPr lang="ru-RU" dirty="0"/>
              <a:t> </a:t>
            </a:r>
            <a:r>
              <a:rPr lang="ru-RU" dirty="0" err="1"/>
              <a:t>апарати</a:t>
            </a:r>
            <a:endParaRPr lang="LID4096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85FD1D-CBA9-4905-B30B-C8E8F51BBA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Лекція 3</a:t>
            </a:r>
            <a:endParaRPr lang="LID4096" sz="4800" dirty="0"/>
          </a:p>
        </p:txBody>
      </p:sp>
    </p:spTree>
    <p:extLst>
      <p:ext uri="{BB962C8B-B14F-4D97-AF65-F5344CB8AC3E}">
        <p14:creationId xmlns:p14="http://schemas.microsoft.com/office/powerpoint/2010/main" val="324443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69405E-290E-49C0-A1F1-44E373DF5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144966"/>
            <a:ext cx="11976410" cy="6713034"/>
          </a:xfrm>
        </p:spPr>
        <p:txBody>
          <a:bodyPr>
            <a:normAutofit fontScale="92500"/>
          </a:bodyPr>
          <a:lstStyle/>
          <a:p>
            <a:pPr marL="346075" marR="716915" indent="338455" algn="just">
              <a:lnSpc>
                <a:spcPct val="103000"/>
              </a:lnSpc>
              <a:spcAft>
                <a:spcPts val="17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плівка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низький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міцності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достатньо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мала сила натиску.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17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803275" marR="71691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дугостійкість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твердість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наявності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сильної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дуги та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міддю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алюміній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повинен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покриватися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тонким шаром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обидва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метали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покривати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803275" marR="716915" algn="just">
              <a:lnSpc>
                <a:spcPct val="103000"/>
              </a:lnSpc>
              <a:spcAft>
                <a:spcPts val="25"/>
              </a:spcAft>
            </a:pP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646999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 fontScale="92500" lnSpcReduction="10000"/>
          </a:bodyPr>
          <a:lstStyle/>
          <a:p>
            <a:pPr marL="342900" marR="1929130" indent="-6350">
              <a:lnSpc>
                <a:spcPct val="102000"/>
              </a:lnSpc>
              <a:spcAft>
                <a:spcPts val="75"/>
              </a:spcAft>
            </a:pP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Вольфрам.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високовольтної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17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дугостійкість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ерозії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зварювання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803275" marR="71691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твердість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вольфрам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17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питомий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оксидних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сульфідних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плівок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вимагають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сильного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натискання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81277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реле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невеликим натиском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корозії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золото,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паладій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платина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сплави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чистих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показують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жоден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них не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задовольняє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повній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мірі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пред’являються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розривних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отримуються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шляхом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порошкової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металургії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металокераміки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Фізичні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виготовленні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металокерамічних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Дугостійкість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кераміки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такими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металами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 вольфрам,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молібден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3677174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 fontScale="925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низького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опору контакту 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другого компоненту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Металокераміка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вмістом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вольфраму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50%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важко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навантажених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відключаючих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КЗ.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розповсюдження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отримала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металокераміка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-вольфрам (50-50),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-вольфрам. 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апаратах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низької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-оксид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кадмію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-оксид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зносостійкий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Срібло-нікелеві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добре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обробляються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наділені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стійкістю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зносу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низький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Але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легше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зварюються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-вольфрам,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-вольфрам,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-оксид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кадмію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852774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/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Срібно-графітові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та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мідно-графітові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високій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стійкості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зварювання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дугогасильні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Наприкінці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відмітити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хоча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металокераміки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вартість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апаратури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надлишкові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затрати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окупляться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строк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служби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апарата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ревізіями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підвищується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надійність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75473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3.3. КОНСТРУКЦІЯ КОНТАКТІВ.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а)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Жорсткі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служать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з'єднання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струмоведучих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деталей.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Сюди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з'єднання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з'єднання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кабелів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місця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приєднання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ланцюгів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живлення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обидва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зв'язані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гарячої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холодної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сварки.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болтовому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шин перед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збиранням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шини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зачищують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окислів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змазують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вазеліном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збирання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весь контакт 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цілому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особливо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зафарбовані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вологостійким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лаком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фарбою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робить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745876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 lnSpcReduction="100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Покриття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поверхонь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оловом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луження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трохи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початковий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але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пластичності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олова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площин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зминання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Контакт є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щільним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деталей,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торкання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покривати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Алюміній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підлягає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сильній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корозії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зачистка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поверхонь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проводиться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вазеліном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зачистки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брудний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вазелін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замінюють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чистий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з’єднують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Болтові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ведуть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себе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недостатньо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особливо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алюмінієвих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контактах, тому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з’єднують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холодної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термічної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сварки.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547220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б)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Нерозмикаючі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контактні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з'єднання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рухомих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з'єднання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того,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того,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невелике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переміщення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дією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Найпростішим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з’єднанням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такого типу є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гнучкий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зв’язок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(рис.3.1). 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еластичності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зв’язок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стрічки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товщиною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0,1*10</a:t>
            </a:r>
            <a:r>
              <a:rPr lang="ru-RU" sz="3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менше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багатожильного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плетеного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провідника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складеного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жил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діаметром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0,1*10</a:t>
            </a:r>
            <a:r>
              <a:rPr lang="ru-RU" sz="3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Гнучкий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зв’язок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повинен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різких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перегинів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зруйнується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619146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83">
            <a:extLst>
              <a:ext uri="{FF2B5EF4-FFF2-40B4-BE49-F238E27FC236}">
                <a16:creationId xmlns:a16="http://schemas.microsoft.com/office/drawing/2014/main" id="{F2589CEA-CD1A-4E31-BE51-2DC73502449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7364" y="784860"/>
            <a:ext cx="2752725" cy="357187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2EF8B8D-CCCD-49BD-8D31-89EEA03C0ED2}"/>
              </a:ext>
            </a:extLst>
          </p:cNvPr>
          <p:cNvSpPr/>
          <p:nvPr/>
        </p:nvSpPr>
        <p:spPr>
          <a:xfrm>
            <a:off x="5536398" y="1785967"/>
            <a:ext cx="54311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3.1. Передача струму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вивод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гнучким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зв’язком</a:t>
            </a:r>
            <a:endParaRPr lang="LID4096" sz="3200" dirty="0"/>
          </a:p>
        </p:txBody>
      </p:sp>
    </p:spTree>
    <p:extLst>
      <p:ext uri="{BB962C8B-B14F-4D97-AF65-F5344CB8AC3E}">
        <p14:creationId xmlns:p14="http://schemas.microsoft.com/office/powerpoint/2010/main" val="2391287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44" y="144966"/>
            <a:ext cx="11942956" cy="6568068"/>
          </a:xfrm>
        </p:spPr>
        <p:txBody>
          <a:bodyPr>
            <a:normAutofit/>
          </a:bodyPr>
          <a:lstStyle/>
          <a:p>
            <a:pPr marR="715645" indent="344170">
              <a:lnSpc>
                <a:spcPct val="103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великому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гнучкого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переміщеннях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0,25 м.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великих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струмах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ковзаючі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роликові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струмоприймачі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Принцип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струмоприймача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зрозумілий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рис. 3.2, 3.3.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ковзаючого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струмоприймача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сила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тертя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зусиль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приводного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09BAFDD-B26C-47BA-B6DC-0FFEA1F0F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763" y="4145068"/>
            <a:ext cx="3634077" cy="267334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6EAB7F-7F8A-4929-87DD-5248F440C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23" y="3343723"/>
            <a:ext cx="3634078" cy="347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5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147F9-4798-4618-AC80-F0BE79EDB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317" y="0"/>
            <a:ext cx="10515600" cy="2500738"/>
          </a:xfrm>
        </p:spPr>
        <p:txBody>
          <a:bodyPr>
            <a:normAutofit/>
          </a:bodyPr>
          <a:lstStyle/>
          <a:p>
            <a:pPr marL="342900" marR="716280" lvl="0" indent="-342900" algn="ctr" fontAlgn="base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КОНТАКТИ В ЕЛЕКТРИЧНИХ ЛАНЦЮГАХ  </a:t>
            </a:r>
            <a:b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3.1. ПРОЦЕС ПЕРЕХОДУ СТРУМУ З ОДНОГО КОНТАКТУ В ДРУГИЙ.  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ПЕРЕХІДНИЙ ОПІР КОНТАКТІВ. ВИМОГИ ДО КОНТАКТІВ. 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ID4096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326B52-A7DE-4917-A769-0A9FFE059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деталей і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провідників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з’єднаними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Місце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переходу  струму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однієї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струмоведучої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деталі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наз. </a:t>
            </a:r>
            <a:r>
              <a:rPr lang="ru-RU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електричним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контактом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деталі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 – </a:t>
            </a:r>
            <a:r>
              <a:rPr lang="ru-RU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контактними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деталями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 контактами.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419057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3250580"/>
          </a:xfrm>
        </p:spPr>
        <p:txBody>
          <a:bodyPr>
            <a:normAutofit lnSpcReduction="100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Відстань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контактами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наз.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розривом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(рис.3.4).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розривних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номінального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струму, струму КЗ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ланцюга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режиму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вільно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встановлюватись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число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точок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торкання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 наз.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самовстановлюючий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Приклад такого контакту дано на рис. 3.4. </a:t>
            </a:r>
          </a:p>
          <a:p>
            <a:endParaRPr lang="LID4096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59F380C-4454-4D88-A642-9369669F4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715" y="3429000"/>
            <a:ext cx="3324689" cy="312463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8F6EEF1-0EEF-4E3B-9C6F-E9892D0F3D6D}"/>
              </a:ext>
            </a:extLst>
          </p:cNvPr>
          <p:cNvSpPr/>
          <p:nvPr/>
        </p:nvSpPr>
        <p:spPr>
          <a:xfrm>
            <a:off x="5562164" y="3669967"/>
            <a:ext cx="5896294" cy="15883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3825" marR="760730" indent="-6350">
              <a:lnSpc>
                <a:spcPct val="104000"/>
              </a:lnSpc>
              <a:spcAft>
                <a:spcPts val="70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3.4.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вузол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</a:t>
            </a:r>
          </a:p>
          <a:p>
            <a:pPr marL="123825" marR="760730" indent="-6350">
              <a:lnSpc>
                <a:spcPct val="104000"/>
              </a:lnSpc>
              <a:spcAft>
                <a:spcPts val="70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самовстановлюючим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рухомим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3825" marR="760730" indent="-6350">
              <a:lnSpc>
                <a:spcPct val="104000"/>
              </a:lnSpc>
              <a:spcAft>
                <a:spcPts val="705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контактом. </a:t>
            </a:r>
          </a:p>
        </p:txBody>
      </p:sp>
    </p:spTree>
    <p:extLst>
      <p:ext uri="{BB962C8B-B14F-4D97-AF65-F5344CB8AC3E}">
        <p14:creationId xmlns:p14="http://schemas.microsoft.com/office/powerpoint/2010/main" val="3662282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 fontScale="925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мостиковий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місці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торкання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сферичні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циліндричні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напайки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металокераміки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Натиск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пружиною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торкання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скоба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зв’язана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приводом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продовжує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свій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вгору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величину,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вжим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(провалу) контакту </a:t>
            </a:r>
            <a:r>
              <a:rPr lang="el-GR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δ.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Провалом контакту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даному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відстань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на яку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переміститься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рухомий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забрати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обгорання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зносу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провал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призводить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зменшення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натиску та росту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опору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Тому 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вжим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повинен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обов’язково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контролюватися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знаходитись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межах,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вимагає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завод-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556513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д)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Герметизовані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геркони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автоматики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обчислювальної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вимагали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надійність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велику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швидкодію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вимоги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задовільняють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геркони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Ескіз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такого контакту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рис. 3.5.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залізонікелевого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сплаву,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розміщені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всередині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скляного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балончика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заповненого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азотом 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домішками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водню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гелію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струмах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тиск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газу 10</a:t>
            </a:r>
            <a:r>
              <a:rPr lang="ru-RU" sz="3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Па.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2-3 А, то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тиск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(4-5)</a:t>
            </a:r>
            <a:r>
              <a:rPr lang="ru-RU" sz="3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3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Па.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проходженні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через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котушку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дією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магнітного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замикаються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котушки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розмикаються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дією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пружних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пластин.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707211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22" y="289932"/>
            <a:ext cx="11942956" cy="2410161"/>
          </a:xfrm>
        </p:spPr>
        <p:txBody>
          <a:bodyPr>
            <a:normAutofit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надійного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торкання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покривають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тонким шаром золота,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родію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тому,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ізольовані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оточуючого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інертного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газу,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надійність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мінімуму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2 рази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вища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2</a:t>
            </a:r>
            <a:r>
              <a:rPr lang="ru-RU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комутацій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1D747F4-7AFA-4BA8-830E-C06B199DC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54" y="3195469"/>
            <a:ext cx="3448531" cy="241016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BC835D3-8956-414D-AF6C-A99565B199A4}"/>
              </a:ext>
            </a:extLst>
          </p:cNvPr>
          <p:cNvSpPr/>
          <p:nvPr/>
        </p:nvSpPr>
        <p:spPr>
          <a:xfrm>
            <a:off x="4094085" y="3871579"/>
            <a:ext cx="8320226" cy="572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760730" indent="-6350">
              <a:lnSpc>
                <a:spcPct val="104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Рис. 3.5.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Герметичний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 (геркон). </a:t>
            </a:r>
          </a:p>
        </p:txBody>
      </p:sp>
    </p:spTree>
    <p:extLst>
      <p:ext uri="{BB962C8B-B14F-4D97-AF65-F5344CB8AC3E}">
        <p14:creationId xmlns:p14="http://schemas.microsoft.com/office/powerpoint/2010/main" val="2746792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A029A8-1CF7-466A-BCA7-C22F9E64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78420"/>
            <a:ext cx="11942956" cy="6568068"/>
          </a:xfrm>
        </p:spPr>
        <p:txBody>
          <a:bodyPr>
            <a:normAutofit lnSpcReduction="100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електромагнітної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втричі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скорочує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спрацювання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відпускання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своїм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перевагам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широко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застосовуються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у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низьковольтних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так і у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високовольтних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апаратах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до 10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включно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високих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напругах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вакуумі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Недоліками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герконів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вібрація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замиканні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ударостійкість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Тривалість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вібрації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багатьох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факторів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коливається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межах 0,3 – 1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мс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81159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4690FA-61A8-4DAB-BB6B-AA48765F0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245326"/>
            <a:ext cx="11820293" cy="6501161"/>
          </a:xfrm>
        </p:spPr>
        <p:txBody>
          <a:bodyPr>
            <a:normAutofit/>
          </a:bodyPr>
          <a:lstStyle/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поділити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3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32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розбірні</a:t>
            </a:r>
            <a:r>
              <a:rPr lang="ru-RU" sz="32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деталі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переміщуються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одного, а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надійно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з’єднаному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32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комутуючі</a:t>
            </a:r>
            <a:r>
              <a:rPr lang="ru-RU" sz="32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замикають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розмикають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мережу для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струму;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32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32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ковзання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різновид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комутуючих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одна з деталей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переміщується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ковзає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при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контакт не </a:t>
            </a:r>
            <a:r>
              <a:rPr lang="ru-RU" sz="32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переривається</a:t>
            </a:r>
            <a:r>
              <a:rPr lang="ru-RU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92232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3FA6FD-B6E7-40FE-B35B-2AB65FB12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156116"/>
            <a:ext cx="11976410" cy="6701883"/>
          </a:xfrm>
        </p:spPr>
        <p:txBody>
          <a:bodyPr/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 би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старанно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оброблена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торкання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деталей,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 проходить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одного контакту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точках,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доторкуються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притисканню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одного контакту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вершини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виступів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зминаються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площадки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дійсного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торкання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Розміри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площадок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пропорційні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притиску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деталі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собою, то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площадки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наближенні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буде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/>
              <a:t> </a:t>
            </a:r>
            <a:r>
              <a:rPr lang="ru-RU" i="1" dirty="0"/>
              <a:t>F</a:t>
            </a:r>
            <a:r>
              <a:rPr lang="ru-RU" dirty="0"/>
              <a:t> – сила, яка </a:t>
            </a:r>
            <a:r>
              <a:rPr lang="ru-RU" dirty="0" err="1"/>
              <a:t>стискає</a:t>
            </a:r>
            <a:r>
              <a:rPr lang="ru-RU" dirty="0"/>
              <a:t> </a:t>
            </a:r>
            <a:r>
              <a:rPr lang="ru-RU" dirty="0" err="1"/>
              <a:t>деталі</a:t>
            </a:r>
            <a:r>
              <a:rPr lang="ru-RU" dirty="0"/>
              <a:t>; </a:t>
            </a:r>
            <a:r>
              <a:rPr lang="ru-RU" i="1" dirty="0"/>
              <a:t>δ </a:t>
            </a:r>
            <a:r>
              <a:rPr lang="ru-RU" dirty="0"/>
              <a:t>– </a:t>
            </a:r>
            <a:r>
              <a:rPr lang="ru-RU" dirty="0" err="1"/>
              <a:t>тимчасовий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.  </a:t>
            </a:r>
          </a:p>
          <a:p>
            <a:r>
              <a:rPr lang="ru-RU" dirty="0" err="1"/>
              <a:t>Опір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точки </a:t>
            </a:r>
            <a:r>
              <a:rPr lang="ru-RU" dirty="0" err="1"/>
              <a:t>торкання</a:t>
            </a:r>
            <a:r>
              <a:rPr lang="ru-RU" dirty="0"/>
              <a:t>, </a:t>
            </a:r>
            <a:r>
              <a:rPr lang="ru-RU" dirty="0" err="1"/>
              <a:t>обумовлений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 </a:t>
            </a:r>
            <a:r>
              <a:rPr lang="ru-RU" dirty="0" err="1"/>
              <a:t>стягування</a:t>
            </a:r>
            <a:r>
              <a:rPr lang="ru-RU" dirty="0"/>
              <a:t> струму, наз. </a:t>
            </a:r>
            <a:r>
              <a:rPr lang="ru-RU" i="1" dirty="0" err="1"/>
              <a:t>перехідним</a:t>
            </a:r>
            <a:r>
              <a:rPr lang="ru-RU" i="1" dirty="0"/>
              <a:t> опором контакту. </a:t>
            </a:r>
            <a:endParaRPr lang="ru-RU" dirty="0"/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2FBF10-5EBC-44C6-948D-69D191F60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257" y="3968957"/>
            <a:ext cx="1744058" cy="129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2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864F17-A0A8-4C35-BA09-7AD118B0B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6" y="100361"/>
            <a:ext cx="11909502" cy="6634976"/>
          </a:xfrm>
        </p:spPr>
        <p:txBody>
          <a:bodyPr>
            <a:normAutofit fontScale="92500" lnSpcReduction="200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Величину опору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емпіричною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формулою: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коефіцієнт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методу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чистоти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сила контактного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притиску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коефіцієнт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точок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поверхонь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marR="1929130" indent="-6350">
              <a:lnSpc>
                <a:spcPct val="102000"/>
              </a:lnSpc>
              <a:spcAft>
                <a:spcPts val="75"/>
              </a:spcAft>
            </a:pP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i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поверхневе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великій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де к-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точок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щонайменше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–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m=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1; 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лінійний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 – контакт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циліндр-площина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циліндр-циліндр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m=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0,5÷0,7; 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6550" marR="716915" indent="-344170" algn="just">
              <a:lnSpc>
                <a:spcPct val="103000"/>
              </a:lnSpc>
              <a:spcAft>
                <a:spcPts val="2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точковий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 – контакт сфера-сфера, сфера-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площина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конус-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площина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</a:p>
          <a:p>
            <a:pPr marR="716915" indent="0" algn="just">
              <a:lnSpc>
                <a:spcPct val="103000"/>
              </a:lnSpc>
              <a:spcAft>
                <a:spcPts val="25"/>
              </a:spcAft>
              <a:buNone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m=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0,5. 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BB86616-D0F9-499E-BB65-7D0D1E392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936" y="1027107"/>
            <a:ext cx="2867425" cy="11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7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9B4010-E417-4E1D-96C9-1DC5352FA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17" y="133814"/>
            <a:ext cx="11853746" cy="6612673"/>
          </a:xfrm>
        </p:spPr>
        <p:txBody>
          <a:bodyPr>
            <a:normAutofit fontScale="92500" lnSpcReduction="10000"/>
          </a:bodyPr>
          <a:lstStyle/>
          <a:p>
            <a:pPr marR="716915" indent="338455" algn="just">
              <a:lnSpc>
                <a:spcPct val="103000"/>
              </a:lnSpc>
              <a:spcAft>
                <a:spcPts val="27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нагріві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питомого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опору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R="716915" indent="338455" algn="just">
              <a:lnSpc>
                <a:spcPct val="103000"/>
              </a:lnSpc>
              <a:spcAft>
                <a:spcPts val="27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 α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коефіцієнт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θ – температура контакту.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опору, в першу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чергу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питомого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опору,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міцності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Дане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рівняння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міцності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гарний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 при температурах,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перевищують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пом’якшення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пом’якшення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площадка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торкання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незмінному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натисканні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продовжує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точки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торкання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зварювання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 правильно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розрахованого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 температура не повинна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пом’якшення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716915" indent="338455" algn="just">
              <a:lnSpc>
                <a:spcPct val="103000"/>
              </a:lnSpc>
              <a:spcAft>
                <a:spcPts val="27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ID4096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062A859-58E5-4920-958B-F395207184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462264" y="607718"/>
            <a:ext cx="3454780" cy="88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2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528D77-6FFE-431D-889D-A0E177CA5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1" y="111512"/>
            <a:ext cx="11998712" cy="6612673"/>
          </a:xfrm>
        </p:spPr>
        <p:txBody>
          <a:bodyPr/>
          <a:lstStyle/>
          <a:p>
            <a:pPr marL="342900" marR="1929130" indent="-6350">
              <a:lnSpc>
                <a:spcPct val="102000"/>
              </a:lnSpc>
              <a:spcAft>
                <a:spcPts val="75"/>
              </a:spcAft>
            </a:pP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пред’являються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вимоги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електропровідність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теплопровідність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корозії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повітрі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газах.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питомим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опором.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мала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твердість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потрібної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стискання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твердість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механічного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зносу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частих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включеннях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відключеннях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мала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ерозія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дугостійкість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(температура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плавлення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високі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струму та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напруги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потрібних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дугоутворення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marR="716915" lvl="0" indent="-342900" algn="just" fontAlgn="base">
              <a:lnSpc>
                <a:spcPct val="103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простота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77194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4C8CE-F8A8-44CD-B454-088432E2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1242"/>
            <a:ext cx="10515600" cy="805753"/>
          </a:xfrm>
        </p:spPr>
        <p:txBody>
          <a:bodyPr>
            <a:normAutofit fontScale="90000"/>
          </a:bodyPr>
          <a:lstStyle/>
          <a:p>
            <a:pPr marL="293370" marR="574040" indent="-6350">
              <a:lnSpc>
                <a:spcPct val="103000"/>
              </a:lnSpc>
              <a:spcAft>
                <a:spcPts val="70"/>
              </a:spcAft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3.2. ВЛАСТИВОСТІ МАТЕРІАЛІВ КОНТАКТІВ.  МЕТАЛОКЕРАМІЧНІ КОНТАКТИ. 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74B195-21AC-4116-B5DC-DDD99B14B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1126272"/>
            <a:ext cx="11887200" cy="5620215"/>
          </a:xfrm>
        </p:spPr>
        <p:txBody>
          <a:bodyPr>
            <a:normAutofit fontScale="92500" lnSpcReduction="20000"/>
          </a:bodyPr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Мідь</a:t>
            </a:r>
            <a:r>
              <a:rPr lang="ru-RU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плоских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круглих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шин,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контакторів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6075" marR="716915" indent="338455" algn="just">
              <a:lnSpc>
                <a:spcPct val="103000"/>
              </a:lnSpc>
              <a:spcAft>
                <a:spcPts val="17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теплопровідність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803275" marR="716915" algn="just">
              <a:lnSpc>
                <a:spcPct val="103000"/>
              </a:lnSpc>
              <a:spcAft>
                <a:spcPts val="19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твердість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включеннях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відключеннях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74675" marR="265874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струму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6075" marR="716915" indent="338455" algn="just">
              <a:lnSpc>
                <a:spcPct val="103000"/>
              </a:lnSpc>
              <a:spcAft>
                <a:spcPts val="175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низька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803275" marR="716915" algn="just">
              <a:lnSpc>
                <a:spcPct val="103000"/>
              </a:lnSpc>
              <a:spcAft>
                <a:spcPts val="190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покривається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шаром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74675"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великих сил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натискання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758606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61892B4-236F-4F0F-AAE2-959FD7C04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6" y="100360"/>
            <a:ext cx="11887200" cy="6668429"/>
          </a:xfrm>
        </p:spPr>
        <p:txBody>
          <a:bodyPr/>
          <a:lstStyle/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міді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окислення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покривають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електролітичним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шаром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20-30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контактах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іноді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ставляться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срібні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пластинки (в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апаратах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рідко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низької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дугостійкості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небажано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апаратах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відключають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потужну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дугу, та 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апаратах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великим числом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годину. </a:t>
            </a:r>
          </a:p>
          <a:p>
            <a:pPr marR="716915" indent="338455" algn="just">
              <a:lnSpc>
                <a:spcPct val="103000"/>
              </a:lnSpc>
              <a:spcAft>
                <a:spcPts val="25"/>
              </a:spcAft>
            </a:pPr>
            <a:r>
              <a:rPr lang="ru-RU" sz="3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</a:t>
            </a:r>
            <a:r>
              <a:rPr lang="ru-RU" sz="3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реле та контакторах при струмах до 20 А. При великих струмах до 10 кА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срібло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контактів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працюючих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без дуги.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520657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1879</Words>
  <Application>Microsoft Office PowerPoint</Application>
  <PresentationFormat>Широкоэкранный</PresentationFormat>
  <Paragraphs>104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Segoe UI Symbol</vt:lpstr>
      <vt:lpstr>Times New Roman</vt:lpstr>
      <vt:lpstr>Тема Office</vt:lpstr>
      <vt:lpstr>Електричні апарати</vt:lpstr>
      <vt:lpstr>КОНТАКТИ В ЕЛЕКТРИЧНИХ ЛАНЦЮГАХ   3.1. ПРОЦЕС ПЕРЕХОДУ СТРУМУ З ОДНОГО КОНТАКТУ В ДРУГИЙ.   ПЕРЕХІДНИЙ ОПІР КОНТАКТІВ. ВИМОГИ ДО КОНТАКТІВ.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3.2. ВЛАСТИВОСТІ МАТЕРІАЛІВ КОНТАКТІВ.  МЕТАЛОКЕРАМІЧНІ КОНТАКТИ.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Електричні апарати</dc:title>
  <dc:creator>Олег Гайдамак</dc:creator>
  <cp:lastModifiedBy>Олег Гайдамак</cp:lastModifiedBy>
  <cp:revision>6</cp:revision>
  <dcterms:created xsi:type="dcterms:W3CDTF">2022-12-12T15:51:35Z</dcterms:created>
  <dcterms:modified xsi:type="dcterms:W3CDTF">2022-12-12T16:42:31Z</dcterms:modified>
</cp:coreProperties>
</file>