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2" r:id="rId24"/>
    <p:sldId id="281" r:id="rId25"/>
    <p:sldId id="280" r:id="rId26"/>
    <p:sldId id="279" r:id="rId27"/>
    <p:sldId id="278" r:id="rId28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28" autoAdjust="0"/>
    <p:restoredTop sz="94660"/>
  </p:normalViewPr>
  <p:slideViewPr>
    <p:cSldViewPr snapToGrid="0">
      <p:cViewPr varScale="1">
        <p:scale>
          <a:sx n="82" d="100"/>
          <a:sy n="82" d="100"/>
        </p:scale>
        <p:origin x="56" y="2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7A2951-017B-452B-A436-E3A65DAC3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7234173-2355-4E9E-9BF6-1FEC979292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B20DD9-2818-413A-B578-373CAABB0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CD47-9B23-46A6-8A66-9F734D507713}" type="datetimeFigureOut">
              <a:rPr lang="LID4096" smtClean="0"/>
              <a:t>12/12/2022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73D6C9-D099-489C-B69A-11967677E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9E24AA-50B6-487A-B05E-8520FE26E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BEEE-ECD1-41F2-8443-DCFF303639F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16895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AB2E9E-BDD9-470E-B372-858DC7B35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4CDF0E0-D0DF-47D7-80BC-1EEA47320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93F42FA-9555-4DBA-8399-7BA0099F2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CD47-9B23-46A6-8A66-9F734D507713}" type="datetimeFigureOut">
              <a:rPr lang="LID4096" smtClean="0"/>
              <a:t>12/12/2022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B9B470-47E1-4F61-90DC-4FC414A22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B8FF60-4231-4532-82F8-0F9D5526B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BEEE-ECD1-41F2-8443-DCFF303639F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65012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BB407ED-8399-48AB-A78B-195C6F8E0F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043D034-F411-47FF-93C0-C6CBD87243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208E13-DF3A-41E0-80E5-01D677632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CD47-9B23-46A6-8A66-9F734D507713}" type="datetimeFigureOut">
              <a:rPr lang="LID4096" smtClean="0"/>
              <a:t>12/12/2022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9289026-6FE9-456C-BE7B-37CF6F38B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A2F352-9871-468B-9A86-793C96DE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BEEE-ECD1-41F2-8443-DCFF303639F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6989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961756-439B-4C35-9414-C19AB89D8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EBC0D9-1670-48DE-B596-F1BB40062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C7F42E-98F4-47E5-8342-FBD434A23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CD47-9B23-46A6-8A66-9F734D507713}" type="datetimeFigureOut">
              <a:rPr lang="LID4096" smtClean="0"/>
              <a:t>12/12/2022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3F3B52-2C3E-4901-9F84-4CEF61D5E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6C44117-2247-4676-B04E-B7A663F5B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BEEE-ECD1-41F2-8443-DCFF303639F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682804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3744C-B9FD-43A4-AB6E-C0B401884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24A3B83-80B6-4393-AEAA-1E9AB2D356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DEF0E07-4B3E-47B7-B7A1-DF1A1B322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CD47-9B23-46A6-8A66-9F734D507713}" type="datetimeFigureOut">
              <a:rPr lang="LID4096" smtClean="0"/>
              <a:t>12/12/2022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B64950-2DD1-40B2-8299-AA7648ED6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5AD14B-77AB-410C-B945-F6CB5A4E6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BEEE-ECD1-41F2-8443-DCFF303639F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887451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93BE0F-FEAD-4C2F-96D6-A36FB43FC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806EF7-7B94-4F08-B264-4C590A1410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AFA2D9F-150E-4C7C-9430-204FF0C881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72E0C56-A4EB-41EC-B32F-84EF6061F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CD47-9B23-46A6-8A66-9F734D507713}" type="datetimeFigureOut">
              <a:rPr lang="LID4096" smtClean="0"/>
              <a:t>12/12/2022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24044F5-FE31-4440-9AC1-4F8D185C3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924D70-E254-4AB5-9349-3C96F925E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BEEE-ECD1-41F2-8443-DCFF303639F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7253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C4E9F4-86D3-4515-AF20-58655872B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CBE507D-6A94-445E-A16C-A162D0C45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ABF3FD5-4A27-437A-A103-88866ACAC6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2BB2854-2EFE-40B1-9F19-B227DBDD30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02DC0D8-39EB-49E1-B8EC-DB742962C3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73B4B65-48D6-487E-9E7B-974411E98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CD47-9B23-46A6-8A66-9F734D507713}" type="datetimeFigureOut">
              <a:rPr lang="LID4096" smtClean="0"/>
              <a:t>12/12/2022</a:t>
            </a:fld>
            <a:endParaRPr lang="LID4096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69AD494-8C48-4DD1-B468-807984175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DBB5127-D9BB-4D41-89D7-456697AAE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BEEE-ECD1-41F2-8443-DCFF303639F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17998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09F0E-7227-4A8A-BDE0-A4AB462C6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50F1DF9-0031-4DF1-8791-1E7705622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CD47-9B23-46A6-8A66-9F734D507713}" type="datetimeFigureOut">
              <a:rPr lang="LID4096" smtClean="0"/>
              <a:t>12/12/2022</a:t>
            </a:fld>
            <a:endParaRPr lang="LID4096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DD0EFBA-182D-4BB8-B097-3F28C4AB8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F720C3B-9538-4E65-A55D-35EDB6E40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BEEE-ECD1-41F2-8443-DCFF303639F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49132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186F764-F3E7-4863-8BA8-C514C8DFF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CD47-9B23-46A6-8A66-9F734D507713}" type="datetimeFigureOut">
              <a:rPr lang="LID4096" smtClean="0"/>
              <a:t>12/12/2022</a:t>
            </a:fld>
            <a:endParaRPr lang="LID4096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79EFECF-1A15-44DC-A5ED-FF28A5DA1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3CDE994-7A80-47E8-888B-EA4164BE1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BEEE-ECD1-41F2-8443-DCFF303639F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18592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3096B1-716F-4C26-B635-A313A7806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EEE0E7-086B-41FA-B778-A40468C25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A9A8E3D-9279-4EDB-B6E7-64B7911C8B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CE57DF0-8DB7-43F8-9D73-FD8255E18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CD47-9B23-46A6-8A66-9F734D507713}" type="datetimeFigureOut">
              <a:rPr lang="LID4096" smtClean="0"/>
              <a:t>12/12/2022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C309B19-3F70-47F5-BEFA-07AA69E85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E77978-4EE8-440A-A141-38B031EA3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BEEE-ECD1-41F2-8443-DCFF303639F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333842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4CA064-2972-4645-8B86-809744737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CC51B06-1A01-47A9-9B47-4D4CEB9C61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8F8B960-96D6-4F60-904C-3CF2EB1EC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EDAE470-98EE-4098-AF3E-4CA814A50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CD47-9B23-46A6-8A66-9F734D507713}" type="datetimeFigureOut">
              <a:rPr lang="LID4096" smtClean="0"/>
              <a:t>12/12/2022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80A00D2-3A00-461E-9DED-E6952E97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F03C02-A0C9-40E6-9C89-B29F67016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BEEE-ECD1-41F2-8443-DCFF303639F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80717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290666-DCA8-4537-A14E-3843DF040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7D65A10-894F-4F2A-9794-7A2464701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2EDC93-CB17-4055-9C28-F1B78B63DD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CCD47-9B23-46A6-8A66-9F734D507713}" type="datetimeFigureOut">
              <a:rPr lang="LID4096" smtClean="0"/>
              <a:t>12/12/2022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CFE8A8-A319-4EED-89A1-AF2D58D01F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8DA5EB-FB3C-44AD-8C6D-7B6AAA41C9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7BEEE-ECD1-41F2-8443-DCFF303639F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74120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32FEA6-B45A-4EA2-B39B-10194CEAB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07769"/>
            <a:ext cx="9144000" cy="1402194"/>
          </a:xfrm>
        </p:spPr>
        <p:txBody>
          <a:bodyPr>
            <a:normAutofit/>
          </a:bodyPr>
          <a:lstStyle/>
          <a:p>
            <a:r>
              <a:rPr lang="ru-RU" sz="3600" dirty="0"/>
              <a:t>ЕЛЕКТРИЧНІ АПАРАТИ </a:t>
            </a:r>
            <a:br>
              <a:rPr lang="ru-RU" sz="3600" dirty="0"/>
            </a:br>
            <a:r>
              <a:rPr lang="ru-RU" sz="3600" dirty="0"/>
              <a:t>КЛАСИФІКАЦІЯ ЕЛЕКТРИЧНИХ АПАРАТІВ</a:t>
            </a:r>
            <a:endParaRPr lang="LID4096" sz="36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BD85112-CD8F-4205-8052-69B11C2287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 2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369517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4F7F24B4-AE06-4640-B924-9F297F9BAE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5752" y="403596"/>
            <a:ext cx="7712816" cy="4903752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CE6EE5F-28BF-47E6-9433-F80087DB3D29}"/>
              </a:ext>
            </a:extLst>
          </p:cNvPr>
          <p:cNvSpPr/>
          <p:nvPr/>
        </p:nvSpPr>
        <p:spPr>
          <a:xfrm>
            <a:off x="1539240" y="5741837"/>
            <a:ext cx="8625840" cy="712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29865" marR="760730" indent="-2045335">
              <a:lnSpc>
                <a:spcPct val="104000"/>
              </a:lnSpc>
              <a:spcAft>
                <a:spcPts val="25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Рис. 2.4.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Підвісний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ПСФ 70-3,3/0,5 та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фіксаторний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ФСФ 70-3,3/0,5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стержньові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79457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870CE8D-C474-4B9D-AE21-32EE4BFFA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" y="137160"/>
            <a:ext cx="11795760" cy="6720840"/>
          </a:xfrm>
        </p:spPr>
        <p:txBody>
          <a:bodyPr>
            <a:normAutofit fontScale="85000" lnSpcReduction="20000"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6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Опорно-</a:t>
            </a:r>
            <a:r>
              <a:rPr lang="ru-RU" sz="3600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стержньові</a:t>
            </a:r>
            <a:r>
              <a:rPr lang="ru-RU" sz="36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призначені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ізоляції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кріплення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струмоведучих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частин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електричних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апаратах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змінного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постійного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струму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напругою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 110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кВ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частотою до 100 Гц,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експлуатуються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оточуючого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мінус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60 до плюс 50</a:t>
            </a:r>
            <a:r>
              <a:rPr lang="ru-RU" sz="36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С. </a:t>
            </a:r>
          </a:p>
          <a:p>
            <a:pPr marL="3460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Умовні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позначення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ізолятора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складаються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літер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цифр,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означають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342900" marR="716915" lvl="0" indent="-34290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–"/>
            </a:pPr>
            <a:r>
              <a:rPr lang="ru-RU" sz="36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6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ізоляторів</a:t>
            </a:r>
            <a:r>
              <a:rPr lang="ru-RU" sz="36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С4-80, С6-200 І, С6-200 ІІ, С6-450 ІІ: перша – С – </a:t>
            </a:r>
            <a:r>
              <a:rPr lang="ru-RU" sz="36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опорний</a:t>
            </a:r>
            <a:r>
              <a:rPr lang="ru-RU" sz="36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стержньовий</a:t>
            </a:r>
            <a:r>
              <a:rPr lang="ru-RU" sz="36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460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4; 6 –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нормована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механічна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руйнівна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сила на злом, кН; </a:t>
            </a:r>
          </a:p>
          <a:p>
            <a:pPr marL="3460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80; 200; 450 –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витримувальна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напруга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грозового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імпульса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кВ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R="3483610" indent="344170">
              <a:lnSpc>
                <a:spcPct val="103000"/>
              </a:lnSpc>
              <a:spcAft>
                <a:spcPts val="15"/>
              </a:spcAft>
            </a:pP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I; II –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клас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довжиною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струму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витоку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– для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ізоляторів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ИОС: перша – И –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друга – О –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опорний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третя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С –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стержньовий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endParaRPr lang="LID4096" sz="3600" dirty="0"/>
          </a:p>
        </p:txBody>
      </p:sp>
    </p:spTree>
    <p:extLst>
      <p:ext uri="{BB962C8B-B14F-4D97-AF65-F5344CB8AC3E}">
        <p14:creationId xmlns:p14="http://schemas.microsoft.com/office/powerpoint/2010/main" val="2011420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6C34320-736E-432C-8A03-2B095D53B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" y="137160"/>
            <a:ext cx="11948160" cy="6720840"/>
          </a:xfrm>
        </p:spPr>
        <p:txBody>
          <a:bodyPr/>
          <a:lstStyle/>
          <a:p>
            <a:pPr marL="345440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10; 27,5; 110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номінальна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 </a:t>
            </a:r>
          </a:p>
          <a:p>
            <a:pPr marL="345440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400; 500; 600; 800 – механическая разрушающая сила при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згині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кН; </a:t>
            </a:r>
          </a:p>
          <a:p>
            <a:pPr marL="345440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УХЛ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кліматичне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згідно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ГОСТ 15150; </a:t>
            </a:r>
          </a:p>
          <a:p>
            <a:pPr marR="3032760" indent="344170">
              <a:lnSpc>
                <a:spcPct val="103000"/>
              </a:lnSpc>
              <a:spcAft>
                <a:spcPts val="1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категорія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розміщення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згідно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ГОСТ 15150; – для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типу ОСФ: О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опорний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L="345440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стержньовий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L="345440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 –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фарфоровий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142094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5788">
            <a:extLst>
              <a:ext uri="{FF2B5EF4-FFF2-40B4-BE49-F238E27FC236}">
                <a16:creationId xmlns:a16="http://schemas.microsoft.com/office/drawing/2014/main" id="{375999F9-5FDB-46A7-AB32-E8B5BA3F3436}"/>
              </a:ext>
            </a:extLst>
          </p:cNvPr>
          <p:cNvGrpSpPr/>
          <p:nvPr/>
        </p:nvGrpSpPr>
        <p:grpSpPr>
          <a:xfrm>
            <a:off x="582612" y="213360"/>
            <a:ext cx="3654108" cy="5471160"/>
            <a:chOff x="0" y="0"/>
            <a:chExt cx="2696512" cy="3800856"/>
          </a:xfrm>
        </p:grpSpPr>
        <p:sp>
          <p:nvSpPr>
            <p:cNvPr id="6" name="Rectangle 95440">
              <a:extLst>
                <a:ext uri="{FF2B5EF4-FFF2-40B4-BE49-F238E27FC236}">
                  <a16:creationId xmlns:a16="http://schemas.microsoft.com/office/drawing/2014/main" id="{A41473ED-B57B-47E9-A5C7-7763732664E6}"/>
                </a:ext>
              </a:extLst>
            </p:cNvPr>
            <p:cNvSpPr/>
            <p:nvPr/>
          </p:nvSpPr>
          <p:spPr>
            <a:xfrm>
              <a:off x="344068" y="159250"/>
              <a:ext cx="235038" cy="26036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930910" indent="338455" algn="l">
                <a:lnSpc>
                  <a:spcPct val="107000"/>
                </a:lnSpc>
                <a:spcAft>
                  <a:spcPts val="800"/>
                </a:spcAft>
              </a:pPr>
              <a:r>
                <a:rPr sz="14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7" name="Rectangle 95441">
              <a:extLst>
                <a:ext uri="{FF2B5EF4-FFF2-40B4-BE49-F238E27FC236}">
                  <a16:creationId xmlns:a16="http://schemas.microsoft.com/office/drawing/2014/main" id="{6DA283CB-4926-40B0-9D60-38CCB7AABDC0}"/>
                </a:ext>
              </a:extLst>
            </p:cNvPr>
            <p:cNvSpPr/>
            <p:nvPr/>
          </p:nvSpPr>
          <p:spPr>
            <a:xfrm>
              <a:off x="520738" y="159250"/>
              <a:ext cx="236660" cy="26036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930910" indent="338455" algn="l">
                <a:lnSpc>
                  <a:spcPct val="107000"/>
                </a:lnSpc>
                <a:spcAft>
                  <a:spcPts val="800"/>
                </a:spcAft>
              </a:pPr>
              <a:r>
                <a:rPr sz="14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– </a:t>
              </a:r>
            </a:p>
          </p:txBody>
        </p:sp>
        <p:sp>
          <p:nvSpPr>
            <p:cNvPr id="8" name="Rectangle 1995">
              <a:extLst>
                <a:ext uri="{FF2B5EF4-FFF2-40B4-BE49-F238E27FC236}">
                  <a16:creationId xmlns:a16="http://schemas.microsoft.com/office/drawing/2014/main" id="{1FE3E038-D5E3-4DC3-BFAE-306680FFBFEE}"/>
                </a:ext>
              </a:extLst>
            </p:cNvPr>
            <p:cNvSpPr/>
            <p:nvPr/>
          </p:nvSpPr>
          <p:spPr>
            <a:xfrm>
              <a:off x="700672" y="159250"/>
              <a:ext cx="1995840" cy="26036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930910" indent="338455" algn="l">
                <a:lnSpc>
                  <a:spcPct val="107000"/>
                </a:lnSpc>
                <a:spcAft>
                  <a:spcPts val="800"/>
                </a:spcAft>
              </a:pPr>
              <a:r>
                <a:rPr sz="14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номінальна напруга</a:t>
              </a:r>
            </a:p>
          </p:txBody>
        </p:sp>
        <p:sp>
          <p:nvSpPr>
            <p:cNvPr id="9" name="Rectangle 1996">
              <a:extLst>
                <a:ext uri="{FF2B5EF4-FFF2-40B4-BE49-F238E27FC236}">
                  <a16:creationId xmlns:a16="http://schemas.microsoft.com/office/drawing/2014/main" id="{2666A140-533D-41C1-A2AF-00F9C1E63A51}"/>
                </a:ext>
              </a:extLst>
            </p:cNvPr>
            <p:cNvSpPr/>
            <p:nvPr/>
          </p:nvSpPr>
          <p:spPr>
            <a:xfrm>
              <a:off x="2203336" y="159250"/>
              <a:ext cx="117485" cy="26036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930910" indent="338455" algn="l">
                <a:lnSpc>
                  <a:spcPct val="107000"/>
                </a:lnSpc>
                <a:spcAft>
                  <a:spcPts val="800"/>
                </a:spcAft>
              </a:pPr>
              <a:r>
                <a:rPr sz="14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</a:t>
              </a:r>
            </a:p>
          </p:txBody>
        </p:sp>
        <p:sp>
          <p:nvSpPr>
            <p:cNvPr id="10" name="Rectangle 1997">
              <a:extLst>
                <a:ext uri="{FF2B5EF4-FFF2-40B4-BE49-F238E27FC236}">
                  <a16:creationId xmlns:a16="http://schemas.microsoft.com/office/drawing/2014/main" id="{558954BF-7D82-4104-8909-5576D3E8968B}"/>
                </a:ext>
              </a:extLst>
            </p:cNvPr>
            <p:cNvSpPr/>
            <p:nvPr/>
          </p:nvSpPr>
          <p:spPr>
            <a:xfrm>
              <a:off x="2294763" y="159250"/>
              <a:ext cx="271009" cy="26036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930910" indent="338455" algn="l">
                <a:lnSpc>
                  <a:spcPct val="107000"/>
                </a:lnSpc>
                <a:spcAft>
                  <a:spcPts val="800"/>
                </a:spcAft>
              </a:pPr>
              <a:r>
                <a:rPr sz="14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кВ</a:t>
              </a:r>
            </a:p>
          </p:txBody>
        </p:sp>
        <p:sp>
          <p:nvSpPr>
            <p:cNvPr id="11" name="Rectangle 1998">
              <a:extLst>
                <a:ext uri="{FF2B5EF4-FFF2-40B4-BE49-F238E27FC236}">
                  <a16:creationId xmlns:a16="http://schemas.microsoft.com/office/drawing/2014/main" id="{DB3799A2-AB2C-41C4-A1F7-7614CDBB1350}"/>
                </a:ext>
              </a:extLst>
            </p:cNvPr>
            <p:cNvSpPr/>
            <p:nvPr/>
          </p:nvSpPr>
          <p:spPr>
            <a:xfrm>
              <a:off x="2495931" y="159250"/>
              <a:ext cx="117485" cy="26036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930910" indent="338455" algn="l">
                <a:lnSpc>
                  <a:spcPct val="107000"/>
                </a:lnSpc>
                <a:spcAft>
                  <a:spcPts val="800"/>
                </a:spcAft>
              </a:pPr>
              <a:r>
                <a:rPr sz="14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 </a:t>
              </a:r>
            </a:p>
          </p:txBody>
        </p:sp>
        <p:sp>
          <p:nvSpPr>
            <p:cNvPr id="12" name="Rectangle 1999">
              <a:extLst>
                <a:ext uri="{FF2B5EF4-FFF2-40B4-BE49-F238E27FC236}">
                  <a16:creationId xmlns:a16="http://schemas.microsoft.com/office/drawing/2014/main" id="{A257CBF7-1E27-4BF9-9F97-5858C92E2D11}"/>
                </a:ext>
              </a:extLst>
            </p:cNvPr>
            <p:cNvSpPr/>
            <p:nvPr/>
          </p:nvSpPr>
          <p:spPr>
            <a:xfrm>
              <a:off x="344056" y="363453"/>
              <a:ext cx="58776" cy="26036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R="930910" indent="338455" algn="l">
                <a:lnSpc>
                  <a:spcPct val="107000"/>
                </a:lnSpc>
                <a:spcAft>
                  <a:spcPts val="800"/>
                </a:spcAft>
              </a:pPr>
              <a:r>
                <a:rPr sz="14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13" name="Picture 2031">
              <a:extLst>
                <a:ext uri="{FF2B5EF4-FFF2-40B4-BE49-F238E27FC236}">
                  <a16:creationId xmlns:a16="http://schemas.microsoft.com/office/drawing/2014/main" id="{16778363-D500-44D0-ABD2-6C1E85192895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2520696" cy="3800856"/>
            </a:xfrm>
            <a:prstGeom prst="rect">
              <a:avLst/>
            </a:prstGeom>
          </p:spPr>
        </p:pic>
      </p:grpSp>
      <p:pic>
        <p:nvPicPr>
          <p:cNvPr id="14" name="Picture 2033">
            <a:extLst>
              <a:ext uri="{FF2B5EF4-FFF2-40B4-BE49-F238E27FC236}">
                <a16:creationId xmlns:a16="http://schemas.microsoft.com/office/drawing/2014/main" id="{B8E14045-F858-4258-8CB7-0284F63E5517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607917" y="-365127"/>
            <a:ext cx="3585617" cy="7421247"/>
          </a:xfrm>
          <a:prstGeom prst="rect">
            <a:avLst/>
          </a:prstGeom>
        </p:spPr>
      </p:pic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334FFCE4-69AA-4DA3-B8E6-DFC1ED627855}"/>
              </a:ext>
            </a:extLst>
          </p:cNvPr>
          <p:cNvSpPr/>
          <p:nvPr/>
        </p:nvSpPr>
        <p:spPr>
          <a:xfrm>
            <a:off x="8416697" y="2362200"/>
            <a:ext cx="3585617" cy="2539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6220" marR="949960" indent="-6350" algn="ctr">
              <a:lnSpc>
                <a:spcPct val="103000"/>
              </a:lnSpc>
              <a:spcAft>
                <a:spcPts val="7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Рис. 2.5.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Опорні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стержньові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С4-80, С6-200 І. </a:t>
            </a:r>
          </a:p>
          <a:p>
            <a:pPr marL="1270" marR="930910" indent="338455">
              <a:lnSpc>
                <a:spcPct val="107000"/>
              </a:lnSpc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3831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14387">
            <a:extLst>
              <a:ext uri="{FF2B5EF4-FFF2-40B4-BE49-F238E27FC236}">
                <a16:creationId xmlns:a16="http://schemas.microsoft.com/office/drawing/2014/main" id="{E0A0169D-3D89-4850-A48E-62344E38B2C3}"/>
              </a:ext>
            </a:extLst>
          </p:cNvPr>
          <p:cNvGrpSpPr/>
          <p:nvPr/>
        </p:nvGrpSpPr>
        <p:grpSpPr>
          <a:xfrm>
            <a:off x="2350134" y="0"/>
            <a:ext cx="7007226" cy="5157311"/>
            <a:chOff x="0" y="0"/>
            <a:chExt cx="5114532" cy="3596627"/>
          </a:xfrm>
        </p:grpSpPr>
        <p:pic>
          <p:nvPicPr>
            <p:cNvPr id="6" name="Picture 2136">
              <a:extLst>
                <a:ext uri="{FF2B5EF4-FFF2-40B4-BE49-F238E27FC236}">
                  <a16:creationId xmlns:a16="http://schemas.microsoft.com/office/drawing/2014/main" id="{6F26A967-92AE-4964-924D-614B95772ACF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2246363" cy="3596627"/>
            </a:xfrm>
            <a:prstGeom prst="rect">
              <a:avLst/>
            </a:prstGeom>
          </p:spPr>
        </p:pic>
        <p:pic>
          <p:nvPicPr>
            <p:cNvPr id="7" name="Picture 2138">
              <a:extLst>
                <a:ext uri="{FF2B5EF4-FFF2-40B4-BE49-F238E27FC236}">
                  <a16:creationId xmlns:a16="http://schemas.microsoft.com/office/drawing/2014/main" id="{092D12F2-D1BF-4CA4-96BB-AEAFC3E47B3F}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3313176" y="33515"/>
              <a:ext cx="1801356" cy="3477768"/>
            </a:xfrm>
            <a:prstGeom prst="rect">
              <a:avLst/>
            </a:prstGeom>
          </p:spPr>
        </p:pic>
      </p:grp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62F4C27-A28D-4887-AEC0-9BAC4B050AF8}"/>
              </a:ext>
            </a:extLst>
          </p:cNvPr>
          <p:cNvSpPr/>
          <p:nvPr/>
        </p:nvSpPr>
        <p:spPr>
          <a:xfrm>
            <a:off x="289121" y="5640742"/>
            <a:ext cx="11613757" cy="5093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36220" marR="947420" indent="-6350" algn="ctr">
              <a:lnSpc>
                <a:spcPct val="103000"/>
              </a:lnSpc>
              <a:spcAft>
                <a:spcPts val="7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Рис.2.6.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Опорні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стержньові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ИОС-10-500, ИОС-27,5-400. </a:t>
            </a:r>
          </a:p>
        </p:txBody>
      </p:sp>
    </p:spTree>
    <p:extLst>
      <p:ext uri="{BB962C8B-B14F-4D97-AF65-F5344CB8AC3E}">
        <p14:creationId xmlns:p14="http://schemas.microsoft.com/office/powerpoint/2010/main" val="3798706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14390">
            <a:extLst>
              <a:ext uri="{FF2B5EF4-FFF2-40B4-BE49-F238E27FC236}">
                <a16:creationId xmlns:a16="http://schemas.microsoft.com/office/drawing/2014/main" id="{959E51B3-1516-49B3-9ECA-EFB0B1EE099D}"/>
              </a:ext>
            </a:extLst>
          </p:cNvPr>
          <p:cNvGrpSpPr/>
          <p:nvPr/>
        </p:nvGrpSpPr>
        <p:grpSpPr>
          <a:xfrm>
            <a:off x="1981200" y="145574"/>
            <a:ext cx="7772400" cy="5449148"/>
            <a:chOff x="0" y="0"/>
            <a:chExt cx="5373598" cy="3657600"/>
          </a:xfrm>
        </p:grpSpPr>
        <p:pic>
          <p:nvPicPr>
            <p:cNvPr id="6" name="Picture 2140">
              <a:extLst>
                <a:ext uri="{FF2B5EF4-FFF2-40B4-BE49-F238E27FC236}">
                  <a16:creationId xmlns:a16="http://schemas.microsoft.com/office/drawing/2014/main" id="{883AC4ED-C966-4898-B4E7-A7D7D307CAD4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2337803" cy="3657600"/>
            </a:xfrm>
            <a:prstGeom prst="rect">
              <a:avLst/>
            </a:prstGeom>
          </p:spPr>
        </p:pic>
        <p:pic>
          <p:nvPicPr>
            <p:cNvPr id="7" name="Picture 2142">
              <a:extLst>
                <a:ext uri="{FF2B5EF4-FFF2-40B4-BE49-F238E27FC236}">
                  <a16:creationId xmlns:a16="http://schemas.microsoft.com/office/drawing/2014/main" id="{F68C01F3-5EC1-46AD-B598-458069A5A7EB}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3203435" y="30480"/>
              <a:ext cx="2170163" cy="3429000"/>
            </a:xfrm>
            <a:prstGeom prst="rect">
              <a:avLst/>
            </a:prstGeom>
          </p:spPr>
        </p:pic>
      </p:grp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2704FFA-94D1-42FB-8CAB-31FDAB6DF577}"/>
              </a:ext>
            </a:extLst>
          </p:cNvPr>
          <p:cNvSpPr/>
          <p:nvPr/>
        </p:nvSpPr>
        <p:spPr>
          <a:xfrm>
            <a:off x="1154668" y="5792842"/>
            <a:ext cx="10175030" cy="5689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36220" marR="945515" indent="-6350" algn="ctr">
              <a:lnSpc>
                <a:spcPct val="103000"/>
              </a:lnSpc>
              <a:spcAft>
                <a:spcPts val="70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Рис. 2.7.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Опорні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ОСФ-10, ОНВП-35-10. </a:t>
            </a:r>
          </a:p>
        </p:txBody>
      </p:sp>
    </p:spTree>
    <p:extLst>
      <p:ext uri="{BB962C8B-B14F-4D97-AF65-F5344CB8AC3E}">
        <p14:creationId xmlns:p14="http://schemas.microsoft.com/office/powerpoint/2010/main" val="13785001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76219FF-BFD4-4A18-8554-4C3DD4FAE3F4}"/>
              </a:ext>
            </a:extLst>
          </p:cNvPr>
          <p:cNvSpPr/>
          <p:nvPr/>
        </p:nvSpPr>
        <p:spPr>
          <a:xfrm>
            <a:off x="137160" y="243903"/>
            <a:ext cx="12054840" cy="6723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Опорно-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стержньові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типу ОСФ-10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переваги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перед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традиційними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штирьовими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ізоляторами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– не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пробиваються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грозовим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імпульсом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L="342900" marR="716915" lvl="0" indent="-34290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–"/>
            </a:pP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високу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дугостійкість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не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пробиваються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електричною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дугою при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перекритті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42900" marR="716915" lvl="0" indent="-342900" algn="just" fontAlgn="base">
              <a:lnSpc>
                <a:spcPct val="103000"/>
              </a:lnSpc>
              <a:spcAft>
                <a:spcPts val="15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–"/>
            </a:pP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стабільну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руйнівну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напругу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просту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технологію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монтажа, яка не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вимагає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поліетиленових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ковпачків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каболки та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допоміжних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42900" marR="716915" lvl="0" indent="-34290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–"/>
            </a:pP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надійність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50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разів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вища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традиційних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ізоляторів</a:t>
            </a:r>
            <a:r>
              <a:rPr lang="ru-RU" sz="28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800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Гібридні</a:t>
            </a:r>
            <a:r>
              <a:rPr lang="ru-RU" sz="28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призначені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ізоляції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кріплення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струмоведучих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частин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апаратах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установлених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відкритих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РП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змінного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напругою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вище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1000 В частотою до 100 Гц,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експлуатуються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оточуючого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мінус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60 до плюс 50° С. </a:t>
            </a:r>
          </a:p>
          <a:p>
            <a:pPr marL="342900" marR="716915" lvl="0" indent="-34290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–"/>
            </a:pPr>
            <a:endParaRPr lang="ru-RU" sz="28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8792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EF87917-A671-43F8-8E76-7671EA199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" y="167640"/>
            <a:ext cx="12024360" cy="6568440"/>
          </a:xfrm>
        </p:spPr>
        <p:txBody>
          <a:bodyPr/>
          <a:lstStyle/>
          <a:p>
            <a:pPr marL="3460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Умовні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позначення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ізолятора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складаються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літер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цифр,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означають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Г –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гібридний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L="3460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 –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опорний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стержньовий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L="352425" marR="2051050" indent="-6350">
              <a:lnSpc>
                <a:spcPct val="103000"/>
              </a:lnSpc>
              <a:spcAft>
                <a:spcPts val="15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–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нормована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механічна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руйнівна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сила на злом, кН; 200; 450 –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витримувальна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напруга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грозового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імпульса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кВ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I, II –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клас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довжині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струму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витоку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Гібридні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складаються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фарфорового стержня та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розвинутої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оболочки з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силіконового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еластомера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40615108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9BB2AF6-F4A7-49EF-856C-DBB8B9122443}"/>
              </a:ext>
            </a:extLst>
          </p:cNvPr>
          <p:cNvSpPr/>
          <p:nvPr/>
        </p:nvSpPr>
        <p:spPr>
          <a:xfrm>
            <a:off x="274320" y="285343"/>
            <a:ext cx="12176760" cy="4052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Гібридні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мають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переваги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полімерних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фарфорових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ізоляторів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мають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суттєво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меншу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масу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матеріалоемкість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більш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високі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розрядні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характеристики,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менший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процент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руйнування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ізоляційних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деталей при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зберіганні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транспортуванні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експлуатації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підвищену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експлуатаційну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надійність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порівняно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фарфоровими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ізоляторами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725830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B27352-13CD-4E10-8352-24E0AEAFD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80965"/>
            <a:ext cx="11353800" cy="1325563"/>
          </a:xfrm>
        </p:spPr>
        <p:txBody>
          <a:bodyPr>
            <a:normAutofit fontScale="90000"/>
          </a:bodyPr>
          <a:lstStyle/>
          <a:p>
            <a:pPr marL="236220" marR="946150" indent="-6350">
              <a:lnSpc>
                <a:spcPct val="103000"/>
              </a:lnSpc>
              <a:spcAft>
                <a:spcPts val="7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Рис. 2.8.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Гібридні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опорні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стержньові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а) ГС6-200 І ; б)  ГИОС-110-400. </a:t>
            </a:r>
            <a:br>
              <a:rPr lang="ru-RU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LID4096" dirty="0"/>
          </a:p>
        </p:txBody>
      </p:sp>
      <p:grpSp>
        <p:nvGrpSpPr>
          <p:cNvPr id="4" name="Group 114393">
            <a:extLst>
              <a:ext uri="{FF2B5EF4-FFF2-40B4-BE49-F238E27FC236}">
                <a16:creationId xmlns:a16="http://schemas.microsoft.com/office/drawing/2014/main" id="{B2667B45-41F1-4457-88CF-C99A971CA0EF}"/>
              </a:ext>
            </a:extLst>
          </p:cNvPr>
          <p:cNvGrpSpPr/>
          <p:nvPr/>
        </p:nvGrpSpPr>
        <p:grpSpPr>
          <a:xfrm>
            <a:off x="2810510" y="351472"/>
            <a:ext cx="6927850" cy="4662488"/>
            <a:chOff x="0" y="0"/>
            <a:chExt cx="5931395" cy="4136123"/>
          </a:xfrm>
        </p:grpSpPr>
        <p:pic>
          <p:nvPicPr>
            <p:cNvPr id="5" name="Picture 2288">
              <a:extLst>
                <a:ext uri="{FF2B5EF4-FFF2-40B4-BE49-F238E27FC236}">
                  <a16:creationId xmlns:a16="http://schemas.microsoft.com/office/drawing/2014/main" id="{8303B218-62AF-48EA-9B31-302524AECE9E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840992" cy="4136123"/>
            </a:xfrm>
            <a:prstGeom prst="rect">
              <a:avLst/>
            </a:prstGeom>
          </p:spPr>
        </p:pic>
        <p:pic>
          <p:nvPicPr>
            <p:cNvPr id="6" name="Picture 2290">
              <a:extLst>
                <a:ext uri="{FF2B5EF4-FFF2-40B4-BE49-F238E27FC236}">
                  <a16:creationId xmlns:a16="http://schemas.microsoft.com/office/drawing/2014/main" id="{48996E40-E174-4AE9-A041-68E2E7FD1FD4}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398776" y="3060"/>
              <a:ext cx="3532619" cy="38465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4917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39283A0-22F9-43E2-9818-6D35390FF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86968"/>
            <a:ext cx="12192000" cy="6471031"/>
          </a:xfrm>
        </p:spPr>
        <p:txBody>
          <a:bodyPr>
            <a:normAutofit/>
          </a:bodyPr>
          <a:lstStyle/>
          <a:p>
            <a:r>
              <a:rPr lang="ru-RU" dirty="0"/>
              <a:t>2.2. КЛАСИФІКАЦІЯ ІЗОЛЯТОРІВ ЗА ПРИЗНАЧЕННЯМ. ТИПИ ІЗОЛЯТОРІВ, ЇХ ПРИЗНАЧЕННЯ. </a:t>
            </a:r>
          </a:p>
          <a:p>
            <a:r>
              <a:rPr lang="ru-RU" dirty="0"/>
              <a:t>За </a:t>
            </a:r>
            <a:r>
              <a:rPr lang="ru-RU" dirty="0" err="1"/>
              <a:t>призначенням</a:t>
            </a:r>
            <a:r>
              <a:rPr lang="ru-RU" dirty="0"/>
              <a:t> </a:t>
            </a:r>
            <a:r>
              <a:rPr lang="ru-RU" dirty="0" err="1"/>
              <a:t>ізолятори</a:t>
            </a:r>
            <a:r>
              <a:rPr lang="ru-RU" dirty="0"/>
              <a:t> </a:t>
            </a:r>
            <a:r>
              <a:rPr lang="ru-RU" dirty="0" err="1"/>
              <a:t>поділяють</a:t>
            </a:r>
            <a:r>
              <a:rPr lang="ru-RU" dirty="0"/>
              <a:t> на; </a:t>
            </a:r>
          </a:p>
          <a:p>
            <a:r>
              <a:rPr lang="ru-RU" dirty="0"/>
              <a:t>– </a:t>
            </a:r>
            <a:r>
              <a:rPr lang="ru-RU" dirty="0" err="1"/>
              <a:t>лінійні</a:t>
            </a:r>
            <a:r>
              <a:rPr lang="ru-RU" dirty="0"/>
              <a:t>: </a:t>
            </a:r>
            <a:r>
              <a:rPr lang="ru-RU" dirty="0" err="1"/>
              <a:t>підвісні</a:t>
            </a:r>
            <a:r>
              <a:rPr lang="ru-RU" dirty="0"/>
              <a:t> </a:t>
            </a:r>
            <a:r>
              <a:rPr lang="ru-RU" dirty="0" err="1"/>
              <a:t>тарільчаті</a:t>
            </a:r>
            <a:r>
              <a:rPr lang="ru-RU" dirty="0"/>
              <a:t>, </a:t>
            </a:r>
            <a:r>
              <a:rPr lang="ru-RU" dirty="0" err="1"/>
              <a:t>стержньові</a:t>
            </a:r>
            <a:r>
              <a:rPr lang="ru-RU" dirty="0"/>
              <a:t> та </a:t>
            </a:r>
            <a:r>
              <a:rPr lang="ru-RU" dirty="0" err="1"/>
              <a:t>штирьові</a:t>
            </a:r>
            <a:r>
              <a:rPr lang="ru-RU" dirty="0"/>
              <a:t>; </a:t>
            </a:r>
          </a:p>
          <a:p>
            <a:r>
              <a:rPr lang="ru-RU" dirty="0"/>
              <a:t>– </a:t>
            </a:r>
            <a:r>
              <a:rPr lang="ru-RU" dirty="0" err="1"/>
              <a:t>апаратні</a:t>
            </a:r>
            <a:r>
              <a:rPr lang="ru-RU" dirty="0"/>
              <a:t>: </a:t>
            </a:r>
            <a:r>
              <a:rPr lang="ru-RU" dirty="0" err="1"/>
              <a:t>опорні</a:t>
            </a:r>
            <a:r>
              <a:rPr lang="ru-RU" dirty="0"/>
              <a:t> (опорно-</a:t>
            </a:r>
            <a:r>
              <a:rPr lang="ru-RU" dirty="0" err="1"/>
              <a:t>штирьові</a:t>
            </a:r>
            <a:r>
              <a:rPr lang="ru-RU" dirty="0"/>
              <a:t>, опорно-</a:t>
            </a:r>
            <a:r>
              <a:rPr lang="ru-RU" dirty="0" err="1"/>
              <a:t>стержньові</a:t>
            </a:r>
            <a:r>
              <a:rPr lang="ru-RU" dirty="0"/>
              <a:t>). </a:t>
            </a:r>
            <a:r>
              <a:rPr lang="ru-RU" dirty="0" err="1"/>
              <a:t>Окрему</a:t>
            </a:r>
            <a:r>
              <a:rPr lang="ru-RU" dirty="0"/>
              <a:t> </a:t>
            </a:r>
            <a:r>
              <a:rPr lang="ru-RU" dirty="0" err="1"/>
              <a:t>групу</a:t>
            </a:r>
            <a:r>
              <a:rPr lang="ru-RU" dirty="0"/>
              <a:t> </a:t>
            </a:r>
            <a:r>
              <a:rPr lang="ru-RU" dirty="0" err="1"/>
              <a:t>ізоляторів</a:t>
            </a:r>
            <a:r>
              <a:rPr lang="ru-RU" dirty="0"/>
              <a:t> </a:t>
            </a:r>
            <a:r>
              <a:rPr lang="ru-RU" dirty="0" err="1"/>
              <a:t>складають</a:t>
            </a:r>
            <a:r>
              <a:rPr lang="ru-RU" dirty="0"/>
              <a:t> </a:t>
            </a:r>
            <a:r>
              <a:rPr lang="ru-RU" dirty="0" err="1"/>
              <a:t>високовольтні</a:t>
            </a:r>
            <a:r>
              <a:rPr lang="ru-RU" dirty="0"/>
              <a:t> </a:t>
            </a:r>
            <a:r>
              <a:rPr lang="ru-RU" dirty="0" err="1"/>
              <a:t>конденсаторні</a:t>
            </a:r>
            <a:r>
              <a:rPr lang="ru-RU" dirty="0"/>
              <a:t> вводи. </a:t>
            </a:r>
            <a:r>
              <a:rPr lang="ru-RU" dirty="0" err="1"/>
              <a:t>Підвісні</a:t>
            </a:r>
            <a:r>
              <a:rPr lang="ru-RU" dirty="0"/>
              <a:t> </a:t>
            </a:r>
            <a:r>
              <a:rPr lang="ru-RU" dirty="0" err="1"/>
              <a:t>ізолятори</a:t>
            </a:r>
            <a:r>
              <a:rPr lang="ru-RU" dirty="0"/>
              <a:t> </a:t>
            </a:r>
            <a:r>
              <a:rPr lang="ru-RU" dirty="0" err="1"/>
              <a:t>призначені</a:t>
            </a:r>
            <a:r>
              <a:rPr lang="ru-RU" dirty="0"/>
              <a:t> для </a:t>
            </a:r>
            <a:r>
              <a:rPr lang="ru-RU" dirty="0" err="1"/>
              <a:t>ізоляції</a:t>
            </a:r>
            <a:r>
              <a:rPr lang="ru-RU" dirty="0"/>
              <a:t> та </a:t>
            </a:r>
            <a:r>
              <a:rPr lang="ru-RU" dirty="0" err="1"/>
              <a:t>кріплення</a:t>
            </a:r>
            <a:r>
              <a:rPr lang="ru-RU" dirty="0"/>
              <a:t> </a:t>
            </a:r>
            <a:r>
              <a:rPr lang="ru-RU" dirty="0" err="1"/>
              <a:t>проводів</a:t>
            </a:r>
            <a:r>
              <a:rPr lang="ru-RU" dirty="0"/>
              <a:t> та </a:t>
            </a:r>
            <a:r>
              <a:rPr lang="ru-RU" dirty="0" err="1"/>
              <a:t>блискавкозахисних</a:t>
            </a:r>
            <a:r>
              <a:rPr lang="ru-RU" dirty="0"/>
              <a:t> </a:t>
            </a:r>
            <a:r>
              <a:rPr lang="ru-RU" dirty="0" err="1"/>
              <a:t>тросів</a:t>
            </a:r>
            <a:r>
              <a:rPr lang="ru-RU" dirty="0"/>
              <a:t> на </a:t>
            </a:r>
            <a:r>
              <a:rPr lang="ru-RU" dirty="0" err="1"/>
              <a:t>повітряних</a:t>
            </a:r>
            <a:r>
              <a:rPr lang="ru-RU" dirty="0"/>
              <a:t> </a:t>
            </a:r>
            <a:r>
              <a:rPr lang="ru-RU" dirty="0" err="1"/>
              <a:t>лініях</a:t>
            </a:r>
            <a:r>
              <a:rPr lang="ru-RU" dirty="0"/>
              <a:t> </a:t>
            </a:r>
            <a:r>
              <a:rPr lang="ru-RU" dirty="0" err="1"/>
              <a:t>електропередачі</a:t>
            </a:r>
            <a:r>
              <a:rPr lang="ru-RU" dirty="0"/>
              <a:t> (ЛЕП) та у </a:t>
            </a:r>
            <a:r>
              <a:rPr lang="ru-RU" dirty="0" err="1"/>
              <a:t>розподільчих</a:t>
            </a:r>
            <a:r>
              <a:rPr lang="ru-RU" dirty="0"/>
              <a:t> </a:t>
            </a:r>
            <a:r>
              <a:rPr lang="ru-RU" dirty="0" err="1"/>
              <a:t>пристроях</a:t>
            </a:r>
            <a:r>
              <a:rPr lang="ru-RU" dirty="0"/>
              <a:t> (РП) </a:t>
            </a:r>
            <a:r>
              <a:rPr lang="ru-RU" dirty="0" err="1"/>
              <a:t>станцій</a:t>
            </a:r>
            <a:r>
              <a:rPr lang="ru-RU" dirty="0"/>
              <a:t> та </a:t>
            </a:r>
            <a:r>
              <a:rPr lang="ru-RU" dirty="0" err="1"/>
              <a:t>підстанцій</a:t>
            </a:r>
            <a:r>
              <a:rPr lang="ru-RU" dirty="0"/>
              <a:t> </a:t>
            </a:r>
            <a:r>
              <a:rPr lang="ru-RU" dirty="0" err="1"/>
              <a:t>змінного</a:t>
            </a:r>
            <a:r>
              <a:rPr lang="ru-RU" dirty="0"/>
              <a:t> струму </a:t>
            </a:r>
            <a:r>
              <a:rPr lang="ru-RU" dirty="0" err="1"/>
              <a:t>напругою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 1000 В частотою 50 Гц,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постійного</a:t>
            </a:r>
            <a:r>
              <a:rPr lang="ru-RU" dirty="0"/>
              <a:t> струму 3,3 </a:t>
            </a:r>
            <a:r>
              <a:rPr lang="ru-RU" dirty="0" err="1"/>
              <a:t>кВ</a:t>
            </a:r>
            <a:r>
              <a:rPr lang="ru-RU" dirty="0"/>
              <a:t> та </a:t>
            </a:r>
            <a:r>
              <a:rPr lang="ru-RU" dirty="0" err="1"/>
              <a:t>змінного</a:t>
            </a:r>
            <a:r>
              <a:rPr lang="ru-RU" dirty="0"/>
              <a:t> струму 27,5 </a:t>
            </a:r>
            <a:r>
              <a:rPr lang="ru-RU" dirty="0" err="1"/>
              <a:t>кВ</a:t>
            </a:r>
            <a:r>
              <a:rPr lang="ru-RU" dirty="0"/>
              <a:t> </a:t>
            </a:r>
            <a:r>
              <a:rPr lang="ru-RU" dirty="0" err="1"/>
              <a:t>електрифікованих</a:t>
            </a:r>
            <a:r>
              <a:rPr lang="ru-RU" dirty="0"/>
              <a:t> </a:t>
            </a:r>
            <a:r>
              <a:rPr lang="ru-RU" dirty="0" err="1"/>
              <a:t>залізничних</a:t>
            </a:r>
            <a:r>
              <a:rPr lang="ru-RU" dirty="0"/>
              <a:t> </a:t>
            </a:r>
            <a:r>
              <a:rPr lang="ru-RU" dirty="0" err="1"/>
              <a:t>доріг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експлуатуються</a:t>
            </a:r>
            <a:r>
              <a:rPr lang="ru-RU" dirty="0"/>
              <a:t> у </a:t>
            </a:r>
            <a:r>
              <a:rPr lang="ru-RU" dirty="0" err="1"/>
              <a:t>діапазоні</a:t>
            </a:r>
            <a:r>
              <a:rPr lang="ru-RU" dirty="0"/>
              <a:t> температур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мінус</a:t>
            </a:r>
            <a:r>
              <a:rPr lang="ru-RU" dirty="0"/>
              <a:t> 60 до плюс 50 С.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4241647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2E2013C-EBCB-4C47-87D2-496CE6D28543}"/>
              </a:ext>
            </a:extLst>
          </p:cNvPr>
          <p:cNvSpPr/>
          <p:nvPr/>
        </p:nvSpPr>
        <p:spPr>
          <a:xfrm>
            <a:off x="106680" y="167703"/>
            <a:ext cx="6096000" cy="4060086"/>
          </a:xfrm>
          <a:prstGeom prst="rect">
            <a:avLst/>
          </a:prstGeom>
        </p:spPr>
        <p:txBody>
          <a:bodyPr>
            <a:spAutoFit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800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Лінійні</a:t>
            </a:r>
            <a:r>
              <a:rPr lang="ru-RU" sz="28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штирьові</a:t>
            </a:r>
            <a:r>
              <a:rPr lang="ru-RU" sz="28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призначені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ізоляції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кріплення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проводів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ЛЕП та в РП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станцій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підстанцій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змінного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напругою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 до 35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включно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частотою до 100 Гц при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оточуючого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мінус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60 до плюс 50° С.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AB84330-5694-403A-9E64-F5ACAD274A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7246" y="-40789"/>
            <a:ext cx="3953427" cy="3639058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50FC77D-5799-4F70-82B3-FC75D7B5762F}"/>
              </a:ext>
            </a:extLst>
          </p:cNvPr>
          <p:cNvSpPr/>
          <p:nvPr/>
        </p:nvSpPr>
        <p:spPr>
          <a:xfrm>
            <a:off x="4177978" y="3599565"/>
            <a:ext cx="7794121" cy="9735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607820" marR="760730" indent="-6350" algn="just">
              <a:lnSpc>
                <a:spcPct val="104000"/>
              </a:lnSpc>
              <a:spcAft>
                <a:spcPts val="13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Рис. 2.9.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Штирьовий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фарфоровий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1607820" marR="760730" indent="-6350">
              <a:lnSpc>
                <a:spcPct val="104000"/>
              </a:lnSpc>
              <a:spcAft>
                <a:spcPts val="130"/>
              </a:spcAft>
            </a:pP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ШФ 35 Б.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E6145E0-8CC9-4B1D-AC61-3061D48FE509}"/>
              </a:ext>
            </a:extLst>
          </p:cNvPr>
          <p:cNvSpPr/>
          <p:nvPr/>
        </p:nvSpPr>
        <p:spPr>
          <a:xfrm>
            <a:off x="106680" y="4573272"/>
            <a:ext cx="12353338" cy="2284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Умовні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позначення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складаються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літер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цифр,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означають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352425" marR="1397635" indent="-6350">
              <a:lnSpc>
                <a:spcPct val="103000"/>
              </a:lnSpc>
              <a:spcAft>
                <a:spcPts val="15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перша – Ш –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штирьовий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 друга – Ф –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фарфоровий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 35 –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клас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третя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літера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наступна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цифр, –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індекс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модернізації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502807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4D68C29-F3A7-4F2B-ADCF-A1109C207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" y="182880"/>
            <a:ext cx="11673840" cy="6385560"/>
          </a:xfrm>
        </p:spPr>
        <p:txBody>
          <a:bodyPr/>
          <a:lstStyle/>
          <a:p>
            <a:pPr marL="22225" marR="398145" indent="-6350" algn="ctr">
              <a:lnSpc>
                <a:spcPct val="103000"/>
              </a:lnSpc>
              <a:spcAft>
                <a:spcPts val="7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2.3. УМОВИ РОБОТИ ІЗОЛЯЦІЇ 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експлуатації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підлягають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одночасній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них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електричних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механічних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навантажень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зміні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широких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діапазонах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оточуючих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зовнішніх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умов.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Електричні</a:t>
            </a:r>
            <a:r>
              <a:rPr lang="ru-RU" sz="3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навантаження</a:t>
            </a:r>
            <a:r>
              <a:rPr lang="ru-RU" sz="3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протязі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заданого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сроку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служби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переносять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навантаження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зумовлені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тривало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прикладеною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робочою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напругою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виникаючими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час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експлуатації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перенапругами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Перенапруги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мають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природу як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зовнішнього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так і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внутрішнього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характеру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різняться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між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собою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амплітудою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часом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3846583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460F3CA-197D-43FB-9555-275FFEF88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" y="426720"/>
            <a:ext cx="12054840" cy="6065520"/>
          </a:xfrm>
        </p:spPr>
        <p:txBody>
          <a:bodyPr>
            <a:normAutofit lnSpcReduction="10000"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Зовнішні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	(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атмосферні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	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перенапруги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	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характеризуються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	великою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амплітудою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короткочасному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прикладенні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Внутрішні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перенапруги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виникають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комутаційних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аварійних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інших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режимах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характеризуються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малою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амплітудою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але великою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тривалістю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прикладення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експлуатації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можуть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підлягати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багатократній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перенапруг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r>
              <a:rPr lang="ru-RU" sz="3200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Механічні</a:t>
            </a:r>
            <a:r>
              <a:rPr lang="ru-RU" sz="3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навантаження</a:t>
            </a:r>
            <a:r>
              <a:rPr lang="ru-RU" sz="3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експлуатації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підлягають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механічним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навантаженням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зумовлені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тяжінням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масою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проводів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зусиллями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включенні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відключенні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роз’єднувачів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електродинамічними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взаємодіями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КЗ. </a:t>
            </a:r>
            <a:endParaRPr lang="LID4096" sz="3200" dirty="0"/>
          </a:p>
        </p:txBody>
      </p:sp>
    </p:spTree>
    <p:extLst>
      <p:ext uri="{BB962C8B-B14F-4D97-AF65-F5344CB8AC3E}">
        <p14:creationId xmlns:p14="http://schemas.microsoft.com/office/powerpoint/2010/main" val="39938079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4135447-585B-4560-8479-CD961BD4C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" y="0"/>
            <a:ext cx="11917680" cy="6751320"/>
          </a:xfrm>
        </p:spPr>
        <p:txBody>
          <a:bodyPr>
            <a:normAutofit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Механічні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зусилля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створювані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тяжінням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визначаються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перерізами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проводів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довжинами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прольотів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опорами,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залежать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сили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вітру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ожеледі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пониженні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0 до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мінус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</a:t>
            </a:r>
            <a:r>
              <a:rPr lang="ru-RU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відбувається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конденсація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вологи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знаходиться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випадання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вигляді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крапель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поверхні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проводів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утворення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ожеледі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Маса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ожеледі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іноді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досягає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перевищення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маси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проводів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декілька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створюючи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значні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додаткові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навантаження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взаємодії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ЛЕП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рівномірного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вітру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швидкістю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0,5 до 5 м/с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виникає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вібрація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проводів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яка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передається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ізоляторам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Поривчастий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вітер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створює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підйомну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силу,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здатну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піднімати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провода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прольотах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опорами,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створюючи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бігаючі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 проводах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хвилі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спричиняють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ударні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навантаження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ізоляторах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5962087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4135447-585B-4560-8479-CD961BD4C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" y="0"/>
            <a:ext cx="11917680" cy="6751320"/>
          </a:xfrm>
        </p:spPr>
        <p:txBody>
          <a:bodyPr/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Атмосферні</a:t>
            </a:r>
            <a:r>
              <a:rPr lang="ru-RU" sz="3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умови</a:t>
            </a:r>
            <a:r>
              <a:rPr lang="ru-RU" sz="32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характеристики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дуже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залежать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атмосферних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умов. Температура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вологість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забрудненість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змінюються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широких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діапазонах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протязі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року.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ряді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районів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відносна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вологість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досягає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98 – 100 %.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Збільшення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температури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висока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вологість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підвищена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забрудненість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знижують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електроізоляційні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властивості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як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внутрішньої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так і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зовнішньої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ізоляції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низьковольтних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апаратах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пил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бруд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осідають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поверхні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викликають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зниження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опору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ізоляції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появу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струмів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витоку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призвести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виникнення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розряду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поверхні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ушкодження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ізоляції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виникаючою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дугою.  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614168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4135447-585B-4560-8479-CD961BD4C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" y="0"/>
            <a:ext cx="11917680" cy="6751320"/>
          </a:xfrm>
        </p:spPr>
        <p:txBody>
          <a:bodyPr/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Гігроскопічні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гетинакс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текстоліт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інші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шарові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пластики –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поглинають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вологу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оточуючого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середовища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При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цьому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якість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ізоляції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пробивна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різко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знижується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Ізоляційні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властивості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апаратів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трансформаторне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масло,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погіршуються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дією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тепла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вологи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яка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потрапляє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всередину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апаратів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першому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випадку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масло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розкладається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негативно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впливає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хлопчатопаперову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іншу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органічну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ізоляцію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у другому –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відбувається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зволоження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масла,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різко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погіршує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ізоляційні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властивості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2283403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4135447-585B-4560-8479-CD961BD4C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" y="0"/>
            <a:ext cx="11917680" cy="6751320"/>
          </a:xfrm>
        </p:spPr>
        <p:txBody>
          <a:bodyPr>
            <a:normAutofit lnSpcReduction="10000"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зменшуються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електроізоляційні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властивості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ізоляторів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випаданні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дощу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забрудненні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ізоляторів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При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цьому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характеристики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ізоляторів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залежать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Зміна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густини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рівнинній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поверхні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незначно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і мало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відбивається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електричних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характеристиках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зовнішньої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ізоляції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У горних районах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збільшенням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висоти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установки над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рівнем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моря характеристики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можуть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суттєво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знижуватися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Особливо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різко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конструкції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сили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дощу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кута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нахилу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вертикалі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провідності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води. 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5799622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4135447-585B-4560-8479-CD961BD4C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" y="0"/>
            <a:ext cx="11917680" cy="6751320"/>
          </a:xfrm>
        </p:spPr>
        <p:txBody>
          <a:bodyPr/>
          <a:lstStyle/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301054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47C28F7-2B0F-495D-9689-4269D2B7D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21" y="150125"/>
            <a:ext cx="11887200" cy="6026838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Збірні</a:t>
            </a:r>
            <a:r>
              <a:rPr lang="ru-RU" dirty="0"/>
              <a:t> </a:t>
            </a:r>
            <a:r>
              <a:rPr lang="ru-RU" dirty="0" err="1"/>
              <a:t>фіксаторні</a:t>
            </a:r>
            <a:r>
              <a:rPr lang="ru-RU" dirty="0"/>
              <a:t> </a:t>
            </a:r>
            <a:r>
              <a:rPr lang="ru-RU" dirty="0" err="1"/>
              <a:t>ізолятори</a:t>
            </a:r>
            <a:r>
              <a:rPr lang="ru-RU" dirty="0"/>
              <a:t> </a:t>
            </a:r>
            <a:r>
              <a:rPr lang="ru-RU" dirty="0" err="1"/>
              <a:t>призначені</a:t>
            </a:r>
            <a:r>
              <a:rPr lang="ru-RU" dirty="0"/>
              <a:t> для </a:t>
            </a:r>
            <a:r>
              <a:rPr lang="ru-RU" dirty="0" err="1"/>
              <a:t>роботи</a:t>
            </a:r>
            <a:r>
              <a:rPr lang="ru-RU" dirty="0"/>
              <a:t> у </a:t>
            </a:r>
            <a:r>
              <a:rPr lang="ru-RU" dirty="0" err="1"/>
              <a:t>фіксаторних</a:t>
            </a:r>
            <a:r>
              <a:rPr lang="ru-RU" dirty="0"/>
              <a:t> </a:t>
            </a:r>
            <a:r>
              <a:rPr lang="ru-RU" dirty="0" err="1"/>
              <a:t>ізолюючих</a:t>
            </a:r>
            <a:r>
              <a:rPr lang="ru-RU" dirty="0"/>
              <a:t> </a:t>
            </a:r>
            <a:r>
              <a:rPr lang="ru-RU" dirty="0" err="1"/>
              <a:t>вузлах</a:t>
            </a:r>
            <a:r>
              <a:rPr lang="ru-RU" dirty="0"/>
              <a:t> </a:t>
            </a:r>
            <a:r>
              <a:rPr lang="ru-RU" dirty="0" err="1"/>
              <a:t>контактної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та РП </a:t>
            </a:r>
            <a:r>
              <a:rPr lang="ru-RU" dirty="0" err="1"/>
              <a:t>електрифікованих</a:t>
            </a:r>
            <a:r>
              <a:rPr lang="ru-RU" dirty="0"/>
              <a:t> </a:t>
            </a:r>
            <a:r>
              <a:rPr lang="ru-RU" dirty="0" err="1"/>
              <a:t>залізничних</a:t>
            </a:r>
            <a:r>
              <a:rPr lang="ru-RU" dirty="0"/>
              <a:t> </a:t>
            </a:r>
            <a:r>
              <a:rPr lang="ru-RU" dirty="0" err="1"/>
              <a:t>доріг</a:t>
            </a:r>
            <a:r>
              <a:rPr lang="ru-RU" dirty="0"/>
              <a:t> </a:t>
            </a:r>
            <a:r>
              <a:rPr lang="ru-RU" dirty="0" err="1"/>
              <a:t>напругою</a:t>
            </a:r>
            <a:r>
              <a:rPr lang="ru-RU" dirty="0"/>
              <a:t> 27,5 </a:t>
            </a:r>
            <a:r>
              <a:rPr lang="ru-RU" dirty="0" err="1"/>
              <a:t>кВ</a:t>
            </a:r>
            <a:r>
              <a:rPr lang="ru-RU" dirty="0"/>
              <a:t> </a:t>
            </a:r>
            <a:r>
              <a:rPr lang="ru-RU" dirty="0" err="1"/>
              <a:t>змінного</a:t>
            </a:r>
            <a:r>
              <a:rPr lang="ru-RU" dirty="0"/>
              <a:t> струму частотою до 100 Гц та </a:t>
            </a:r>
            <a:r>
              <a:rPr lang="ru-RU" dirty="0" err="1"/>
              <a:t>постійного</a:t>
            </a:r>
            <a:r>
              <a:rPr lang="ru-RU" dirty="0"/>
              <a:t> струму напругою3,3кВ,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працюють</a:t>
            </a:r>
            <a:r>
              <a:rPr lang="ru-RU" dirty="0"/>
              <a:t> у </a:t>
            </a:r>
            <a:r>
              <a:rPr lang="ru-RU" dirty="0" err="1"/>
              <a:t>діапазоні</a:t>
            </a:r>
            <a:r>
              <a:rPr lang="ru-RU" dirty="0"/>
              <a:t> температур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мінус</a:t>
            </a:r>
            <a:r>
              <a:rPr lang="ru-RU" dirty="0"/>
              <a:t> 60 до плюс 50 С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Збірні</a:t>
            </a:r>
            <a:r>
              <a:rPr lang="ru-RU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фіксаторні</a:t>
            </a:r>
            <a:r>
              <a:rPr lang="ru-RU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призначені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фіксаторних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ізолюючих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вузлах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мережі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РП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електрифікованих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залізничних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доріг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напругою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27,5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змінного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струму частотою до 100 Гц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постійного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напругою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3,3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працюють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діапазоні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температур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мінус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60 до плюс 50</a:t>
            </a:r>
            <a:r>
              <a:rPr lang="ru-RU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С. </a:t>
            </a:r>
          </a:p>
          <a:p>
            <a:pPr marL="6350" marR="840740" indent="-6350" algn="r">
              <a:lnSpc>
                <a:spcPct val="107000"/>
              </a:lnSpc>
              <a:spcAft>
                <a:spcPts val="0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Умовні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позначення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складаються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літер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цифр,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означають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перша – вид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346075" marR="3238500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підвісний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сферичним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зчепленням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L="346075" marR="3238500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фіксаторний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R="1938655" indent="344805">
              <a:lnSpc>
                <a:spcPct val="103000"/>
              </a:lnSpc>
              <a:spcAft>
                <a:spcPts val="1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підвісний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зчепленням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серьга; 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316581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AFE3096-5001-4E30-81FA-FE481F977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235" y="235528"/>
            <a:ext cx="11707091" cy="5927582"/>
          </a:xfrm>
        </p:spPr>
        <p:txBody>
          <a:bodyPr/>
          <a:lstStyle/>
          <a:p>
            <a:pPr marR="1938655" indent="344805">
              <a:lnSpc>
                <a:spcPct val="103000"/>
              </a:lnSpc>
              <a:spcAft>
                <a:spcPts val="1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друга – Ф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ізоляційної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деталі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фарфор; </a:t>
            </a:r>
          </a:p>
          <a:p>
            <a:pPr marR="1938655" indent="344805">
              <a:lnSpc>
                <a:spcPct val="103000"/>
              </a:lnSpc>
              <a:spcAft>
                <a:spcPts val="15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третя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Д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конфігурація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тарілки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ізоляційної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деталі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938655" indent="344805">
              <a:lnSpc>
                <a:spcPct val="103000"/>
              </a:lnSpc>
              <a:spcAft>
                <a:spcPts val="1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двохкрила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R="921385" indent="-6350">
              <a:lnSpc>
                <a:spcPct val="103000"/>
              </a:lnSpc>
              <a:spcAft>
                <a:spcPts val="1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40; 70; 120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клас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значенню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нормованої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механічної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руйнівної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сили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розтягненні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кН; </a:t>
            </a:r>
          </a:p>
          <a:p>
            <a:pPr marR="921385" indent="-6350">
              <a:lnSpc>
                <a:spcPct val="103000"/>
              </a:lnSpc>
              <a:spcAft>
                <a:spcPts val="15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третя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літера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наступна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цифр,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індекс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модернізації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R="921385" indent="-6350">
              <a:lnSpc>
                <a:spcPct val="103000"/>
              </a:lnSpc>
              <a:spcAft>
                <a:spcPts val="1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27,5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номінальна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мережі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змінного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струму,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R="921385" indent="-6350">
              <a:lnSpc>
                <a:spcPct val="103000"/>
              </a:lnSpc>
              <a:spcAft>
                <a:spcPts val="1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3,3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номінальна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мережі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постійного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струму,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R="921385" indent="-6350">
              <a:lnSpc>
                <a:spcPct val="103000"/>
              </a:lnSpc>
              <a:spcAft>
                <a:spcPts val="1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0,9; 0,6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довжина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витоку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м. 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376278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A8BD6F27-FB8B-47B4-AD1D-793E02B5AB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5255" y="615868"/>
            <a:ext cx="11325145" cy="5099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53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>
            <a:extLst>
              <a:ext uri="{FF2B5EF4-FFF2-40B4-BE49-F238E27FC236}">
                <a16:creationId xmlns:a16="http://schemas.microsoft.com/office/drawing/2014/main" id="{D8915C64-317D-4A9A-B4F6-AA968EBE07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43786" y="334963"/>
            <a:ext cx="6792507" cy="6523037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1CD3619-0550-4BBE-AB66-7A3E164D9A34}"/>
              </a:ext>
            </a:extLst>
          </p:cNvPr>
          <p:cNvSpPr/>
          <p:nvPr/>
        </p:nvSpPr>
        <p:spPr>
          <a:xfrm>
            <a:off x="304800" y="683792"/>
            <a:ext cx="4373880" cy="4119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6220" marR="909955" indent="-6350" algn="ctr">
              <a:lnSpc>
                <a:spcPct val="103000"/>
              </a:lnSpc>
              <a:spcAft>
                <a:spcPts val="70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Рис.2.2.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Високовольтні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підвісний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ПФД70 та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збірний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фіксаторний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ФФ70 – 27,5/0,9. </a:t>
            </a:r>
          </a:p>
        </p:txBody>
      </p:sp>
    </p:spTree>
    <p:extLst>
      <p:ext uri="{BB962C8B-B14F-4D97-AF65-F5344CB8AC3E}">
        <p14:creationId xmlns:p14="http://schemas.microsoft.com/office/powerpoint/2010/main" val="1312269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79AC5D1-0437-4E38-9504-055E57127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8600"/>
            <a:ext cx="12070080" cy="6629400"/>
          </a:xfrm>
        </p:spPr>
        <p:txBody>
          <a:bodyPr>
            <a:normAutofit/>
          </a:bodyPr>
          <a:lstStyle/>
          <a:p>
            <a:pPr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Стержньові</a:t>
            </a:r>
            <a:r>
              <a:rPr lang="ru-RU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призначені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ізолюючих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вузлах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мережі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змінного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струму 27,5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частотою до 100 Гц та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постійного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напругою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3,3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 6,6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електрифікованих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залізничних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доріг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експлуатуються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діапазоні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температур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мінус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60 до плюс 50</a:t>
            </a:r>
            <a:r>
              <a:rPr lang="ru-RU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С. </a:t>
            </a:r>
          </a:p>
          <a:p>
            <a:pPr marL="3460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Умовні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позначення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складаються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літер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цифр,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означають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342900" marR="716915" lvl="0" indent="-342900" algn="just" fontAlgn="base">
              <a:lnSpc>
                <a:spcPct val="103000"/>
              </a:lnSpc>
              <a:spcAft>
                <a:spcPts val="25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–"/>
            </a:pP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ізоляторів</a:t>
            </a: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КСФ 70-27,5/0,95; ФСФ 70-27,5/0,95; ССФ 70-27,5/0,95: </a:t>
            </a:r>
          </a:p>
          <a:p>
            <a:pPr marL="351790" marR="1136650" indent="-6350">
              <a:lnSpc>
                <a:spcPct val="103000"/>
              </a:lnSpc>
              <a:spcAft>
                <a:spcPts val="15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перша – К; Ф; С – вид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консольний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фіксаторний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секційний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друга – С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конструктивне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стержньовий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третя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Ф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ізоляційної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деталі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фарфор; 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151045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C62194C-7C22-4512-9B6D-950128E72790}"/>
              </a:ext>
            </a:extLst>
          </p:cNvPr>
          <p:cNvSpPr/>
          <p:nvPr/>
        </p:nvSpPr>
        <p:spPr>
          <a:xfrm>
            <a:off x="586740" y="162625"/>
            <a:ext cx="11018520" cy="6532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5440" marR="716915" lvl="0" indent="338455" algn="just">
              <a:lnSpc>
                <a:spcPct val="103000"/>
              </a:lnSpc>
              <a:spcBef>
                <a:spcPts val="1000"/>
              </a:spcBef>
              <a:spcAft>
                <a:spcPts val="25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35; 70 –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клас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кН; </a:t>
            </a:r>
          </a:p>
          <a:p>
            <a:pPr marL="345440" marR="1102995" lvl="0" indent="338455" algn="just">
              <a:lnSpc>
                <a:spcPct val="103000"/>
              </a:lnSpc>
              <a:spcBef>
                <a:spcPts val="1000"/>
              </a:spcBef>
              <a:spcAft>
                <a:spcPts val="25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27,5 –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номінальна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контактної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мережі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змінного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струму,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0,6; 0,95 –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довжина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витоку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м. </a:t>
            </a:r>
          </a:p>
          <a:p>
            <a:pPr marL="342900" marR="716915" lvl="0" indent="-342900" algn="just" fontAlgn="base">
              <a:lnSpc>
                <a:spcPct val="103000"/>
              </a:lnSpc>
              <a:spcBef>
                <a:spcPts val="1000"/>
              </a:spcBef>
              <a:spcAft>
                <a:spcPts val="25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–"/>
            </a:pP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2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ізоляторів</a:t>
            </a:r>
            <a:r>
              <a:rPr lang="ru-RU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ПСФ 70-3,3/0,5; ФСФ 70-3,3/0,5: </a:t>
            </a:r>
          </a:p>
          <a:p>
            <a:pPr marL="351790" marR="2328545" lvl="0" indent="-6350">
              <a:lnSpc>
                <a:spcPct val="103000"/>
              </a:lnSpc>
              <a:spcBef>
                <a:spcPts val="1000"/>
              </a:spcBef>
              <a:spcAft>
                <a:spcPts val="15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перша – П; Ф – вид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підвесний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фіксаторний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друга – С –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стержньовий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третя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Ф –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фарфоровий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L="346075" marR="716915" indent="338455" algn="just">
              <a:lnSpc>
                <a:spcPct val="103000"/>
              </a:lnSpc>
              <a:spcAft>
                <a:spcPts val="25"/>
              </a:spcAft>
            </a:pP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60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70 –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механічна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руйнівна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сила при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розтягуванні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кН;  </a:t>
            </a:r>
          </a:p>
          <a:p>
            <a:pPr marL="3460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3,3 –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номінальна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кВ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L="346075" marR="716915" indent="338455" algn="just">
              <a:lnSpc>
                <a:spcPct val="103000"/>
              </a:lnSpc>
              <a:spcAft>
                <a:spcPts val="25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0,5 –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довжина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струму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витоку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м. </a:t>
            </a:r>
          </a:p>
        </p:txBody>
      </p:sp>
    </p:spTree>
    <p:extLst>
      <p:ext uri="{BB962C8B-B14F-4D97-AF65-F5344CB8AC3E}">
        <p14:creationId xmlns:p14="http://schemas.microsoft.com/office/powerpoint/2010/main" val="3581438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39">
            <a:extLst>
              <a:ext uri="{FF2B5EF4-FFF2-40B4-BE49-F238E27FC236}">
                <a16:creationId xmlns:a16="http://schemas.microsoft.com/office/drawing/2014/main" id="{6A0574D5-0A82-45AF-A06B-EB6705B9342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9800" y="0"/>
            <a:ext cx="7198995" cy="5189379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3456C85-99CE-4351-AF5F-A54AE5C9D498}"/>
              </a:ext>
            </a:extLst>
          </p:cNvPr>
          <p:cNvSpPr/>
          <p:nvPr/>
        </p:nvSpPr>
        <p:spPr>
          <a:xfrm>
            <a:off x="1997868" y="5591072"/>
            <a:ext cx="8196263" cy="830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6220" marR="948055" indent="-6350" algn="ctr">
              <a:lnSpc>
                <a:spcPct val="103000"/>
              </a:lnSpc>
              <a:spcAft>
                <a:spcPts val="7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Рис. 2.3.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Стержньові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ізолятори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КСФ35-27,5/0,6; ССФ35-27,5/0,6; ФСФ35-27,5/0,6. </a:t>
            </a:r>
          </a:p>
        </p:txBody>
      </p:sp>
    </p:spTree>
    <p:extLst>
      <p:ext uri="{BB962C8B-B14F-4D97-AF65-F5344CB8AC3E}">
        <p14:creationId xmlns:p14="http://schemas.microsoft.com/office/powerpoint/2010/main" val="39988665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1559</Words>
  <Application>Microsoft Office PowerPoint</Application>
  <PresentationFormat>Широкоэкранный</PresentationFormat>
  <Paragraphs>91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Тема Office</vt:lpstr>
      <vt:lpstr>ЕЛЕКТРИЧНІ АПАРАТИ  КЛАСИФІКАЦІЯ ЕЛЕКТРИЧНИХ АПАРАТІВ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Рис. 2.8. Гібридні опорні стержньові ізолятори: а) ГС6-200 І ; б)  ГИОС-110-400.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ЕЛЕКТРИЧНІ АПАРАТИ  КЛАСИФІКАЦІЯ ЕЛЕКТРИЧНИХ АПАРАТІВ</dc:title>
  <dc:creator>Олег Гайдамак</dc:creator>
  <cp:lastModifiedBy>Олег Гайдамак</cp:lastModifiedBy>
  <cp:revision>12</cp:revision>
  <dcterms:created xsi:type="dcterms:W3CDTF">2022-11-29T03:02:43Z</dcterms:created>
  <dcterms:modified xsi:type="dcterms:W3CDTF">2022-12-12T16:42:23Z</dcterms:modified>
</cp:coreProperties>
</file>