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2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36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46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34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18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451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6321" y="10059246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35857" y="10147333"/>
            <a:ext cx="2286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59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47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0DD2242-E04F-43F0-BCE3-B481D89EF5E2}"/>
              </a:ext>
            </a:extLst>
          </p:cNvPr>
          <p:cNvSpPr/>
          <p:nvPr/>
        </p:nvSpPr>
        <p:spPr>
          <a:xfrm>
            <a:off x="0" y="2399225"/>
            <a:ext cx="7556500" cy="317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ПРАКТИЧНА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РОБОТА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№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9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33425" marR="726440" lvl="0" algn="ctr">
              <a:lnSpc>
                <a:spcPct val="110000"/>
              </a:lnSpc>
              <a:spcBef>
                <a:spcPts val="15"/>
              </a:spcBef>
            </a:pP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Обчислення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параметрів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режиму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роботи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електричної</a:t>
            </a:r>
            <a:r>
              <a:rPr lang="ru-RU"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мережі</a:t>
            </a:r>
            <a:endParaRPr kumimoji="0" lang="ru-RU" sz="3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D8949F-5EBE-4CE1-958A-5848B87ABF5F}"/>
              </a:ext>
            </a:extLst>
          </p:cNvPr>
          <p:cNvSpPr txBox="1"/>
          <p:nvPr/>
        </p:nvSpPr>
        <p:spPr>
          <a:xfrm>
            <a:off x="2254250" y="9232900"/>
            <a:ext cx="497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Розробив: асистент Колісник М.А.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F5C1040-CDF9-4889-8920-FF0C75B2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32" y="304454"/>
            <a:ext cx="2024433" cy="2021347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2A62B0C-9345-4311-827A-628CBD553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81" y="241300"/>
            <a:ext cx="2098569" cy="2094771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CA1F946-4887-493B-8D8A-B43E91FA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" y="263569"/>
            <a:ext cx="2025012" cy="2025012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983" y="7350252"/>
            <a:ext cx="6141720" cy="852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необхідно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ряду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його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[5,9].</a:t>
            </a:r>
            <a:endParaRPr sz="1400">
              <a:latin typeface="Times New Roman"/>
              <a:cs typeface="Times New Roman"/>
            </a:endParaRPr>
          </a:p>
          <a:p>
            <a:pPr marL="518159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Струморозподіл.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відомих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параметрах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кожній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 визначити за формулою: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58836" y="8194428"/>
          <a:ext cx="3858895" cy="380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84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200" i="1" spc="8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i="1" spc="-7" baseline="-9259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i="1" baseline="-9259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800" i="1" spc="-254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spc="9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i="1" baseline="-9259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i="1" spc="-247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baseline="-9259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800" i="1" spc="-247" baseline="-92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-75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200" i="1" spc="-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i="1" spc="-7" baseline="-1388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i="1" spc="142" baseline="-13888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5621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(9.1)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350" y="8194428"/>
            <a:ext cx="834034" cy="2404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7983" y="8673338"/>
            <a:ext cx="300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5315" y="6611878"/>
            <a:ext cx="127520" cy="1625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7183" y="389324"/>
            <a:ext cx="6246495" cy="671639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Times New Roman"/>
                <a:cs typeface="Times New Roman"/>
              </a:rPr>
              <a:t>Практичне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заняття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№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9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Обчислення</a:t>
            </a:r>
            <a:r>
              <a:rPr sz="1400" b="1" i="1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параметрів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режиму</a:t>
            </a:r>
            <a:r>
              <a:rPr sz="1400" b="1" i="1" spc="1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роботи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електричної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мережі</a:t>
            </a:r>
            <a:endParaRPr sz="1400" dirty="0">
              <a:latin typeface="Times New Roman"/>
              <a:cs typeface="Times New Roman"/>
            </a:endParaRPr>
          </a:p>
          <a:p>
            <a:pPr marL="63500" marR="57785" indent="450215">
              <a:lnSpc>
                <a:spcPts val="1610"/>
              </a:lnSpc>
              <a:spcBef>
                <a:spcPts val="1220"/>
              </a:spcBef>
            </a:pPr>
            <a:r>
              <a:rPr sz="1400" i="1" spc="-5" dirty="0">
                <a:latin typeface="Times New Roman"/>
                <a:cs typeface="Times New Roman"/>
              </a:rPr>
              <a:t>Мета</a:t>
            </a:r>
            <a:r>
              <a:rPr sz="1400" i="1" spc="10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заняття: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набуття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практичного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досвіду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проведення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струморозподілу,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потокорозподілу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401445">
              <a:lnSpc>
                <a:spcPct val="100000"/>
              </a:lnSpc>
              <a:spcBef>
                <a:spcPts val="990"/>
              </a:spcBef>
              <a:tabLst>
                <a:tab pos="185864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9.1.	Порядок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виконання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практичного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заняття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645"/>
              </a:lnSpc>
              <a:spcBef>
                <a:spcPts val="1325"/>
              </a:spcBef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Ознайомитись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теоретичним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матеріалом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темі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заняття;</a:t>
            </a:r>
            <a:endParaRPr sz="1400" dirty="0">
              <a:latin typeface="Times New Roman"/>
              <a:cs typeface="Times New Roman"/>
            </a:endParaRPr>
          </a:p>
          <a:p>
            <a:pPr marL="520700" marR="55244" indent="-22860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визначеним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Практичному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занятті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напругам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заданої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обчислити струми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535"/>
              </a:lnSpc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610"/>
              </a:lnSpc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610"/>
              </a:lnSpc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Перевірити баланс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-5" dirty="0">
                <a:latin typeface="Times New Roman"/>
                <a:cs typeface="Times New Roman"/>
              </a:rPr>
              <a:t> мережі;</a:t>
            </a:r>
            <a:endParaRPr sz="1400" dirty="0">
              <a:latin typeface="Times New Roman"/>
              <a:cs typeface="Times New Roman"/>
            </a:endParaRPr>
          </a:p>
          <a:p>
            <a:pPr marL="520700" marR="58419" indent="-228600">
              <a:lnSpc>
                <a:spcPts val="1610"/>
              </a:lnSpc>
              <a:spcBef>
                <a:spcPts val="80"/>
              </a:spcBef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Струморозподіл </a:t>
            </a:r>
            <a:r>
              <a:rPr sz="1400" spc="-10" dirty="0">
                <a:latin typeface="Times New Roman"/>
                <a:cs typeface="Times New Roman"/>
              </a:rPr>
              <a:t>нанести </a:t>
            </a:r>
            <a:r>
              <a:rPr sz="1400" spc="-5" dirty="0">
                <a:latin typeface="Times New Roman"/>
                <a:cs typeface="Times New Roman"/>
              </a:rPr>
              <a:t>на схему електричної мережі. </a:t>
            </a:r>
            <a:r>
              <a:rPr sz="1400" spc="-10" dirty="0">
                <a:latin typeface="Times New Roman"/>
                <a:cs typeface="Times New Roman"/>
              </a:rPr>
              <a:t>Показати </a:t>
            </a:r>
            <a:r>
              <a:rPr sz="1400" spc="-5" dirty="0">
                <a:latin typeface="Times New Roman"/>
                <a:cs typeface="Times New Roman"/>
              </a:rPr>
              <a:t>напрямки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величини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530"/>
              </a:lnSpc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 потоки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ділянках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610"/>
              </a:lnSpc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Перевірити баланс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 мережі;</a:t>
            </a:r>
            <a:endParaRPr sz="1400" dirty="0">
              <a:latin typeface="Times New Roman"/>
              <a:cs typeface="Times New Roman"/>
            </a:endParaRPr>
          </a:p>
          <a:p>
            <a:pPr marL="520700" marR="58419" indent="-22860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Потокорозподіл </a:t>
            </a:r>
            <a:r>
              <a:rPr sz="1400" spc="-10" dirty="0">
                <a:latin typeface="Times New Roman"/>
                <a:cs typeface="Times New Roman"/>
              </a:rPr>
              <a:t>нанести </a:t>
            </a:r>
            <a:r>
              <a:rPr sz="1400" spc="-5" dirty="0">
                <a:latin typeface="Times New Roman"/>
                <a:cs typeface="Times New Roman"/>
              </a:rPr>
              <a:t>на схему електричної мережі. </a:t>
            </a:r>
            <a:r>
              <a:rPr sz="1400" spc="-10" dirty="0">
                <a:latin typeface="Times New Roman"/>
                <a:cs typeface="Times New Roman"/>
              </a:rPr>
              <a:t>Показати </a:t>
            </a:r>
            <a:r>
              <a:rPr sz="1400" spc="-5" dirty="0">
                <a:latin typeface="Times New Roman"/>
                <a:cs typeface="Times New Roman"/>
              </a:rPr>
              <a:t>напрямки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перетоків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 величини потужностей;</a:t>
            </a:r>
            <a:endParaRPr sz="1400" dirty="0">
              <a:latin typeface="Times New Roman"/>
              <a:cs typeface="Times New Roman"/>
            </a:endParaRPr>
          </a:p>
          <a:p>
            <a:pPr marL="292100" marR="1848485">
              <a:lnSpc>
                <a:spcPts val="1610"/>
              </a:lnSpc>
              <a:spcBef>
                <a:spcPts val="5"/>
              </a:spcBef>
              <a:buAutoNum type="arabicPeriod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Визначити 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балансуючого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вузла;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10.Обчислити</a:t>
            </a:r>
            <a:r>
              <a:rPr sz="1400" spc="-5" dirty="0">
                <a:latin typeface="Times New Roman"/>
                <a:cs typeface="Times New Roman"/>
              </a:rPr>
              <a:t> втрати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елементах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530"/>
              </a:lnSpc>
              <a:buSzPct val="92857"/>
              <a:buAutoNum type="arabicPeriod" startAt="11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сумарні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 dirty="0">
              <a:latin typeface="Times New Roman"/>
              <a:cs typeface="Times New Roman"/>
            </a:endParaRPr>
          </a:p>
          <a:p>
            <a:pPr marL="520700" indent="-229235">
              <a:lnSpc>
                <a:spcPts val="1645"/>
              </a:lnSpc>
              <a:buSzPct val="92857"/>
              <a:buAutoNum type="arabicPeriod" startAt="11"/>
              <a:tabLst>
                <a:tab pos="521334" algn="l"/>
              </a:tabLst>
            </a:pPr>
            <a:r>
              <a:rPr sz="1400" spc="-5" dirty="0">
                <a:latin typeface="Times New Roman"/>
                <a:cs typeface="Times New Roman"/>
              </a:rPr>
              <a:t>Підготувати відповіді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контрольні питання.</a:t>
            </a:r>
            <a:endParaRPr sz="1400" dirty="0">
              <a:latin typeface="Times New Roman"/>
              <a:cs typeface="Times New Roman"/>
            </a:endParaRPr>
          </a:p>
          <a:p>
            <a:pPr marL="1859280">
              <a:lnSpc>
                <a:spcPct val="100000"/>
              </a:lnSpc>
              <a:spcBef>
                <a:spcPts val="1145"/>
              </a:spcBef>
              <a:tabLst>
                <a:tab pos="231711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9.2.	Стислі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теоретичні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відомості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63500" marR="59055" indent="450215">
              <a:lnSpc>
                <a:spcPts val="1610"/>
              </a:lnSpc>
              <a:tabLst>
                <a:tab pos="3370579" algn="l"/>
              </a:tabLst>
            </a:pPr>
            <a:r>
              <a:rPr sz="1400" spc="-5" dirty="0">
                <a:latin typeface="Times New Roman"/>
                <a:cs typeface="Times New Roman"/>
              </a:rPr>
              <a:t>Основним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результатом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	системи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усталеного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роботи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є  значення  напруг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її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вузлах.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 </a:t>
            </a:r>
            <a:r>
              <a:rPr sz="1400" spc="-10" dirty="0">
                <a:latin typeface="Times New Roman"/>
                <a:cs typeface="Times New Roman"/>
              </a:rPr>
              <a:t>залежності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від</a:t>
            </a:r>
            <a:endParaRPr sz="1400" dirty="0">
              <a:latin typeface="Times New Roman"/>
              <a:cs typeface="Times New Roman"/>
            </a:endParaRPr>
          </a:p>
          <a:p>
            <a:pPr marL="63500" marR="55880">
              <a:lnSpc>
                <a:spcPts val="1560"/>
              </a:lnSpc>
              <a:spcBef>
                <a:spcPts val="69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постановки</a:t>
            </a:r>
            <a:r>
              <a:rPr sz="2100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задачі</a:t>
            </a:r>
            <a:r>
              <a:rPr sz="2100" spc="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і</a:t>
            </a:r>
            <a:r>
              <a:rPr sz="2100" spc="15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методу</a:t>
            </a:r>
            <a:r>
              <a:rPr sz="2100" spc="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розв’язання</a:t>
            </a:r>
            <a:r>
              <a:rPr sz="2100" spc="15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системи</a:t>
            </a:r>
            <a:r>
              <a:rPr sz="2100" spc="7" baseline="3968" dirty="0">
                <a:latin typeface="Times New Roman"/>
                <a:cs typeface="Times New Roman"/>
              </a:rPr>
              <a:t> </a:t>
            </a:r>
            <a:r>
              <a:rPr sz="2100" baseline="3968" dirty="0">
                <a:latin typeface="Times New Roman"/>
                <a:cs typeface="Times New Roman"/>
              </a:rPr>
              <a:t>це </a:t>
            </a:r>
            <a:r>
              <a:rPr sz="2100" spc="-7" baseline="3968" dirty="0">
                <a:latin typeface="Times New Roman"/>
                <a:cs typeface="Times New Roman"/>
              </a:rPr>
              <a:t>комплексні</a:t>
            </a:r>
            <a:r>
              <a:rPr sz="2100" spc="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величини</a:t>
            </a:r>
            <a:r>
              <a:rPr sz="2100" spc="97" baseline="3968" dirty="0">
                <a:latin typeface="Times New Roman"/>
                <a:cs typeface="Times New Roman"/>
              </a:rPr>
              <a:t> </a:t>
            </a:r>
            <a:r>
              <a:rPr sz="2025" i="1" spc="37" baseline="2057" dirty="0">
                <a:latin typeface="Times New Roman"/>
                <a:cs typeface="Times New Roman"/>
              </a:rPr>
              <a:t>U</a:t>
            </a:r>
            <a:r>
              <a:rPr sz="850" i="1" spc="25" dirty="0">
                <a:latin typeface="Times New Roman"/>
                <a:cs typeface="Times New Roman"/>
              </a:rPr>
              <a:t>i</a:t>
            </a:r>
            <a:r>
              <a:rPr sz="850" i="1" spc="-2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,</a:t>
            </a:r>
            <a:r>
              <a:rPr sz="2100" spc="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або </a:t>
            </a:r>
            <a:r>
              <a:rPr sz="2100" spc="-502" baseline="3968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їх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складові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–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модулі</a:t>
            </a:r>
            <a:r>
              <a:rPr sz="2100" spc="112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і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Times New Roman"/>
                <a:cs typeface="Times New Roman"/>
              </a:rPr>
              <a:t>кути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spc="15" baseline="1984" dirty="0">
                <a:latin typeface="Times New Roman"/>
                <a:cs typeface="Times New Roman"/>
              </a:rPr>
              <a:t>напруг</a:t>
            </a:r>
            <a:r>
              <a:rPr sz="1350" i="1" spc="10" dirty="0">
                <a:latin typeface="Times New Roman"/>
                <a:cs typeface="Times New Roman"/>
              </a:rPr>
              <a:t>U</a:t>
            </a:r>
            <a:r>
              <a:rPr sz="1275" i="1" spc="15" baseline="-19607" dirty="0">
                <a:latin typeface="Times New Roman"/>
                <a:cs typeface="Times New Roman"/>
              </a:rPr>
              <a:t>i</a:t>
            </a:r>
            <a:r>
              <a:rPr sz="1275" i="1" spc="-142" baseline="-19607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,  </a:t>
            </a:r>
            <a:r>
              <a:rPr sz="1400" spc="-5" dirty="0">
                <a:latin typeface="Symbol"/>
                <a:cs typeface="Symbol"/>
              </a:rPr>
              <a:t></a:t>
            </a:r>
            <a:r>
              <a:rPr sz="1275" i="1" spc="-7" baseline="-19607" dirty="0">
                <a:latin typeface="Times New Roman"/>
                <a:cs typeface="Times New Roman"/>
              </a:rPr>
              <a:t>i</a:t>
            </a:r>
            <a:r>
              <a:rPr sz="1275" i="1" spc="719" baseline="-1960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чи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дійсні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та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уявні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складові</a:t>
            </a:r>
            <a:r>
              <a:rPr sz="2100" spc="12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комплексів</a:t>
            </a:r>
            <a:endParaRPr sz="2100" baseline="1984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362" y="7220642"/>
            <a:ext cx="35941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15595" algn="l"/>
              </a:tabLst>
            </a:pPr>
            <a:r>
              <a:rPr sz="850" i="1" dirty="0">
                <a:latin typeface="Times New Roman"/>
                <a:cs typeface="Times New Roman"/>
              </a:rPr>
              <a:t>i	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620" y="7112036"/>
            <a:ext cx="62001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739140" algn="l"/>
                <a:tab pos="1174750" algn="l"/>
                <a:tab pos="1821814" algn="l"/>
                <a:tab pos="3161665" algn="l"/>
                <a:tab pos="3893820" algn="l"/>
                <a:tab pos="4568825" algn="l"/>
                <a:tab pos="5631180" algn="l"/>
              </a:tabLst>
            </a:pPr>
            <a:r>
              <a:rPr sz="1350" i="1" spc="5" dirty="0">
                <a:latin typeface="Times New Roman"/>
                <a:cs typeface="Times New Roman"/>
              </a:rPr>
              <a:t>U</a:t>
            </a:r>
            <a:r>
              <a:rPr sz="1350" i="1" spc="-165" dirty="0">
                <a:latin typeface="Times New Roman"/>
                <a:cs typeface="Times New Roman"/>
              </a:rPr>
              <a:t> </a:t>
            </a:r>
            <a:r>
              <a:rPr sz="1275" spc="60" baseline="32679" dirty="0">
                <a:latin typeface="Times New Roman"/>
                <a:cs typeface="Times New Roman"/>
              </a:rPr>
              <a:t>'</a:t>
            </a:r>
            <a:r>
              <a:rPr sz="1350" spc="40" dirty="0">
                <a:latin typeface="Times New Roman"/>
                <a:cs typeface="Times New Roman"/>
              </a:rPr>
              <a:t>,</a:t>
            </a:r>
            <a:r>
              <a:rPr sz="1350" spc="315" dirty="0">
                <a:latin typeface="Times New Roman"/>
                <a:cs typeface="Times New Roman"/>
              </a:rPr>
              <a:t> </a:t>
            </a:r>
            <a:r>
              <a:rPr sz="1350" i="1" spc="5" dirty="0">
                <a:latin typeface="Times New Roman"/>
                <a:cs typeface="Times New Roman"/>
              </a:rPr>
              <a:t>U</a:t>
            </a:r>
            <a:r>
              <a:rPr sz="1350" i="1" spc="-204" dirty="0">
                <a:latin typeface="Times New Roman"/>
                <a:cs typeface="Times New Roman"/>
              </a:rPr>
              <a:t> </a:t>
            </a:r>
            <a:r>
              <a:rPr sz="1275" spc="22" baseline="32679" dirty="0">
                <a:latin typeface="Times New Roman"/>
                <a:cs typeface="Times New Roman"/>
              </a:rPr>
              <a:t>"</a:t>
            </a:r>
            <a:r>
              <a:rPr sz="1150" spc="15" dirty="0">
                <a:latin typeface="Times New Roman"/>
                <a:cs typeface="Times New Roman"/>
              </a:rPr>
              <a:t>.	</a:t>
            </a:r>
            <a:r>
              <a:rPr sz="1400" spc="-5" dirty="0">
                <a:latin typeface="Times New Roman"/>
                <a:cs typeface="Times New Roman"/>
              </a:rPr>
              <a:t>Для	повної	характеристики	режиму	роботи	електричної	мережі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0264" y="8623555"/>
            <a:ext cx="481511" cy="1634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39210" y="8658686"/>
            <a:ext cx="5718810" cy="2660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025" i="1" spc="120" baseline="2057" dirty="0">
                <a:latin typeface="Times New Roman"/>
                <a:cs typeface="Times New Roman"/>
              </a:rPr>
              <a:t>U</a:t>
            </a:r>
            <a:r>
              <a:rPr sz="850" i="1" spc="80" dirty="0">
                <a:latin typeface="Times New Roman"/>
                <a:cs typeface="Times New Roman"/>
              </a:rPr>
              <a:t>i</a:t>
            </a:r>
            <a:r>
              <a:rPr sz="850" i="1" spc="-95" dirty="0">
                <a:latin typeface="Times New Roman"/>
                <a:cs typeface="Times New Roman"/>
              </a:rPr>
              <a:t> </a:t>
            </a:r>
            <a:r>
              <a:rPr sz="2025" baseline="2057" dirty="0">
                <a:latin typeface="Times New Roman"/>
                <a:cs typeface="Times New Roman"/>
              </a:rPr>
              <a:t>,</a:t>
            </a:r>
            <a:r>
              <a:rPr sz="2025" spc="487" baseline="2057" dirty="0">
                <a:latin typeface="Times New Roman"/>
                <a:cs typeface="Times New Roman"/>
              </a:rPr>
              <a:t> </a:t>
            </a:r>
            <a:r>
              <a:rPr sz="2025" i="1" spc="-7" baseline="2057" dirty="0">
                <a:latin typeface="Times New Roman"/>
                <a:cs typeface="Times New Roman"/>
              </a:rPr>
              <a:t>U</a:t>
            </a:r>
            <a:r>
              <a:rPr sz="2025" i="1" spc="22" baseline="2057" dirty="0">
                <a:latin typeface="Times New Roman"/>
                <a:cs typeface="Times New Roman"/>
              </a:rPr>
              <a:t> </a:t>
            </a:r>
            <a:r>
              <a:rPr sz="850" i="1" dirty="0">
                <a:latin typeface="Times New Roman"/>
                <a:cs typeface="Times New Roman"/>
              </a:rPr>
              <a:t>j</a:t>
            </a:r>
            <a:r>
              <a:rPr sz="850" i="1" spc="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63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напруги</a:t>
            </a:r>
            <a:r>
              <a:rPr sz="2100" spc="63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spc="63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вузлах</a:t>
            </a:r>
            <a:r>
              <a:rPr sz="2100" spc="63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початку</a:t>
            </a:r>
            <a:r>
              <a:rPr sz="2100" spc="644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та</a:t>
            </a:r>
            <a:r>
              <a:rPr sz="2100" spc="63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кінця</a:t>
            </a:r>
            <a:r>
              <a:rPr sz="2100" spc="644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ділянки,</a:t>
            </a:r>
            <a:r>
              <a:rPr sz="2100" spc="765" baseline="1984" dirty="0">
                <a:latin typeface="Times New Roman"/>
                <a:cs typeface="Times New Roman"/>
              </a:rPr>
              <a:t> </a:t>
            </a:r>
            <a:r>
              <a:rPr sz="2325" i="1" spc="-112" baseline="1792" dirty="0">
                <a:latin typeface="Times New Roman"/>
                <a:cs typeface="Times New Roman"/>
              </a:rPr>
              <a:t>Y</a:t>
            </a:r>
            <a:r>
              <a:rPr sz="1575" i="1" spc="-112" baseline="-21164" dirty="0">
                <a:latin typeface="Times New Roman"/>
                <a:cs typeface="Times New Roman"/>
              </a:rPr>
              <a:t>ij</a:t>
            </a:r>
            <a:r>
              <a:rPr sz="1575" i="1" spc="-89" baseline="-2116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63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повздовжня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2583" y="8865016"/>
            <a:ext cx="6196330" cy="10147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 marR="31115">
              <a:lnSpc>
                <a:spcPct val="125200"/>
              </a:lnSpc>
              <a:spcBef>
                <a:spcPts val="185"/>
              </a:spcBef>
              <a:tabLst>
                <a:tab pos="1730375" algn="l"/>
              </a:tabLst>
            </a:pP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	</a:t>
            </a:r>
            <a:r>
              <a:rPr sz="1550" i="1" spc="-35" dirty="0">
                <a:latin typeface="Times New Roman"/>
                <a:cs typeface="Times New Roman"/>
              </a:rPr>
              <a:t>Y</a:t>
            </a:r>
            <a:r>
              <a:rPr sz="1575" i="1" spc="-52" baseline="-23809" dirty="0">
                <a:latin typeface="Times New Roman"/>
                <a:cs typeface="Times New Roman"/>
              </a:rPr>
              <a:t>ij</a:t>
            </a:r>
            <a:r>
              <a:rPr sz="1575" i="1" spc="232" baseline="-23809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Symbol"/>
                <a:cs typeface="Symbol"/>
              </a:rPr>
              <a:t></a:t>
            </a:r>
            <a:r>
              <a:rPr sz="1150" spc="-16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1/</a:t>
            </a:r>
            <a:r>
              <a:rPr sz="1250" spc="-9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Z</a:t>
            </a:r>
            <a:r>
              <a:rPr sz="1125" i="1" spc="22" baseline="-22222" dirty="0">
                <a:latin typeface="Times New Roman"/>
                <a:cs typeface="Times New Roman"/>
              </a:rPr>
              <a:t>ij</a:t>
            </a:r>
            <a:r>
              <a:rPr sz="1125" i="1" spc="-127" baseline="-22222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.</a:t>
            </a:r>
            <a:r>
              <a:rPr sz="125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будь-якій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точці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має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однакові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значення.</a:t>
            </a:r>
            <a:endParaRPr sz="1400">
              <a:latin typeface="Times New Roman"/>
              <a:cs typeface="Times New Roman"/>
            </a:endParaRPr>
          </a:p>
          <a:p>
            <a:pPr marL="38100" marR="30480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трансформаторній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ділянці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кінці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(сторона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НН)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К</a:t>
            </a:r>
            <a:r>
              <a:rPr sz="1350" spc="7" baseline="-6172" dirty="0">
                <a:latin typeface="Times New Roman"/>
                <a:cs typeface="Times New Roman"/>
              </a:rPr>
              <a:t>т</a:t>
            </a:r>
            <a:r>
              <a:rPr sz="1350" spc="89" baseline="-617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більший,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ніж на початку цієї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(сторона ВН):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1870" y="542492"/>
          <a:ext cx="3806190" cy="433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9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625" i="1" baseline="1587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625" i="1" spc="-412" baseline="158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0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25" baseline="1587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625" spc="-195" baseline="158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25" i="1" baseline="1587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2625" i="1" spc="-412" baseline="158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i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25" baseline="1587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2625" spc="-382" baseline="158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25" i="1" spc="7" baseline="1587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500" i="1" baseline="-19444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500" i="1" spc="-75" baseline="-1944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25" baseline="1587" dirty="0">
                          <a:latin typeface="Times New Roman"/>
                          <a:cs typeface="Times New Roman"/>
                        </a:rPr>
                        <a:t>,</a:t>
                      </a:r>
                      <a:endParaRPr sz="2625" baseline="1587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6555" y="542492"/>
            <a:ext cx="717186" cy="2213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4654" y="1206710"/>
            <a:ext cx="85979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50" i="1" spc="-110" dirty="0">
                <a:latin typeface="Times New Roman"/>
                <a:cs typeface="Times New Roman"/>
              </a:rPr>
              <a:t>І</a:t>
            </a:r>
            <a:r>
              <a:rPr sz="1250" i="1" spc="-170" dirty="0">
                <a:latin typeface="Times New Roman"/>
                <a:cs typeface="Times New Roman"/>
              </a:rPr>
              <a:t> </a:t>
            </a:r>
            <a:r>
              <a:rPr sz="1875" i="1" spc="-247" baseline="-8888" dirty="0">
                <a:latin typeface="Times New Roman"/>
                <a:cs typeface="Times New Roman"/>
              </a:rPr>
              <a:t>п</a:t>
            </a:r>
            <a:r>
              <a:rPr sz="1875" i="1" spc="-277" baseline="-8888" dirty="0">
                <a:latin typeface="Times New Roman"/>
                <a:cs typeface="Times New Roman"/>
              </a:rPr>
              <a:t> </a:t>
            </a:r>
            <a:r>
              <a:rPr sz="1250" spc="-85" dirty="0">
                <a:latin typeface="Times New Roman"/>
                <a:cs typeface="Times New Roman"/>
              </a:rPr>
              <a:t>,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40" dirty="0">
                <a:latin typeface="Times New Roman"/>
                <a:cs typeface="Times New Roman"/>
              </a:rPr>
              <a:t> </a:t>
            </a:r>
            <a:r>
              <a:rPr sz="1250" i="1" spc="-110" dirty="0">
                <a:latin typeface="Times New Roman"/>
                <a:cs typeface="Times New Roman"/>
              </a:rPr>
              <a:t>І</a:t>
            </a:r>
            <a:r>
              <a:rPr sz="1250" i="1" spc="-170" dirty="0">
                <a:latin typeface="Times New Roman"/>
                <a:cs typeface="Times New Roman"/>
              </a:rPr>
              <a:t> </a:t>
            </a:r>
            <a:r>
              <a:rPr sz="1875" i="1" spc="-232" baseline="-8888" dirty="0">
                <a:latin typeface="Times New Roman"/>
                <a:cs typeface="Times New Roman"/>
              </a:rPr>
              <a:t>к </a:t>
            </a:r>
            <a:r>
              <a:rPr sz="1250" spc="-85" dirty="0">
                <a:latin typeface="Times New Roman"/>
                <a:cs typeface="Times New Roman"/>
              </a:rPr>
              <a:t>,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140" dirty="0">
                <a:latin typeface="Times New Roman"/>
                <a:cs typeface="Times New Roman"/>
              </a:rPr>
              <a:t> </a:t>
            </a:r>
            <a:r>
              <a:rPr sz="1250" i="1" spc="-220" dirty="0">
                <a:latin typeface="Times New Roman"/>
                <a:cs typeface="Times New Roman"/>
              </a:rPr>
              <a:t>К</a:t>
            </a:r>
            <a:r>
              <a:rPr sz="1875" i="1" spc="-270" baseline="-28888" dirty="0">
                <a:latin typeface="Times New Roman"/>
                <a:cs typeface="Times New Roman"/>
              </a:rPr>
              <a:t>Т</a:t>
            </a:r>
            <a:r>
              <a:rPr sz="1875" i="1" spc="179" baseline="-28888" dirty="0">
                <a:latin typeface="Times New Roman"/>
                <a:cs typeface="Times New Roman"/>
              </a:rPr>
              <a:t> </a:t>
            </a:r>
            <a:r>
              <a:rPr sz="1250" spc="-180" dirty="0">
                <a:latin typeface="Symbol"/>
                <a:cs typeface="Symbol"/>
              </a:rPr>
              <a:t></a:t>
            </a:r>
            <a:endParaRPr sz="1250">
              <a:latin typeface="Symbol"/>
              <a:cs typeface="Symbo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8307" y="1001795"/>
            <a:ext cx="737332" cy="2666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7983" y="1230121"/>
            <a:ext cx="61417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6505" algn="l"/>
              </a:tabLst>
            </a:pPr>
            <a:r>
              <a:rPr sz="1400" spc="-5" dirty="0">
                <a:latin typeface="Times New Roman"/>
                <a:cs typeface="Times New Roman"/>
              </a:rPr>
              <a:t>де	струми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10040" y="1919347"/>
          <a:ext cx="4208779" cy="329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23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50" i="1" spc="-352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25" i="1" spc="-15" baseline="292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25" i="1" baseline="2923" dirty="0">
                          <a:latin typeface="Times New Roman"/>
                          <a:cs typeface="Times New Roman"/>
                        </a:rPr>
                        <a:t>j </a:t>
                      </a:r>
                      <a:r>
                        <a:rPr sz="1425" i="1" spc="-75" baseline="292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250" spc="-225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87" baseline="3703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33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i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spc="-24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i="1" spc="-15" baseline="3703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25" i="1" baseline="-18518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125" i="1" spc="-44" baseline="-1851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baseline="4444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2250" i="1" baseline="37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250" i="1" spc="-37" baseline="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950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165" baseline="3703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250" spc="37" baseline="3703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2250" i="1" spc="-172" baseline="3703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25" i="1" spc="-15" baseline="-1754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25" i="1" baseline="-17543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425" i="1" spc="-225" baseline="-1754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aseline="3703" dirty="0">
                          <a:latin typeface="Times New Roman"/>
                          <a:cs typeface="Times New Roman"/>
                        </a:rPr>
                        <a:t>.</a:t>
                      </a:r>
                      <a:endParaRPr sz="2250" baseline="3703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(9.3)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228" y="1919347"/>
            <a:ext cx="1520605" cy="175895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135567" y="2488939"/>
          <a:ext cx="3882390" cy="544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88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14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100" i="1" spc="112" baseline="-1388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100" spc="52" baseline="-13888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100" baseline="-13888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100" spc="89" baseline="-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4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3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100" i="1" baseline="-1388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100" i="1" spc="-322" baseline="-138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14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100" i="1" spc="112" baseline="-2976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100" spc="52" baseline="-29761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100" baseline="-29761" dirty="0">
                          <a:latin typeface="Times New Roman"/>
                          <a:cs typeface="Times New Roman"/>
                        </a:rPr>
                        <a:t>0</a:t>
                      </a:r>
                      <a:endParaRPr sz="2100" baseline="-29761">
                        <a:latin typeface="Times New Roman"/>
                        <a:cs typeface="Times New Roman"/>
                      </a:endParaRPr>
                    </a:p>
                  </a:txBody>
                  <a:tcPr marL="0" marR="0" marT="233679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(9.4)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6139" y="2488939"/>
            <a:ext cx="783332" cy="285587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211560" y="5135636"/>
          <a:ext cx="3806190" cy="46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634"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649605" algn="l"/>
                        </a:tabLst>
                      </a:pPr>
                      <a:r>
                        <a:rPr sz="1350" spc="-135" dirty="0">
                          <a:latin typeface="Symbol"/>
                          <a:cs typeface="Symbol"/>
                        </a:rPr>
                        <a:t></a:t>
                      </a:r>
                      <a:r>
                        <a:rPr sz="1350" spc="-13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-135" dirty="0">
                          <a:latin typeface="Symbol"/>
                          <a:cs typeface="Symbol"/>
                        </a:rPr>
                        <a:t></a:t>
                      </a:r>
                      <a:endParaRPr sz="1350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i="1" baseline="-823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25" i="1" spc="179" baseline="-82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3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spc="1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25" i="1" baseline="-1028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25" i="1" spc="-195" baseline="-102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35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i="1" baseline="-10288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25" i="1" spc="-150" baseline="-1028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5075" y="5135636"/>
            <a:ext cx="544212" cy="2742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11783" y="1484121"/>
            <a:ext cx="6308090" cy="473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коефіцієнт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трансформації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трансформатора.</a:t>
            </a:r>
            <a:endParaRPr sz="1400">
              <a:latin typeface="Times New Roman"/>
              <a:cs typeface="Times New Roman"/>
            </a:endParaRPr>
          </a:p>
          <a:p>
            <a:pPr marL="889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стороні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(початок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ділянки)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дорівнює: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  <a:spcBef>
                <a:spcPts val="1085"/>
              </a:spcBef>
            </a:pP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88900" marR="94615" algn="just">
              <a:lnSpc>
                <a:spcPct val="105200"/>
              </a:lnSpc>
            </a:pPr>
            <a:r>
              <a:rPr sz="2100" spc="-7" baseline="1984" dirty="0">
                <a:latin typeface="Times New Roman"/>
                <a:cs typeface="Times New Roman"/>
              </a:rPr>
              <a:t>де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1250" i="1" spc="35" dirty="0">
                <a:latin typeface="Times New Roman"/>
                <a:cs typeface="Times New Roman"/>
              </a:rPr>
              <a:t>Y</a:t>
            </a:r>
            <a:r>
              <a:rPr sz="1200" i="1" spc="52" baseline="-24305" dirty="0">
                <a:latin typeface="Times New Roman"/>
                <a:cs typeface="Times New Roman"/>
              </a:rPr>
              <a:t>i</a:t>
            </a:r>
            <a:r>
              <a:rPr sz="1200" spc="52" baseline="-24305" dirty="0">
                <a:latin typeface="Symbol"/>
                <a:cs typeface="Symbol"/>
              </a:rPr>
              <a:t></a:t>
            </a:r>
            <a:r>
              <a:rPr sz="1200" spc="52" baseline="-24305" dirty="0">
                <a:latin typeface="Times New Roman"/>
                <a:cs typeface="Times New Roman"/>
              </a:rPr>
              <a:t>0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поперечна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провідність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вузлі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i="1" spc="-7" baseline="1984" dirty="0">
                <a:latin typeface="Times New Roman"/>
                <a:cs typeface="Times New Roman"/>
              </a:rPr>
              <a:t>і.</a:t>
            </a:r>
            <a:r>
              <a:rPr sz="2100" i="1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Визначається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як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сума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поперечних 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провідностей елементів мережі, які підключені у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-му вузлі з боку цього вузла.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Наприклад,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 вузла 1</a:t>
            </a:r>
            <a:r>
              <a:rPr sz="1400" dirty="0">
                <a:latin typeface="Times New Roman"/>
                <a:cs typeface="Times New Roman"/>
              </a:rPr>
              <a:t> схеми</a:t>
            </a:r>
            <a:r>
              <a:rPr sz="1400" spc="-5" dirty="0">
                <a:latin typeface="Times New Roman"/>
                <a:cs typeface="Times New Roman"/>
              </a:rPr>
              <a:t> рис. 1.4: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2743200" marR="2327275" indent="-408305">
              <a:lnSpc>
                <a:spcPct val="40300"/>
              </a:lnSpc>
              <a:tabLst>
                <a:tab pos="3232785" algn="l"/>
                <a:tab pos="3495675" algn="l"/>
                <a:tab pos="3767454" algn="l"/>
              </a:tabLst>
            </a:pPr>
            <a:r>
              <a:rPr sz="1250" spc="-405" dirty="0">
                <a:latin typeface="Times New Roman"/>
                <a:cs typeface="Times New Roman"/>
              </a:rPr>
              <a:t>Y</a:t>
            </a:r>
            <a:r>
              <a:rPr sz="1875" spc="-300" baseline="-13333" dirty="0">
                <a:latin typeface="Times New Roman"/>
                <a:cs typeface="Times New Roman"/>
              </a:rPr>
              <a:t>1</a:t>
            </a:r>
            <a:r>
              <a:rPr sz="1875" spc="-225" baseline="-13333" dirty="0">
                <a:latin typeface="Symbol"/>
                <a:cs typeface="Symbol"/>
              </a:rPr>
              <a:t></a:t>
            </a:r>
            <a:r>
              <a:rPr sz="1875" spc="-67" baseline="-13333" dirty="0">
                <a:latin typeface="Times New Roman"/>
                <a:cs typeface="Times New Roman"/>
              </a:rPr>
              <a:t>0</a:t>
            </a:r>
            <a:r>
              <a:rPr sz="1250" spc="-130" dirty="0">
                <a:latin typeface="Symbol"/>
                <a:cs typeface="Symbol"/>
              </a:rPr>
              <a:t></a:t>
            </a:r>
            <a:r>
              <a:rPr sz="1250" spc="-175" dirty="0">
                <a:latin typeface="Times New Roman"/>
                <a:cs typeface="Times New Roman"/>
              </a:rPr>
              <a:t>Y</a:t>
            </a:r>
            <a:r>
              <a:rPr sz="1875" spc="-135" baseline="24444" dirty="0">
                <a:latin typeface="Times New Roman"/>
                <a:cs typeface="Times New Roman"/>
              </a:rPr>
              <a:t>П</a:t>
            </a:r>
            <a:r>
              <a:rPr sz="1250" spc="-130" dirty="0">
                <a:latin typeface="Symbol"/>
                <a:cs typeface="Symbol"/>
              </a:rPr>
              <a:t></a:t>
            </a:r>
            <a:r>
              <a:rPr sz="1250" spc="-135" dirty="0">
                <a:latin typeface="Times New Roman"/>
                <a:cs typeface="Times New Roman"/>
              </a:rPr>
              <a:t>0</a:t>
            </a:r>
            <a:r>
              <a:rPr sz="1250" spc="-90" dirty="0">
                <a:latin typeface="Times New Roman"/>
                <a:cs typeface="Times New Roman"/>
              </a:rPr>
              <a:t>,</a:t>
            </a:r>
            <a:r>
              <a:rPr sz="1250" spc="-190" dirty="0">
                <a:latin typeface="Times New Roman"/>
                <a:cs typeface="Times New Roman"/>
              </a:rPr>
              <a:t>5</a:t>
            </a:r>
            <a:r>
              <a:rPr sz="1250" spc="-105" dirty="0">
                <a:latin typeface="Symbol"/>
                <a:cs typeface="Symbol"/>
              </a:rPr>
              <a:t></a:t>
            </a:r>
            <a:r>
              <a:rPr sz="1250" spc="-50" dirty="0">
                <a:latin typeface="Times New Roman"/>
                <a:cs typeface="Times New Roman"/>
              </a:rPr>
              <a:t>(</a:t>
            </a:r>
            <a:r>
              <a:rPr sz="1250" spc="-175" dirty="0">
                <a:latin typeface="Times New Roman"/>
                <a:cs typeface="Times New Roman"/>
              </a:rPr>
              <a:t>Y</a:t>
            </a:r>
            <a:r>
              <a:rPr sz="1875" spc="-277" baseline="24444" dirty="0">
                <a:latin typeface="Times New Roman"/>
                <a:cs typeface="Times New Roman"/>
              </a:rPr>
              <a:t>П</a:t>
            </a:r>
            <a:r>
              <a:rPr sz="1875" spc="-284" baseline="24444" dirty="0">
                <a:latin typeface="Times New Roman"/>
                <a:cs typeface="Times New Roman"/>
              </a:rPr>
              <a:t> </a:t>
            </a:r>
            <a:r>
              <a:rPr sz="1250" spc="-114" dirty="0">
                <a:latin typeface="Symbol"/>
                <a:cs typeface="Symbol"/>
              </a:rPr>
              <a:t></a:t>
            </a:r>
            <a:r>
              <a:rPr sz="1250" spc="-175" dirty="0">
                <a:latin typeface="Times New Roman"/>
                <a:cs typeface="Times New Roman"/>
              </a:rPr>
              <a:t>Y</a:t>
            </a:r>
            <a:r>
              <a:rPr sz="1875" spc="-120" baseline="24444" dirty="0">
                <a:latin typeface="Times New Roman"/>
                <a:cs typeface="Times New Roman"/>
              </a:rPr>
              <a:t>П</a:t>
            </a:r>
            <a:r>
              <a:rPr sz="1250" spc="-114" dirty="0">
                <a:latin typeface="Symbol"/>
                <a:cs typeface="Symbol"/>
              </a:rPr>
              <a:t></a:t>
            </a:r>
            <a:r>
              <a:rPr sz="1250" spc="-175" dirty="0">
                <a:latin typeface="Times New Roman"/>
                <a:cs typeface="Times New Roman"/>
              </a:rPr>
              <a:t>Y</a:t>
            </a:r>
            <a:r>
              <a:rPr sz="1875" spc="-135" baseline="24444" dirty="0">
                <a:latin typeface="Times New Roman"/>
                <a:cs typeface="Times New Roman"/>
              </a:rPr>
              <a:t>П</a:t>
            </a:r>
            <a:r>
              <a:rPr sz="1250" spc="-105" dirty="0">
                <a:latin typeface="Times New Roman"/>
                <a:cs typeface="Times New Roman"/>
              </a:rPr>
              <a:t>)</a:t>
            </a:r>
            <a:r>
              <a:rPr sz="1250" spc="-65" dirty="0">
                <a:latin typeface="Times New Roman"/>
                <a:cs typeface="Times New Roman"/>
              </a:rPr>
              <a:t>.  </a:t>
            </a:r>
            <a:r>
              <a:rPr sz="1250" spc="-155" dirty="0">
                <a:latin typeface="Times New Roman"/>
                <a:cs typeface="Times New Roman"/>
              </a:rPr>
              <a:t>Т	</a:t>
            </a:r>
            <a:r>
              <a:rPr sz="1250" spc="-140" dirty="0">
                <a:latin typeface="Times New Roman"/>
                <a:cs typeface="Times New Roman"/>
              </a:rPr>
              <a:t>01	12	13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Дл</a:t>
            </a:r>
            <a:r>
              <a:rPr sz="1400" spc="-5" dirty="0">
                <a:latin typeface="Times New Roman"/>
                <a:cs typeface="Times New Roman"/>
              </a:rPr>
              <a:t>я </a:t>
            </a:r>
            <a:r>
              <a:rPr sz="1400" spc="-10" dirty="0">
                <a:latin typeface="Times New Roman"/>
                <a:cs typeface="Times New Roman"/>
              </a:rPr>
              <a:t>ву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а 4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перечн</a:t>
            </a:r>
            <a:r>
              <a:rPr sz="1400" spc="-5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від</a:t>
            </a:r>
            <a:r>
              <a:rPr sz="1400" spc="-5" dirty="0">
                <a:latin typeface="Times New Roman"/>
                <a:cs typeface="Times New Roman"/>
              </a:rPr>
              <a:t>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2400" spc="-592" baseline="6944" dirty="0">
                <a:latin typeface="Times New Roman"/>
                <a:cs typeface="Times New Roman"/>
              </a:rPr>
              <a:t>Y</a:t>
            </a:r>
            <a:r>
              <a:rPr sz="1350" spc="-120" baseline="-12345" dirty="0">
                <a:latin typeface="Times New Roman"/>
                <a:cs typeface="Times New Roman"/>
              </a:rPr>
              <a:t>4</a:t>
            </a:r>
            <a:r>
              <a:rPr sz="1350" spc="-135" baseline="-12345" dirty="0">
                <a:latin typeface="Symbol"/>
                <a:cs typeface="Symbol"/>
              </a:rPr>
              <a:t></a:t>
            </a:r>
            <a:r>
              <a:rPr sz="1350" spc="-165" baseline="-12345" dirty="0">
                <a:latin typeface="Times New Roman"/>
                <a:cs typeface="Times New Roman"/>
              </a:rPr>
              <a:t>0</a:t>
            </a:r>
            <a:r>
              <a:rPr sz="1350" baseline="-12345" dirty="0">
                <a:latin typeface="Times New Roman"/>
                <a:cs typeface="Times New Roman"/>
              </a:rPr>
              <a:t> </a:t>
            </a:r>
            <a:r>
              <a:rPr sz="1350" spc="-89" baseline="-12345" dirty="0">
                <a:latin typeface="Times New Roman"/>
                <a:cs typeface="Times New Roman"/>
              </a:rPr>
              <a:t> </a:t>
            </a:r>
            <a:r>
              <a:rPr sz="2400" spc="-345" baseline="6944" dirty="0">
                <a:latin typeface="Symbol"/>
                <a:cs typeface="Symbol"/>
              </a:rPr>
              <a:t></a:t>
            </a:r>
            <a:r>
              <a:rPr sz="2400" spc="-225" baseline="6944" dirty="0">
                <a:latin typeface="Times New Roman"/>
                <a:cs typeface="Times New Roman"/>
              </a:rPr>
              <a:t> </a:t>
            </a:r>
            <a:r>
              <a:rPr sz="2400" spc="-240" baseline="6944" dirty="0">
                <a:latin typeface="Times New Roman"/>
                <a:cs typeface="Times New Roman"/>
              </a:rPr>
              <a:t>0.</a:t>
            </a:r>
            <a:endParaRPr sz="2400" baseline="6944">
              <a:latin typeface="Times New Roman"/>
              <a:cs typeface="Times New Roman"/>
            </a:endParaRPr>
          </a:p>
          <a:p>
            <a:pPr marL="88900" marR="93980" algn="just">
              <a:lnSpc>
                <a:spcPct val="90700"/>
              </a:lnSpc>
              <a:spcBef>
                <a:spcPts val="1255"/>
              </a:spcBef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2700" i="1" spc="-195" baseline="3086" dirty="0">
                <a:latin typeface="Times New Roman"/>
                <a:cs typeface="Times New Roman"/>
              </a:rPr>
              <a:t>S</a:t>
            </a:r>
            <a:r>
              <a:rPr sz="1150" i="1" spc="-130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визначити</a:t>
            </a:r>
            <a:r>
              <a:rPr sz="1400" dirty="0">
                <a:latin typeface="Times New Roman"/>
                <a:cs typeface="Times New Roman"/>
              </a:rPr>
              <a:t> за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889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Обчислені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6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6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6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spc="6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6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6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</a:t>
            </a:r>
            <a:endParaRPr sz="1400">
              <a:latin typeface="Times New Roman"/>
              <a:cs typeface="Times New Roman"/>
            </a:endParaRPr>
          </a:p>
          <a:p>
            <a:pPr marL="88900">
              <a:lnSpc>
                <a:spcPts val="1610"/>
              </a:lnSpc>
            </a:pPr>
            <a:r>
              <a:rPr sz="1400" i="1" spc="-5" dirty="0">
                <a:latin typeface="Times New Roman"/>
                <a:cs typeface="Times New Roman"/>
              </a:rPr>
              <a:t>струморозподіл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 ній.</a:t>
            </a:r>
            <a:endParaRPr sz="1400">
              <a:latin typeface="Times New Roman"/>
              <a:cs typeface="Times New Roman"/>
            </a:endParaRPr>
          </a:p>
          <a:p>
            <a:pPr marL="889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кожному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повинні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виконуватись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умови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071436" y="6302240"/>
          <a:ext cx="3946525" cy="529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847">
                <a:tc>
                  <a:txBody>
                    <a:bodyPr/>
                    <a:lstStyle/>
                    <a:p>
                      <a:pPr marL="166370" marR="1178560" indent="-40005">
                        <a:lnSpc>
                          <a:spcPts val="1730"/>
                        </a:lnSpc>
                        <a:spcBef>
                          <a:spcPts val="610"/>
                        </a:spcBef>
                      </a:pPr>
                      <a:r>
                        <a:rPr sz="2250" baseline="-3703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2250" spc="-315" baseline="-37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50" i="1" baseline="-12962" dirty="0">
                          <a:latin typeface="Times New Roman"/>
                          <a:cs typeface="Times New Roman"/>
                        </a:rPr>
                        <a:t>ij</a:t>
                      </a:r>
                      <a:r>
                        <a:rPr sz="2250" i="1" spc="-254" baseline="-129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9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50" i="1" baseline="-12962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50" i="1" spc="-277" baseline="-129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95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1500" i="1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50" i="1" spc="120" baseline="-12962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250" spc="52" baseline="-12962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2250" baseline="-12962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250" spc="-330" baseline="-1296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35" dirty="0">
                          <a:latin typeface="Symbol"/>
                          <a:cs typeface="Symbol"/>
                        </a:rPr>
                        <a:t>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0.  </a:t>
                      </a:r>
                      <a:r>
                        <a:rPr sz="1500" i="1" spc="-120" dirty="0">
                          <a:latin typeface="Times New Roman"/>
                          <a:cs typeface="Times New Roman"/>
                        </a:rPr>
                        <a:t>j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(9.6)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32269" y="6302240"/>
            <a:ext cx="876854" cy="32726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87983" y="6852666"/>
            <a:ext cx="6144895" cy="20269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5"/>
              </a:spcBef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j </a:t>
            </a:r>
            <a:r>
              <a:rPr sz="1400" spc="-5" dirty="0">
                <a:latin typeface="Times New Roman"/>
                <a:cs typeface="Times New Roman"/>
              </a:rPr>
              <a:t>– номери вузлів мережі, які безпосередньо </a:t>
            </a:r>
            <a:r>
              <a:rPr sz="1400" spc="-10" dirty="0">
                <a:latin typeface="Times New Roman"/>
                <a:cs typeface="Times New Roman"/>
              </a:rPr>
              <a:t>зв’язані </a:t>
            </a:r>
            <a:r>
              <a:rPr sz="1400" spc="-5" dirty="0">
                <a:latin typeface="Times New Roman"/>
                <a:cs typeface="Times New Roman"/>
              </a:rPr>
              <a:t>з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– м відповідними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ділянками. При </a:t>
            </a:r>
            <a:r>
              <a:rPr sz="1400" spc="-10" dirty="0">
                <a:latin typeface="Times New Roman"/>
                <a:cs typeface="Times New Roman"/>
              </a:rPr>
              <a:t>цьому </a:t>
            </a:r>
            <a:r>
              <a:rPr sz="1400" spc="-5" dirty="0">
                <a:latin typeface="Times New Roman"/>
                <a:cs typeface="Times New Roman"/>
              </a:rPr>
              <a:t>необхідно </a:t>
            </a:r>
            <a:r>
              <a:rPr sz="1400" spc="-10" dirty="0">
                <a:latin typeface="Times New Roman"/>
                <a:cs typeface="Times New Roman"/>
              </a:rPr>
              <a:t>враховувати </a:t>
            </a:r>
            <a:r>
              <a:rPr sz="1400" spc="-5" dirty="0">
                <a:latin typeface="Times New Roman"/>
                <a:cs typeface="Times New Roman"/>
              </a:rPr>
              <a:t>напрямок протікання струму в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ділянок</a:t>
            </a:r>
            <a:r>
              <a:rPr sz="1400" dirty="0">
                <a:latin typeface="Times New Roman"/>
                <a:cs typeface="Times New Roman"/>
              </a:rPr>
              <a:t> треба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враховувати, якою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стороною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 чи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НН вона підключена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і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518159" marR="835660">
              <a:lnSpc>
                <a:spcPts val="1610"/>
              </a:lnSpc>
              <a:spcBef>
                <a:spcPts val="1240"/>
              </a:spcBef>
            </a:pPr>
            <a:r>
              <a:rPr sz="1400" spc="-5" dirty="0">
                <a:latin typeface="Times New Roman"/>
                <a:cs typeface="Times New Roman"/>
              </a:rPr>
              <a:t>2.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вузлах.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Потокорозподіл.</a:t>
            </a:r>
            <a:endParaRPr sz="1400">
              <a:latin typeface="Times New Roman"/>
              <a:cs typeface="Times New Roman"/>
            </a:endParaRPr>
          </a:p>
          <a:p>
            <a:pPr marL="462915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Потік</a:t>
            </a:r>
            <a:r>
              <a:rPr sz="1400" spc="6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різних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точках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має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різні</a:t>
            </a:r>
            <a:endParaRPr sz="1400">
              <a:latin typeface="Times New Roman"/>
              <a:cs typeface="Times New Roman"/>
            </a:endParaRPr>
          </a:p>
          <a:p>
            <a:pPr marL="12700" marR="7620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значення.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аналізі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режимів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обчислюють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зазвичай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 ділянки: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707520" y="8866134"/>
          <a:ext cx="4310379" cy="43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88"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695450" algn="l"/>
                        </a:tabLst>
                      </a:pPr>
                      <a:r>
                        <a:rPr sz="1350" spc="-135" dirty="0">
                          <a:latin typeface="Symbol"/>
                          <a:cs typeface="Symbol"/>
                        </a:rPr>
                        <a:t></a:t>
                      </a:r>
                      <a:r>
                        <a:rPr sz="1350" spc="-13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-135" dirty="0">
                          <a:latin typeface="Symbol"/>
                          <a:cs typeface="Symbol"/>
                        </a:rPr>
                        <a:t></a:t>
                      </a:r>
                      <a:endParaRPr sz="1350">
                        <a:latin typeface="Symbol"/>
                        <a:cs typeface="Symbol"/>
                      </a:endParaRPr>
                    </a:p>
                    <a:p>
                      <a:pPr marL="127000">
                        <a:lnSpc>
                          <a:spcPts val="1545"/>
                        </a:lnSpc>
                        <a:spcBef>
                          <a:spcPts val="100"/>
                        </a:spcBef>
                        <a:tabLst>
                          <a:tab pos="1024890" algn="l"/>
                        </a:tabLst>
                      </a:pPr>
                      <a:r>
                        <a:rPr sz="2025" i="1" spc="-37" baseline="1440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70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spc="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50" i="1" spc="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35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82" baseline="14403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025" i="1" spc="30" baseline="144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-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52" baseline="14403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2025" i="1" spc="15" baseline="1440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baseline="14403" dirty="0">
                          <a:latin typeface="Times New Roman"/>
                          <a:cs typeface="Times New Roman"/>
                        </a:rPr>
                        <a:t>;	</a:t>
                      </a:r>
                      <a:r>
                        <a:rPr sz="2025" i="1" spc="-37" baseline="14403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6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5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spc="6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35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-89" baseline="14403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2025" i="1" baseline="14403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025" i="1" spc="-135" baseline="1440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i="1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44" baseline="14403" dirty="0">
                          <a:latin typeface="Symbol"/>
                          <a:cs typeface="Symbol"/>
                        </a:rPr>
                        <a:t></a:t>
                      </a:r>
                      <a:r>
                        <a:rPr sz="2025" i="1" spc="22" baseline="14403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i="1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baseline="14403" dirty="0">
                          <a:latin typeface="Times New Roman"/>
                          <a:cs typeface="Times New Roman"/>
                        </a:rPr>
                        <a:t>,</a:t>
                      </a:r>
                      <a:endParaRPr sz="2025" baseline="14403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(9.7)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63122" y="8870070"/>
            <a:ext cx="1611780" cy="26878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7248" y="4566665"/>
            <a:ext cx="121318" cy="2111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45520" y="1481835"/>
          <a:ext cx="3872865" cy="586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291">
                <a:tc>
                  <a:txBody>
                    <a:bodyPr/>
                    <a:lstStyle/>
                    <a:p>
                      <a:pPr marL="127000">
                        <a:lnSpc>
                          <a:spcPts val="1490"/>
                        </a:lnSpc>
                        <a:spcBef>
                          <a:spcPts val="1610"/>
                        </a:spcBef>
                      </a:pPr>
                      <a:r>
                        <a:rPr sz="2025" i="1" spc="112" baseline="10288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104" baseline="10288" dirty="0">
                          <a:latin typeface="Symbol"/>
                          <a:cs typeface="Symbol"/>
                        </a:rPr>
                        <a:t></a:t>
                      </a:r>
                      <a:r>
                        <a:rPr sz="2025" baseline="6172" dirty="0">
                          <a:latin typeface="Symbol"/>
                          <a:cs typeface="Symbol"/>
                        </a:rPr>
                        <a:t></a:t>
                      </a:r>
                      <a:r>
                        <a:rPr sz="2025" spc="-284" baseline="617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i="1" spc="112" baseline="10288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50" i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i="1" spc="75" dirty="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350" spc="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50" i="1" spc="6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5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3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25" spc="7" baseline="10288" dirty="0">
                          <a:latin typeface="Times New Roman"/>
                          <a:cs typeface="Times New Roman"/>
                        </a:rPr>
                        <a:t>0,</a:t>
                      </a:r>
                      <a:endParaRPr sz="2025" baseline="10288">
                        <a:latin typeface="Times New Roman"/>
                        <a:cs typeface="Times New Roman"/>
                      </a:endParaRPr>
                    </a:p>
                    <a:p>
                      <a:pPr marL="388620">
                        <a:lnSpc>
                          <a:spcPts val="1415"/>
                        </a:lnSpc>
                      </a:pPr>
                      <a:r>
                        <a:rPr sz="1350" i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2044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193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(9.8)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289341" y="1481835"/>
            <a:ext cx="848360" cy="447040"/>
            <a:chOff x="3289341" y="1481835"/>
            <a:chExt cx="848360" cy="447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9341" y="1481835"/>
              <a:ext cx="848076" cy="2703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288" y="1628728"/>
              <a:ext cx="206129" cy="2997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28496" y="4276089"/>
            <a:ext cx="1631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1658" y="4326206"/>
            <a:ext cx="119634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100" i="1" spc="-15" baseline="15873" dirty="0">
                <a:latin typeface="Times New Roman"/>
                <a:cs typeface="Times New Roman"/>
              </a:rPr>
              <a:t>S</a:t>
            </a:r>
            <a:r>
              <a:rPr sz="1350" i="1" spc="-7" baseline="3086" dirty="0">
                <a:latin typeface="Times New Roman"/>
                <a:cs typeface="Times New Roman"/>
              </a:rPr>
              <a:t>i</a:t>
            </a:r>
            <a:r>
              <a:rPr sz="1350" i="1" baseline="3086" dirty="0">
                <a:latin typeface="Times New Roman"/>
                <a:cs typeface="Times New Roman"/>
              </a:rPr>
              <a:t>j </a:t>
            </a:r>
            <a:r>
              <a:rPr sz="1350" i="1" spc="-44" baseline="3086" dirty="0">
                <a:latin typeface="Times New Roman"/>
                <a:cs typeface="Times New Roman"/>
              </a:rPr>
              <a:t> </a:t>
            </a:r>
            <a:r>
              <a:rPr sz="2100" spc="22" baseline="15873" dirty="0">
                <a:latin typeface="Symbol"/>
                <a:cs typeface="Symbol"/>
              </a:rPr>
              <a:t></a:t>
            </a:r>
            <a:r>
              <a:rPr sz="2100" spc="-120" baseline="15873" dirty="0">
                <a:latin typeface="Times New Roman"/>
                <a:cs typeface="Times New Roman"/>
              </a:rPr>
              <a:t> </a:t>
            </a:r>
            <a:r>
              <a:rPr sz="2100" i="1" spc="-7" baseline="15873" dirty="0">
                <a:latin typeface="Times New Roman"/>
                <a:cs typeface="Times New Roman"/>
              </a:rPr>
              <a:t>S</a:t>
            </a:r>
            <a:r>
              <a:rPr sz="900" i="1" spc="-5" dirty="0">
                <a:latin typeface="Times New Roman"/>
                <a:cs typeface="Times New Roman"/>
              </a:rPr>
              <a:t>i</a:t>
            </a:r>
            <a:r>
              <a:rPr sz="900" i="1" spc="60" dirty="0">
                <a:latin typeface="Times New Roman"/>
                <a:cs typeface="Times New Roman"/>
              </a:rPr>
              <a:t>j</a:t>
            </a:r>
            <a:r>
              <a:rPr sz="900" spc="10" dirty="0">
                <a:latin typeface="Times New Roman"/>
                <a:cs typeface="Times New Roman"/>
              </a:rPr>
              <a:t>(</a:t>
            </a:r>
            <a:r>
              <a:rPr sz="900" i="1" spc="45" dirty="0">
                <a:latin typeface="Times New Roman"/>
                <a:cs typeface="Times New Roman"/>
              </a:rPr>
              <a:t>i</a:t>
            </a:r>
            <a:r>
              <a:rPr sz="900" spc="5" dirty="0">
                <a:latin typeface="Times New Roman"/>
                <a:cs typeface="Times New Roman"/>
              </a:rPr>
              <a:t>)</a:t>
            </a:r>
            <a:r>
              <a:rPr sz="900" spc="-85" dirty="0">
                <a:latin typeface="Times New Roman"/>
                <a:cs typeface="Times New Roman"/>
              </a:rPr>
              <a:t> </a:t>
            </a:r>
            <a:r>
              <a:rPr sz="2100" spc="22" baseline="15873" dirty="0">
                <a:latin typeface="Symbol"/>
                <a:cs typeface="Symbol"/>
              </a:rPr>
              <a:t></a:t>
            </a:r>
            <a:r>
              <a:rPr sz="2100" spc="-232" baseline="15873" dirty="0">
                <a:latin typeface="Times New Roman"/>
                <a:cs typeface="Times New Roman"/>
              </a:rPr>
              <a:t> </a:t>
            </a:r>
            <a:r>
              <a:rPr sz="2100" i="1" spc="-7" baseline="15873" dirty="0">
                <a:latin typeface="Times New Roman"/>
                <a:cs typeface="Times New Roman"/>
              </a:rPr>
              <a:t>S</a:t>
            </a:r>
            <a:r>
              <a:rPr sz="900" i="1" spc="-5" dirty="0">
                <a:latin typeface="Times New Roman"/>
                <a:cs typeface="Times New Roman"/>
              </a:rPr>
              <a:t>i</a:t>
            </a:r>
            <a:r>
              <a:rPr sz="900" i="1" spc="60" dirty="0">
                <a:latin typeface="Times New Roman"/>
                <a:cs typeface="Times New Roman"/>
              </a:rPr>
              <a:t>j</a:t>
            </a:r>
            <a:r>
              <a:rPr sz="900" spc="5" dirty="0">
                <a:latin typeface="Times New Roman"/>
                <a:cs typeface="Times New Roman"/>
              </a:rPr>
              <a:t>(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i="1" spc="60" dirty="0">
                <a:latin typeface="Times New Roman"/>
                <a:cs typeface="Times New Roman"/>
              </a:rPr>
              <a:t>j</a:t>
            </a:r>
            <a:r>
              <a:rPr sz="900" spc="5" dirty="0">
                <a:latin typeface="Times New Roman"/>
                <a:cs typeface="Times New Roman"/>
              </a:rPr>
              <a:t>)</a:t>
            </a:r>
            <a:r>
              <a:rPr sz="900" spc="-120" dirty="0">
                <a:latin typeface="Times New Roman"/>
                <a:cs typeface="Times New Roman"/>
              </a:rPr>
              <a:t> </a:t>
            </a:r>
            <a:r>
              <a:rPr sz="1800" spc="7" baseline="18518" dirty="0">
                <a:latin typeface="Times New Roman"/>
                <a:cs typeface="Times New Roman"/>
              </a:rPr>
              <a:t>,</a:t>
            </a:r>
            <a:endParaRPr sz="1800" baseline="18518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16267" y="4223142"/>
            <a:ext cx="1241425" cy="345440"/>
            <a:chOff x="1816267" y="4223142"/>
            <a:chExt cx="1241425" cy="3454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6510" y="4223142"/>
              <a:ext cx="1070761" cy="1629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6267" y="4259515"/>
              <a:ext cx="711587" cy="3087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20736" y="5102794"/>
            <a:ext cx="36703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8290" algn="l"/>
              </a:tabLst>
            </a:pPr>
            <a:r>
              <a:rPr sz="900" i="1" dirty="0">
                <a:latin typeface="Times New Roman"/>
                <a:cs typeface="Times New Roman"/>
              </a:rPr>
              <a:t>i</a:t>
            </a:r>
            <a:r>
              <a:rPr sz="900" i="1" spc="5" dirty="0">
                <a:latin typeface="Times New Roman"/>
                <a:cs typeface="Times New Roman"/>
              </a:rPr>
              <a:t>j</a:t>
            </a:r>
            <a:r>
              <a:rPr sz="900" i="1" dirty="0">
                <a:latin typeface="Times New Roman"/>
                <a:cs typeface="Times New Roman"/>
              </a:rPr>
              <a:t>	i</a:t>
            </a:r>
            <a:r>
              <a:rPr sz="900" i="1" spc="5" dirty="0"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3096" y="4995963"/>
            <a:ext cx="13862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17525" algn="l"/>
              </a:tabLst>
            </a:pPr>
            <a:r>
              <a:rPr sz="1400" spc="-5" dirty="0">
                <a:latin typeface="Times New Roman"/>
                <a:cs typeface="Times New Roman"/>
              </a:rPr>
              <a:t>б)	</a:t>
            </a:r>
            <a:r>
              <a:rPr sz="1400" i="1" dirty="0">
                <a:latin typeface="Times New Roman"/>
                <a:cs typeface="Times New Roman"/>
              </a:rPr>
              <a:t>S</a:t>
            </a:r>
            <a:r>
              <a:rPr sz="1350" i="1" baseline="-21604" dirty="0">
                <a:latin typeface="Times New Roman"/>
                <a:cs typeface="Times New Roman"/>
              </a:rPr>
              <a:t>i</a:t>
            </a:r>
            <a:r>
              <a:rPr sz="1350" i="1" spc="7" baseline="-21604" dirty="0">
                <a:latin typeface="Times New Roman"/>
                <a:cs typeface="Times New Roman"/>
              </a:rPr>
              <a:t>j</a:t>
            </a:r>
            <a:r>
              <a:rPr sz="1350" i="1" baseline="-21604" dirty="0">
                <a:latin typeface="Times New Roman"/>
                <a:cs typeface="Times New Roman"/>
              </a:rPr>
              <a:t> </a:t>
            </a:r>
            <a:r>
              <a:rPr sz="1350" i="1" spc="-30" baseline="-21604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Symbol"/>
                <a:cs typeface="Symbol"/>
              </a:rPr>
              <a:t>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i="1" spc="15" dirty="0">
                <a:latin typeface="Times New Roman"/>
                <a:cs typeface="Times New Roman"/>
              </a:rPr>
              <a:t>I</a:t>
            </a:r>
            <a:r>
              <a:rPr sz="1400" i="1" spc="-175" dirty="0">
                <a:latin typeface="Times New Roman"/>
                <a:cs typeface="Times New Roman"/>
              </a:rPr>
              <a:t> </a:t>
            </a:r>
            <a:r>
              <a:rPr sz="1350" spc="15" baseline="33950" dirty="0">
                <a:latin typeface="Times New Roman"/>
                <a:cs typeface="Times New Roman"/>
              </a:rPr>
              <a:t>2 </a:t>
            </a:r>
            <a:r>
              <a:rPr sz="1400" spc="10" dirty="0">
                <a:latin typeface="Symbol"/>
                <a:cs typeface="Symbol"/>
              </a:rPr>
              <a:t>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i="1" spc="25" dirty="0">
                <a:latin typeface="Times New Roman"/>
                <a:cs typeface="Times New Roman"/>
              </a:rPr>
              <a:t>Z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16387" y="4945758"/>
            <a:ext cx="719455" cy="341630"/>
            <a:chOff x="1816387" y="4945758"/>
            <a:chExt cx="719455" cy="3416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8670" y="4945758"/>
              <a:ext cx="459404" cy="1616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6387" y="4981766"/>
              <a:ext cx="719368" cy="3056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87983" y="5263133"/>
            <a:ext cx="1949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0594" y="5917861"/>
            <a:ext cx="57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56618" y="5479063"/>
            <a:ext cx="25146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100" i="1" spc="52" baseline="-21825" dirty="0">
                <a:latin typeface="Times New Roman"/>
                <a:cs typeface="Times New Roman"/>
              </a:rPr>
              <a:t>P</a:t>
            </a:r>
            <a:r>
              <a:rPr sz="900" spc="3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8146" y="5741297"/>
            <a:ext cx="29019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100" i="1" spc="30" baseline="-21825" dirty="0">
                <a:latin typeface="Times New Roman"/>
                <a:cs typeface="Times New Roman"/>
              </a:rPr>
              <a:t>U</a:t>
            </a:r>
            <a:r>
              <a:rPr sz="2100" i="1" spc="-240" baseline="-2182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6310" y="5547511"/>
            <a:ext cx="39179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400" spc="15" dirty="0">
                <a:latin typeface="Symbol"/>
                <a:cs typeface="Symbol"/>
              </a:rPr>
              <a:t>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i="1" spc="60" dirty="0">
                <a:latin typeface="Times New Roman"/>
                <a:cs typeface="Times New Roman"/>
              </a:rPr>
              <a:t>Q</a:t>
            </a:r>
            <a:r>
              <a:rPr sz="1350" spc="7" baseline="33950" dirty="0">
                <a:latin typeface="Times New Roman"/>
                <a:cs typeface="Times New Roman"/>
              </a:rPr>
              <a:t>2</a:t>
            </a:r>
            <a:endParaRPr sz="1350" baseline="339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16417" y="5597330"/>
            <a:ext cx="717550" cy="379095"/>
            <a:chOff x="1816417" y="5597330"/>
            <a:chExt cx="717550" cy="37909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3167" y="5597330"/>
              <a:ext cx="457880" cy="1971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16417" y="5667909"/>
              <a:ext cx="717138" cy="30837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03096" y="5691708"/>
            <a:ext cx="4326890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16890" algn="l"/>
                <a:tab pos="1438275" algn="l"/>
              </a:tabLst>
            </a:pPr>
            <a:r>
              <a:rPr sz="2100" spc="-7" baseline="1984" dirty="0">
                <a:latin typeface="Times New Roman"/>
                <a:cs typeface="Times New Roman"/>
              </a:rPr>
              <a:t>в)	</a:t>
            </a:r>
            <a:r>
              <a:rPr sz="2100" i="1" spc="60" baseline="1984" dirty="0">
                <a:latin typeface="Times New Roman"/>
                <a:cs typeface="Times New Roman"/>
              </a:rPr>
              <a:t>S</a:t>
            </a:r>
            <a:r>
              <a:rPr sz="900" i="1" spc="40" dirty="0">
                <a:latin typeface="Times New Roman"/>
                <a:cs typeface="Times New Roman"/>
              </a:rPr>
              <a:t>ij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2100" spc="22" baseline="1984" dirty="0">
                <a:latin typeface="Symbol"/>
                <a:cs typeface="Symbol"/>
              </a:rPr>
              <a:t></a:t>
            </a:r>
            <a:r>
              <a:rPr sz="2100" u="sng" spc="22" baseline="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465" baseline="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ij</a:t>
            </a:r>
            <a:r>
              <a:rPr sz="1350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i="1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350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	</a:t>
            </a:r>
            <a:r>
              <a:rPr sz="1350" i="1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ij</a:t>
            </a:r>
            <a:r>
              <a:rPr sz="1350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i="1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350" u="sng" spc="37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350" spc="187" baseline="43209" dirty="0">
                <a:latin typeface="Times New Roman"/>
                <a:cs typeface="Times New Roman"/>
              </a:rPr>
              <a:t> </a:t>
            </a:r>
            <a:r>
              <a:rPr sz="2100" spc="7" baseline="1984" dirty="0">
                <a:latin typeface="Symbol"/>
                <a:cs typeface="Symbol"/>
              </a:rPr>
              <a:t></a:t>
            </a:r>
            <a:r>
              <a:rPr sz="2100" spc="-300" baseline="1984" dirty="0">
                <a:latin typeface="Times New Roman"/>
                <a:cs typeface="Times New Roman"/>
              </a:rPr>
              <a:t> </a:t>
            </a:r>
            <a:r>
              <a:rPr sz="2100" i="1" spc="15" baseline="1984" dirty="0">
                <a:latin typeface="Times New Roman"/>
                <a:cs typeface="Times New Roman"/>
              </a:rPr>
              <a:t>Z</a:t>
            </a:r>
            <a:r>
              <a:rPr sz="1350" i="1" spc="15" baseline="-15432" dirty="0">
                <a:latin typeface="Times New Roman"/>
                <a:cs typeface="Times New Roman"/>
              </a:rPr>
              <a:t>ij</a:t>
            </a:r>
            <a:r>
              <a:rPr sz="1350" i="1" spc="172" baseline="-15432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(за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умовами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початку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ділянки),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1004" y="6003256"/>
            <a:ext cx="2489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i="1" spc="30" baseline="-21825" dirty="0">
                <a:latin typeface="Times New Roman"/>
                <a:cs typeface="Times New Roman"/>
              </a:rPr>
              <a:t>P</a:t>
            </a:r>
            <a:r>
              <a:rPr sz="900" spc="2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25805" y="6265101"/>
            <a:ext cx="2876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i="1" spc="7" baseline="-21825" dirty="0">
                <a:latin typeface="Times New Roman"/>
                <a:cs typeface="Times New Roman"/>
              </a:rPr>
              <a:t>U</a:t>
            </a:r>
            <a:r>
              <a:rPr sz="2100" i="1" spc="-240" baseline="-218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3572" y="6071684"/>
            <a:ext cx="3873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Symbol"/>
                <a:cs typeface="Symbol"/>
              </a:rPr>
              <a:t>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i="1" spc="45" dirty="0">
                <a:latin typeface="Times New Roman"/>
                <a:cs typeface="Times New Roman"/>
              </a:rPr>
              <a:t>Q</a:t>
            </a:r>
            <a:r>
              <a:rPr sz="1350" baseline="33950" dirty="0">
                <a:latin typeface="Times New Roman"/>
                <a:cs typeface="Times New Roman"/>
              </a:rPr>
              <a:t>2</a:t>
            </a:r>
            <a:endParaRPr sz="1350" baseline="3395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16242" y="6121168"/>
            <a:ext cx="708660" cy="379095"/>
            <a:chOff x="1816242" y="6121168"/>
            <a:chExt cx="708660" cy="379095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1352" y="6121168"/>
              <a:ext cx="452385" cy="1967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16242" y="6191430"/>
              <a:ext cx="708531" cy="30828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881152" y="6215527"/>
            <a:ext cx="36703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974725" algn="l"/>
              </a:tabLst>
            </a:pPr>
            <a:r>
              <a:rPr sz="2100" i="1" spc="52" baseline="1984" dirty="0">
                <a:latin typeface="Times New Roman"/>
                <a:cs typeface="Times New Roman"/>
              </a:rPr>
              <a:t>S</a:t>
            </a:r>
            <a:r>
              <a:rPr sz="900" i="1" spc="35" dirty="0">
                <a:latin typeface="Times New Roman"/>
                <a:cs typeface="Times New Roman"/>
              </a:rPr>
              <a:t>ij</a:t>
            </a:r>
            <a:r>
              <a:rPr sz="900" i="1" spc="195" dirty="0">
                <a:latin typeface="Times New Roman"/>
                <a:cs typeface="Times New Roman"/>
              </a:rPr>
              <a:t> </a:t>
            </a:r>
            <a:r>
              <a:rPr sz="2100" spc="7" baseline="1984" dirty="0">
                <a:latin typeface="Symbol"/>
                <a:cs typeface="Symbol"/>
              </a:rPr>
              <a:t></a:t>
            </a:r>
            <a:r>
              <a:rPr sz="2100" u="sng" spc="7" baseline="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457" baseline="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sng" spc="30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ij</a:t>
            </a:r>
            <a:r>
              <a:rPr sz="1350" u="sng" spc="30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u="sng" spc="-30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sng" spc="44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</a:t>
            </a:r>
            <a:r>
              <a:rPr sz="1350" u="sng" spc="44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	</a:t>
            </a:r>
            <a:r>
              <a:rPr sz="1350" i="1" u="sng" spc="30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ij</a:t>
            </a:r>
            <a:r>
              <a:rPr sz="1350" u="sng" spc="30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350" u="sng" spc="-22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sng" spc="44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</a:t>
            </a:r>
            <a:r>
              <a:rPr sz="1350" u="sng" spc="44" baseline="432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350" spc="172" baseline="43209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Symbol"/>
                <a:cs typeface="Symbol"/>
              </a:rPr>
              <a:t></a:t>
            </a:r>
            <a:r>
              <a:rPr sz="2100" spc="-300" baseline="1984" dirty="0">
                <a:latin typeface="Times New Roman"/>
                <a:cs typeface="Times New Roman"/>
              </a:rPr>
              <a:t> </a:t>
            </a:r>
            <a:r>
              <a:rPr sz="2100" i="1" spc="7" baseline="1984" dirty="0">
                <a:latin typeface="Times New Roman"/>
                <a:cs typeface="Times New Roman"/>
              </a:rPr>
              <a:t>Z</a:t>
            </a:r>
            <a:r>
              <a:rPr sz="1350" i="1" spc="7" baseline="-15432" dirty="0">
                <a:latin typeface="Times New Roman"/>
                <a:cs typeface="Times New Roman"/>
              </a:rPr>
              <a:t>ij</a:t>
            </a:r>
            <a:r>
              <a:rPr sz="1350" i="1" spc="135" baseline="-15432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(за умовами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кінця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ділянки).</a:t>
            </a:r>
            <a:endParaRPr sz="2100" baseline="1984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730641" y="7532110"/>
            <a:ext cx="706120" cy="334645"/>
            <a:chOff x="3730641" y="7532110"/>
            <a:chExt cx="706120" cy="334645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2428" y="7532110"/>
              <a:ext cx="450234" cy="1644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0641" y="7569000"/>
              <a:ext cx="705941" cy="2977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139725" y="8886566"/>
            <a:ext cx="1656714" cy="370840"/>
            <a:chOff x="3139725" y="8886566"/>
            <a:chExt cx="1656714" cy="370840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6177" y="8886566"/>
              <a:ext cx="1519745" cy="18868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9725" y="8948248"/>
              <a:ext cx="1656197" cy="30886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146630" y="5269813"/>
            <a:ext cx="30537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00" i="1" spc="10" dirty="0">
                <a:latin typeface="Times New Roman"/>
                <a:cs typeface="Times New Roman"/>
              </a:rPr>
              <a:t>I</a:t>
            </a:r>
            <a:r>
              <a:rPr sz="1200" i="1" spc="15" baseline="-20833" dirty="0">
                <a:latin typeface="Times New Roman"/>
                <a:cs typeface="Times New Roman"/>
              </a:rPr>
              <a:t>ij</a:t>
            </a:r>
            <a:r>
              <a:rPr sz="1200" i="1" spc="75" baseline="-20833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292" baseline="1984" dirty="0">
                <a:latin typeface="Times New Roman"/>
                <a:cs typeface="Times New Roman"/>
              </a:rPr>
              <a:t> </a:t>
            </a:r>
            <a:r>
              <a:rPr sz="2025" i="1" spc="7" baseline="2057" dirty="0">
                <a:latin typeface="Times New Roman"/>
                <a:cs typeface="Times New Roman"/>
              </a:rPr>
              <a:t>Z</a:t>
            </a:r>
            <a:r>
              <a:rPr sz="1275" i="1" spc="7" baseline="-19607" dirty="0">
                <a:latin typeface="Times New Roman"/>
                <a:cs typeface="Times New Roman"/>
              </a:rPr>
              <a:t>ij</a:t>
            </a:r>
            <a:r>
              <a:rPr sz="1275" i="1" spc="97" baseline="-1960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струм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 ділянці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та опір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ділянки;</a:t>
            </a:r>
            <a:endParaRPr sz="2100" baseline="1984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4483" y="6424383"/>
            <a:ext cx="6269355" cy="35699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99285">
              <a:lnSpc>
                <a:spcPct val="100000"/>
              </a:lnSpc>
              <a:spcBef>
                <a:spcPts val="229"/>
              </a:spcBef>
            </a:pPr>
            <a:r>
              <a:rPr sz="900" i="1" dirty="0"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04"/>
              </a:spcBef>
            </a:pPr>
            <a:r>
              <a:rPr sz="1400" spc="-5" dirty="0">
                <a:latin typeface="Times New Roman"/>
                <a:cs typeface="Times New Roman"/>
              </a:rPr>
              <a:t>Тут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P</a:t>
            </a:r>
            <a:r>
              <a:rPr sz="1275" i="1" spc="-30" baseline="-26143" dirty="0">
                <a:latin typeface="Times New Roman"/>
                <a:cs typeface="Times New Roman"/>
              </a:rPr>
              <a:t>ij</a:t>
            </a:r>
            <a:r>
              <a:rPr sz="1275" spc="-30" baseline="-26143" dirty="0">
                <a:latin typeface="Times New Roman"/>
                <a:cs typeface="Times New Roman"/>
              </a:rPr>
              <a:t>(</a:t>
            </a:r>
            <a:r>
              <a:rPr sz="1275" i="1" spc="-30" baseline="-26143" dirty="0">
                <a:latin typeface="Times New Roman"/>
                <a:cs typeface="Times New Roman"/>
              </a:rPr>
              <a:t>i</a:t>
            </a:r>
            <a:r>
              <a:rPr sz="1275" spc="-30" baseline="-26143" dirty="0">
                <a:latin typeface="Times New Roman"/>
                <a:cs typeface="Times New Roman"/>
              </a:rPr>
              <a:t>)</a:t>
            </a:r>
            <a:r>
              <a:rPr sz="1275" spc="-60" baseline="-2614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Q</a:t>
            </a:r>
            <a:r>
              <a:rPr sz="1275" i="1" baseline="-26143" dirty="0">
                <a:latin typeface="Times New Roman"/>
                <a:cs typeface="Times New Roman"/>
              </a:rPr>
              <a:t>ij</a:t>
            </a:r>
            <a:r>
              <a:rPr sz="1275" baseline="-26143" dirty="0">
                <a:latin typeface="Times New Roman"/>
                <a:cs typeface="Times New Roman"/>
              </a:rPr>
              <a:t>(</a:t>
            </a:r>
            <a:r>
              <a:rPr sz="1275" i="1" baseline="-26143" dirty="0">
                <a:latin typeface="Times New Roman"/>
                <a:cs typeface="Times New Roman"/>
              </a:rPr>
              <a:t>i</a:t>
            </a:r>
            <a:r>
              <a:rPr sz="1275" baseline="-26143" dirty="0">
                <a:latin typeface="Times New Roman"/>
                <a:cs typeface="Times New Roman"/>
              </a:rPr>
              <a:t>)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350" i="1" spc="-50" dirty="0">
                <a:latin typeface="Times New Roman"/>
                <a:cs typeface="Times New Roman"/>
              </a:rPr>
              <a:t>P</a:t>
            </a:r>
            <a:r>
              <a:rPr sz="1275" i="1" spc="-75" baseline="-26143" dirty="0">
                <a:latin typeface="Times New Roman"/>
                <a:cs typeface="Times New Roman"/>
              </a:rPr>
              <a:t>ij</a:t>
            </a:r>
            <a:r>
              <a:rPr sz="1275" spc="-75" baseline="-26143" dirty="0">
                <a:latin typeface="Times New Roman"/>
                <a:cs typeface="Times New Roman"/>
              </a:rPr>
              <a:t>(</a:t>
            </a:r>
            <a:r>
              <a:rPr sz="1275" spc="-15" baseline="-26143" dirty="0">
                <a:latin typeface="Times New Roman"/>
                <a:cs typeface="Times New Roman"/>
              </a:rPr>
              <a:t> </a:t>
            </a:r>
            <a:r>
              <a:rPr sz="1275" i="1" spc="44" baseline="-26143" dirty="0">
                <a:latin typeface="Times New Roman"/>
                <a:cs typeface="Times New Roman"/>
              </a:rPr>
              <a:t>j</a:t>
            </a:r>
            <a:r>
              <a:rPr sz="1275" spc="44" baseline="-26143" dirty="0">
                <a:latin typeface="Times New Roman"/>
                <a:cs typeface="Times New Roman"/>
              </a:rPr>
              <a:t>)</a:t>
            </a:r>
            <a:r>
              <a:rPr sz="1275" spc="-82" baseline="-2614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350" i="1" spc="-10" dirty="0">
                <a:latin typeface="Times New Roman"/>
                <a:cs typeface="Times New Roman"/>
              </a:rPr>
              <a:t>Q</a:t>
            </a:r>
            <a:r>
              <a:rPr sz="1275" i="1" spc="-15" baseline="-26143" dirty="0">
                <a:latin typeface="Times New Roman"/>
                <a:cs typeface="Times New Roman"/>
              </a:rPr>
              <a:t>ij</a:t>
            </a:r>
            <a:r>
              <a:rPr sz="1275" spc="-15" baseline="-26143" dirty="0">
                <a:latin typeface="Times New Roman"/>
                <a:cs typeface="Times New Roman"/>
              </a:rPr>
              <a:t>( </a:t>
            </a:r>
            <a:r>
              <a:rPr sz="1275" i="1" spc="52" baseline="-26143" dirty="0">
                <a:latin typeface="Times New Roman"/>
                <a:cs typeface="Times New Roman"/>
              </a:rPr>
              <a:t>j</a:t>
            </a:r>
            <a:r>
              <a:rPr sz="1275" spc="52" baseline="-26143" dirty="0">
                <a:latin typeface="Times New Roman"/>
                <a:cs typeface="Times New Roman"/>
              </a:rPr>
              <a:t>)</a:t>
            </a:r>
            <a:r>
              <a:rPr sz="1275" spc="37" baseline="-26143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активної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реактивної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endParaRPr sz="14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7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та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кінці</a:t>
            </a:r>
            <a:r>
              <a:rPr sz="2100" spc="1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ділянки;</a:t>
            </a:r>
            <a:r>
              <a:rPr sz="2100" spc="82" baseline="1984" dirty="0">
                <a:latin typeface="Times New Roman"/>
                <a:cs typeface="Times New Roman"/>
              </a:rPr>
              <a:t> </a:t>
            </a:r>
            <a:r>
              <a:rPr sz="1250" i="1" spc="65" dirty="0">
                <a:latin typeface="Times New Roman"/>
                <a:cs typeface="Times New Roman"/>
              </a:rPr>
              <a:t>U</a:t>
            </a:r>
            <a:r>
              <a:rPr sz="1200" i="1" spc="97" baseline="-20833" dirty="0">
                <a:latin typeface="Times New Roman"/>
                <a:cs typeface="Times New Roman"/>
              </a:rPr>
              <a:t>i</a:t>
            </a:r>
            <a:r>
              <a:rPr sz="1200" i="1" spc="337" baseline="-20833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75" baseline="1984" dirty="0">
                <a:latin typeface="Times New Roman"/>
                <a:cs typeface="Times New Roman"/>
              </a:rPr>
              <a:t> </a:t>
            </a:r>
            <a:r>
              <a:rPr sz="1300" i="1" spc="30" dirty="0">
                <a:latin typeface="Times New Roman"/>
                <a:cs typeface="Times New Roman"/>
              </a:rPr>
              <a:t>U</a:t>
            </a:r>
            <a:r>
              <a:rPr sz="1300" i="1" spc="-85" dirty="0">
                <a:latin typeface="Times New Roman"/>
                <a:cs typeface="Times New Roman"/>
              </a:rPr>
              <a:t> </a:t>
            </a:r>
            <a:r>
              <a:rPr sz="1200" i="1" spc="22" baseline="-20833" dirty="0">
                <a:latin typeface="Times New Roman"/>
                <a:cs typeface="Times New Roman"/>
              </a:rPr>
              <a:t>j</a:t>
            </a:r>
            <a:r>
              <a:rPr sz="1200" i="1" spc="44" baseline="-20833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напруги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вузлах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початку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та</a:t>
            </a:r>
            <a:r>
              <a:rPr sz="2100" spc="15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кінця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ділянки.</a:t>
            </a:r>
            <a:endParaRPr sz="2100" baseline="1984">
              <a:latin typeface="Times New Roman"/>
              <a:cs typeface="Times New Roman"/>
            </a:endParaRPr>
          </a:p>
          <a:p>
            <a:pPr marL="810260" indent="-228600" algn="just">
              <a:lnSpc>
                <a:spcPct val="100000"/>
              </a:lnSpc>
              <a:spcBef>
                <a:spcPts val="1555"/>
              </a:spcBef>
              <a:buAutoNum type="arabicPeriod" startAt="4"/>
              <a:tabLst>
                <a:tab pos="810260" algn="l"/>
              </a:tabLst>
            </a:pPr>
            <a:r>
              <a:rPr sz="1400" spc="-5" dirty="0">
                <a:latin typeface="Times New Roman"/>
                <a:cs typeface="Times New Roman"/>
              </a:rPr>
              <a:t>Втрати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  <a:p>
            <a:pPr marL="615950" algn="ctr">
              <a:lnSpc>
                <a:spcPts val="1290"/>
              </a:lnSpc>
              <a:spcBef>
                <a:spcPts val="565"/>
              </a:spcBef>
            </a:pPr>
            <a:r>
              <a:rPr sz="1400" i="1" spc="-10" dirty="0">
                <a:latin typeface="Times New Roman"/>
                <a:cs typeface="Times New Roman"/>
              </a:rPr>
              <a:t>S</a:t>
            </a:r>
            <a:r>
              <a:rPr sz="1350" i="1" spc="67" baseline="-24691" dirty="0">
                <a:latin typeface="Times New Roman"/>
                <a:cs typeface="Times New Roman"/>
              </a:rPr>
              <a:t>i</a:t>
            </a:r>
            <a:r>
              <a:rPr sz="1350" baseline="-24691" dirty="0">
                <a:latin typeface="Times New Roman"/>
                <a:cs typeface="Times New Roman"/>
              </a:rPr>
              <a:t>0 </a:t>
            </a:r>
            <a:r>
              <a:rPr sz="1350" spc="-120" baseline="-24691" dirty="0">
                <a:latin typeface="Times New Roman"/>
                <a:cs typeface="Times New Roman"/>
              </a:rPr>
              <a:t> </a:t>
            </a:r>
            <a:r>
              <a:rPr sz="1400" spc="125" dirty="0">
                <a:latin typeface="Symbol"/>
                <a:cs typeface="Symbol"/>
              </a:rPr>
              <a:t></a:t>
            </a:r>
            <a:r>
              <a:rPr sz="1400" i="1" spc="15" dirty="0">
                <a:latin typeface="Times New Roman"/>
                <a:cs typeface="Times New Roman"/>
              </a:rPr>
              <a:t>U</a:t>
            </a:r>
            <a:r>
              <a:rPr sz="1400" i="1" spc="-170" dirty="0">
                <a:latin typeface="Times New Roman"/>
                <a:cs typeface="Times New Roman"/>
              </a:rPr>
              <a:t> </a:t>
            </a:r>
            <a:r>
              <a:rPr sz="1350" baseline="33950" dirty="0">
                <a:latin typeface="Times New Roman"/>
                <a:cs typeface="Times New Roman"/>
              </a:rPr>
              <a:t>2</a:t>
            </a:r>
            <a:r>
              <a:rPr sz="1350" spc="7" baseline="3395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Symbol"/>
                <a:cs typeface="Symbol"/>
              </a:rPr>
              <a:t></a:t>
            </a:r>
            <a:r>
              <a:rPr sz="1400" i="1" spc="10" dirty="0">
                <a:latin typeface="Times New Roman"/>
                <a:cs typeface="Times New Roman"/>
              </a:rPr>
              <a:t>Y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045210" algn="ctr">
              <a:lnSpc>
                <a:spcPts val="690"/>
              </a:lnSpc>
              <a:tabLst>
                <a:tab pos="1286510" algn="l"/>
              </a:tabLst>
            </a:pPr>
            <a:r>
              <a:rPr sz="1350" i="1" baseline="3086" dirty="0">
                <a:latin typeface="Times New Roman"/>
                <a:cs typeface="Times New Roman"/>
              </a:rPr>
              <a:t>i	</a:t>
            </a:r>
            <a:r>
              <a:rPr sz="900" i="1" spc="25" dirty="0">
                <a:latin typeface="Times New Roman"/>
                <a:cs typeface="Times New Roman"/>
              </a:rPr>
              <a:t>i</a:t>
            </a:r>
            <a:r>
              <a:rPr sz="900" spc="25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Тут</a:t>
            </a:r>
            <a:r>
              <a:rPr sz="2100" spc="82" baseline="1984" dirty="0">
                <a:latin typeface="Times New Roman"/>
                <a:cs typeface="Times New Roman"/>
              </a:rPr>
              <a:t> </a:t>
            </a:r>
            <a:r>
              <a:rPr sz="1250" i="1" spc="65" dirty="0">
                <a:latin typeface="Times New Roman"/>
                <a:cs typeface="Times New Roman"/>
              </a:rPr>
              <a:t>U</a:t>
            </a:r>
            <a:r>
              <a:rPr sz="1200" i="1" spc="97" baseline="-20833" dirty="0">
                <a:latin typeface="Times New Roman"/>
                <a:cs typeface="Times New Roman"/>
              </a:rPr>
              <a:t>i</a:t>
            </a:r>
            <a:r>
              <a:rPr sz="1200" i="1" spc="322" baseline="-20833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127" baseline="1984" dirty="0">
                <a:latin typeface="Times New Roman"/>
                <a:cs typeface="Times New Roman"/>
              </a:rPr>
              <a:t> </a:t>
            </a:r>
            <a:r>
              <a:rPr sz="1250" i="1" spc="-20" dirty="0">
                <a:latin typeface="Times New Roman"/>
                <a:cs typeface="Times New Roman"/>
              </a:rPr>
              <a:t>Y</a:t>
            </a:r>
            <a:r>
              <a:rPr sz="1200" i="1" spc="-30" baseline="-24305" dirty="0">
                <a:latin typeface="Times New Roman"/>
                <a:cs typeface="Times New Roman"/>
              </a:rPr>
              <a:t>i</a:t>
            </a:r>
            <a:r>
              <a:rPr sz="1200" spc="-30" baseline="-24305" dirty="0">
                <a:latin typeface="Times New Roman"/>
                <a:cs typeface="Times New Roman"/>
              </a:rPr>
              <a:t>0</a:t>
            </a:r>
            <a:r>
              <a:rPr sz="1200" spc="457" baseline="-24305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напруга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і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15" baseline="1984" dirty="0">
                <a:latin typeface="Times New Roman"/>
                <a:cs typeface="Times New Roman"/>
              </a:rPr>
              <a:t>поперечна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провідність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вузлі</a:t>
            </a:r>
            <a:r>
              <a:rPr sz="2100" i="1" spc="-7" baseline="1984" dirty="0">
                <a:latin typeface="Times New Roman"/>
                <a:cs typeface="Times New Roman"/>
              </a:rPr>
              <a:t>і</a:t>
            </a:r>
            <a:r>
              <a:rPr sz="2100" spc="-7" baseline="1984" dirty="0">
                <a:latin typeface="Times New Roman"/>
                <a:cs typeface="Times New Roman"/>
              </a:rPr>
              <a:t>.</a:t>
            </a:r>
            <a:endParaRPr sz="2100" baseline="1984">
              <a:latin typeface="Times New Roman"/>
              <a:cs typeface="Times New Roman"/>
            </a:endParaRPr>
          </a:p>
          <a:p>
            <a:pPr marL="810260" indent="-228600" algn="just">
              <a:lnSpc>
                <a:spcPts val="1645"/>
              </a:lnSpc>
              <a:spcBef>
                <a:spcPts val="1450"/>
              </a:spcBef>
              <a:buAutoNum type="arabicPeriod" startAt="5"/>
              <a:tabLst>
                <a:tab pos="810260" algn="l"/>
              </a:tabLst>
            </a:pPr>
            <a:r>
              <a:rPr sz="1400" spc="-5" dirty="0">
                <a:latin typeface="Times New Roman"/>
                <a:cs typeface="Times New Roman"/>
              </a:rPr>
              <a:t>Сумарні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 в</a:t>
            </a:r>
            <a:r>
              <a:rPr sz="1400" dirty="0">
                <a:latin typeface="Times New Roman"/>
                <a:cs typeface="Times New Roman"/>
              </a:rPr>
              <a:t> електричній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  <a:p>
            <a:pPr marL="76200" marR="69215" algn="just">
              <a:lnSpc>
                <a:spcPts val="161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Вони визначаються як сума втрат в усіх повздовжніх і поперечних елементах </a:t>
            </a:r>
            <a:r>
              <a:rPr sz="1400" dirty="0">
                <a:latin typeface="Times New Roman"/>
                <a:cs typeface="Times New Roman"/>
              </a:rPr>
              <a:t> електричної</a:t>
            </a:r>
            <a:r>
              <a:rPr sz="1400" spc="-5" dirty="0">
                <a:latin typeface="Times New Roman"/>
                <a:cs typeface="Times New Roman"/>
              </a:rPr>
              <a:t> мережі:</a:t>
            </a:r>
            <a:endParaRPr sz="1400">
              <a:latin typeface="Times New Roman"/>
              <a:cs typeface="Times New Roman"/>
            </a:endParaRPr>
          </a:p>
          <a:p>
            <a:pPr marL="2802255" marR="2300605" indent="-383540" algn="just">
              <a:lnSpc>
                <a:spcPct val="88700"/>
              </a:lnSpc>
              <a:spcBef>
                <a:spcPts val="450"/>
              </a:spcBef>
              <a:tabLst>
                <a:tab pos="3482340" algn="l"/>
              </a:tabLst>
            </a:pPr>
            <a:r>
              <a:rPr sz="2100" i="1" spc="22" baseline="3968" dirty="0">
                <a:latin typeface="Times New Roman"/>
                <a:cs typeface="Times New Roman"/>
              </a:rPr>
              <a:t>S</a:t>
            </a:r>
            <a:r>
              <a:rPr sz="2100" i="1" spc="-345" baseline="3968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Symbol"/>
                <a:cs typeface="Symbol"/>
              </a:rPr>
              <a:t>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2100" spc="22" baseline="3968" dirty="0">
                <a:latin typeface="Symbol"/>
                <a:cs typeface="Symbol"/>
              </a:rPr>
              <a:t></a:t>
            </a:r>
            <a:r>
              <a:rPr sz="2100" spc="-157" baseline="3968" dirty="0">
                <a:latin typeface="Times New Roman"/>
                <a:cs typeface="Times New Roman"/>
              </a:rPr>
              <a:t> </a:t>
            </a:r>
            <a:r>
              <a:rPr sz="3000" spc="44" baseline="-6944" dirty="0">
                <a:latin typeface="Symbol"/>
                <a:cs typeface="Symbol"/>
              </a:rPr>
              <a:t></a:t>
            </a:r>
            <a:r>
              <a:rPr sz="3000" baseline="-6944" dirty="0">
                <a:latin typeface="Times New Roman"/>
                <a:cs typeface="Times New Roman"/>
              </a:rPr>
              <a:t> </a:t>
            </a:r>
            <a:r>
              <a:rPr sz="3000" spc="-179" baseline="-6944" dirty="0">
                <a:latin typeface="Times New Roman"/>
                <a:cs typeface="Times New Roman"/>
              </a:rPr>
              <a:t> </a:t>
            </a:r>
            <a:r>
              <a:rPr sz="2100" i="1" spc="179" baseline="3968" dirty="0">
                <a:latin typeface="Times New Roman"/>
                <a:cs typeface="Times New Roman"/>
              </a:rPr>
              <a:t>S</a:t>
            </a:r>
            <a:r>
              <a:rPr sz="900" i="1" spc="-5" dirty="0">
                <a:latin typeface="Times New Roman"/>
                <a:cs typeface="Times New Roman"/>
              </a:rPr>
              <a:t>i</a:t>
            </a:r>
            <a:r>
              <a:rPr sz="900" i="1" dirty="0">
                <a:latin typeface="Times New Roman"/>
                <a:cs typeface="Times New Roman"/>
              </a:rPr>
              <a:t>j </a:t>
            </a:r>
            <a:r>
              <a:rPr sz="900" i="1" spc="-95" dirty="0">
                <a:latin typeface="Times New Roman"/>
                <a:cs typeface="Times New Roman"/>
              </a:rPr>
              <a:t> </a:t>
            </a:r>
            <a:r>
              <a:rPr sz="2100" spc="22" baseline="3968" dirty="0">
                <a:latin typeface="Symbol"/>
                <a:cs typeface="Symbol"/>
              </a:rPr>
              <a:t></a:t>
            </a:r>
            <a:r>
              <a:rPr sz="2100" spc="-240" baseline="3968" dirty="0">
                <a:latin typeface="Times New Roman"/>
                <a:cs typeface="Times New Roman"/>
              </a:rPr>
              <a:t> </a:t>
            </a:r>
            <a:r>
              <a:rPr sz="3000" spc="44" baseline="-6944" dirty="0">
                <a:latin typeface="Symbol"/>
                <a:cs typeface="Symbol"/>
              </a:rPr>
              <a:t></a:t>
            </a:r>
            <a:r>
              <a:rPr sz="3000" baseline="-6944" dirty="0">
                <a:latin typeface="Times New Roman"/>
                <a:cs typeface="Times New Roman"/>
              </a:rPr>
              <a:t> </a:t>
            </a:r>
            <a:r>
              <a:rPr sz="3000" spc="-179" baseline="-6944" dirty="0">
                <a:latin typeface="Times New Roman"/>
                <a:cs typeface="Times New Roman"/>
              </a:rPr>
              <a:t> </a:t>
            </a:r>
            <a:r>
              <a:rPr sz="2100" i="1" spc="179" baseline="3968" dirty="0">
                <a:latin typeface="Times New Roman"/>
                <a:cs typeface="Times New Roman"/>
              </a:rPr>
              <a:t>S</a:t>
            </a:r>
            <a:r>
              <a:rPr sz="900" i="1" spc="50" dirty="0">
                <a:latin typeface="Times New Roman"/>
                <a:cs typeface="Times New Roman"/>
              </a:rPr>
              <a:t>i</a:t>
            </a:r>
            <a:r>
              <a:rPr sz="900" spc="50" dirty="0">
                <a:latin typeface="Times New Roman"/>
                <a:cs typeface="Times New Roman"/>
              </a:rPr>
              <a:t>0</a:t>
            </a:r>
            <a:r>
              <a:rPr sz="2100" spc="7" baseline="3968" dirty="0">
                <a:latin typeface="Times New Roman"/>
                <a:cs typeface="Times New Roman"/>
              </a:rPr>
              <a:t>.  </a:t>
            </a:r>
            <a:r>
              <a:rPr sz="900" i="1" spc="15" dirty="0">
                <a:latin typeface="Times New Roman"/>
                <a:cs typeface="Times New Roman"/>
              </a:rPr>
              <a:t>i</a:t>
            </a:r>
            <a:r>
              <a:rPr sz="900" spc="15" dirty="0">
                <a:latin typeface="Times New Roman"/>
                <a:cs typeface="Times New Roman"/>
              </a:rPr>
              <a:t>,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j	i</a:t>
            </a:r>
            <a:endParaRPr sz="900">
              <a:latin typeface="Times New Roman"/>
              <a:cs typeface="Times New Roman"/>
            </a:endParaRPr>
          </a:p>
          <a:p>
            <a:pPr marL="76200" marR="66040" algn="just">
              <a:lnSpc>
                <a:spcPct val="95900"/>
              </a:lnSpc>
              <a:spcBef>
                <a:spcPts val="265"/>
              </a:spcBef>
            </a:pPr>
            <a:r>
              <a:rPr sz="1400" spc="-5" dirty="0">
                <a:latin typeface="Times New Roman"/>
                <a:cs typeface="Times New Roman"/>
              </a:rPr>
              <a:t>У пунктах 3, 4, 5 визначаються </a:t>
            </a:r>
            <a:r>
              <a:rPr sz="1400" i="1" spc="-5" dirty="0">
                <a:latin typeface="Times New Roman"/>
                <a:cs typeface="Times New Roman"/>
              </a:rPr>
              <a:t>технологічні </a:t>
            </a:r>
            <a:r>
              <a:rPr sz="1400" i="1" spc="-10" dirty="0">
                <a:latin typeface="Times New Roman"/>
                <a:cs typeface="Times New Roman"/>
              </a:rPr>
              <a:t>втрати </a:t>
            </a:r>
            <a:r>
              <a:rPr sz="1400" spc="-5" dirty="0">
                <a:latin typeface="Times New Roman"/>
                <a:cs typeface="Times New Roman"/>
              </a:rPr>
              <a:t>потужності, пов’язані з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протіканням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струму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(на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відміну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комерційних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втрат).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0504" y="540257"/>
            <a:ext cx="111559" cy="15744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1225" y="543310"/>
            <a:ext cx="126223" cy="15656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862583" y="535167"/>
            <a:ext cx="6195695" cy="9550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65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де</a:t>
            </a:r>
            <a:r>
              <a:rPr sz="2100" spc="270" baseline="1984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U</a:t>
            </a:r>
            <a:r>
              <a:rPr sz="1275" i="1" spc="-15" baseline="-19607" dirty="0">
                <a:latin typeface="Times New Roman"/>
                <a:cs typeface="Times New Roman"/>
              </a:rPr>
              <a:t>i</a:t>
            </a:r>
            <a:r>
              <a:rPr sz="1275" i="1" spc="127" baseline="-1960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,</a:t>
            </a:r>
            <a:r>
              <a:rPr sz="2100" spc="270" baseline="1984" dirty="0">
                <a:latin typeface="Times New Roman"/>
                <a:cs typeface="Times New Roman"/>
              </a:rPr>
              <a:t> </a:t>
            </a:r>
            <a:r>
              <a:rPr sz="1300" i="1" spc="-20" dirty="0">
                <a:latin typeface="Times New Roman"/>
                <a:cs typeface="Times New Roman"/>
              </a:rPr>
              <a:t>U</a:t>
            </a:r>
            <a:r>
              <a:rPr sz="1300" i="1" spc="-100" dirty="0">
                <a:latin typeface="Times New Roman"/>
                <a:cs typeface="Times New Roman"/>
              </a:rPr>
              <a:t> </a:t>
            </a:r>
            <a:r>
              <a:rPr sz="1275" i="1" spc="-15" baseline="-19607" dirty="0">
                <a:latin typeface="Times New Roman"/>
                <a:cs typeface="Times New Roman"/>
              </a:rPr>
              <a:t>j</a:t>
            </a:r>
            <a:r>
              <a:rPr sz="1275" i="1" spc="157" baseline="-1960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напруги</a:t>
            </a:r>
            <a:r>
              <a:rPr sz="2100" spc="21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у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вузлах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початку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і</a:t>
            </a:r>
            <a:r>
              <a:rPr sz="2100" spc="217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кінця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ділянки,</a:t>
            </a:r>
            <a:r>
              <a:rPr sz="2100" spc="547" baseline="1984" dirty="0">
                <a:latin typeface="Times New Roman"/>
                <a:cs typeface="Times New Roman"/>
              </a:rPr>
              <a:t> </a:t>
            </a:r>
            <a:r>
              <a:rPr sz="1300" i="1" spc="10" dirty="0">
                <a:latin typeface="Times New Roman"/>
                <a:cs typeface="Times New Roman"/>
              </a:rPr>
              <a:t>I</a:t>
            </a:r>
            <a:r>
              <a:rPr sz="1275" i="1" spc="15" baseline="-19607" dirty="0">
                <a:latin typeface="Times New Roman"/>
                <a:cs typeface="Times New Roman"/>
              </a:rPr>
              <a:t>ij</a:t>
            </a:r>
            <a:r>
              <a:rPr sz="1275" i="1" spc="217" baseline="-19607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-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спряжений</a:t>
            </a:r>
            <a:r>
              <a:rPr sz="2100" spc="209" baseline="1984" dirty="0"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latin typeface="Times New Roman"/>
                <a:cs typeface="Times New Roman"/>
              </a:rPr>
              <a:t>комплекс</a:t>
            </a:r>
            <a:endParaRPr sz="2100" baseline="1984">
              <a:latin typeface="Times New Roman"/>
              <a:cs typeface="Times New Roman"/>
            </a:endParaRPr>
          </a:p>
          <a:p>
            <a:pPr marL="38100" marR="34290">
              <a:lnSpc>
                <a:spcPts val="1610"/>
              </a:lnSpc>
              <a:spcBef>
                <a:spcPts val="480"/>
              </a:spcBef>
            </a:pPr>
            <a:r>
              <a:rPr sz="1400" spc="-5" dirty="0">
                <a:latin typeface="Times New Roman"/>
                <a:cs typeface="Times New Roman"/>
              </a:rPr>
              <a:t>струму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ділянці.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Відрізняються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ці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величину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потужності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ділянці.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Потужності 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повинні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відповідати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умовам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52152" y="517640"/>
            <a:ext cx="7874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latin typeface="Symbol"/>
                <a:cs typeface="Symbol"/>
              </a:rPr>
              <a:t></a:t>
            </a:r>
            <a:endParaRPr sz="850">
              <a:latin typeface="Symbol"/>
              <a:cs typeface="Symbo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85803" y="2109977"/>
            <a:ext cx="121849" cy="188626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87983" y="2181837"/>
            <a:ext cx="6145530" cy="20497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50215" algn="just">
              <a:lnSpc>
                <a:spcPct val="94100"/>
              </a:lnSpc>
              <a:spcBef>
                <a:spcPts val="240"/>
              </a:spcBef>
            </a:pPr>
            <a:r>
              <a:rPr sz="2100" spc="-7" baseline="1984" dirty="0">
                <a:latin typeface="Times New Roman"/>
                <a:cs typeface="Times New Roman"/>
              </a:rPr>
              <a:t>Де </a:t>
            </a:r>
            <a:r>
              <a:rPr sz="2100" b="1" i="1" spc="-7" baseline="1984" dirty="0">
                <a:latin typeface="Times New Roman"/>
                <a:cs typeface="Times New Roman"/>
              </a:rPr>
              <a:t>j</a:t>
            </a:r>
            <a:r>
              <a:rPr sz="2100" spc="-7" baseline="1984" dirty="0">
                <a:latin typeface="Times New Roman"/>
                <a:cs typeface="Times New Roman"/>
              </a:rPr>
              <a:t>– номери вузлів мережі, які безпосередньо </a:t>
            </a:r>
            <a:r>
              <a:rPr sz="2100" spc="-15" baseline="1984" dirty="0">
                <a:latin typeface="Times New Roman"/>
                <a:cs typeface="Times New Roman"/>
              </a:rPr>
              <a:t>зв’язані </a:t>
            </a:r>
            <a:r>
              <a:rPr sz="2100" spc="-7" baseline="1984" dirty="0">
                <a:latin typeface="Times New Roman"/>
                <a:cs typeface="Times New Roman"/>
              </a:rPr>
              <a:t>з </a:t>
            </a:r>
            <a:r>
              <a:rPr sz="2100" b="1" i="1" spc="-7" baseline="1984" dirty="0">
                <a:latin typeface="Times New Roman"/>
                <a:cs typeface="Times New Roman"/>
              </a:rPr>
              <a:t>і</a:t>
            </a:r>
            <a:r>
              <a:rPr sz="2100" spc="-7" baseline="1984" dirty="0">
                <a:latin typeface="Times New Roman"/>
                <a:cs typeface="Times New Roman"/>
              </a:rPr>
              <a:t>– м, </a:t>
            </a:r>
            <a:r>
              <a:rPr sz="2400" i="1" spc="-89" baseline="3472" dirty="0">
                <a:latin typeface="Times New Roman"/>
                <a:cs typeface="Times New Roman"/>
              </a:rPr>
              <a:t>S</a:t>
            </a:r>
            <a:r>
              <a:rPr sz="1050" i="1" spc="-60" dirty="0">
                <a:latin typeface="Times New Roman"/>
                <a:cs typeface="Times New Roman"/>
              </a:rPr>
              <a:t>i </a:t>
            </a:r>
            <a:r>
              <a:rPr sz="2100" spc="-7" baseline="1984" dirty="0">
                <a:latin typeface="Times New Roman"/>
                <a:cs typeface="Times New Roman"/>
              </a:rPr>
              <a:t>- задана </a:t>
            </a:r>
            <a:r>
              <a:rPr sz="2100" baseline="198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spc="-5" dirty="0">
                <a:latin typeface="Times New Roman"/>
                <a:cs typeface="Times New Roman"/>
              </a:rPr>
              <a:t> необхідно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враховувати</a:t>
            </a:r>
            <a:r>
              <a:rPr sz="1400" spc="-5" dirty="0">
                <a:latin typeface="Times New Roman"/>
                <a:cs typeface="Times New Roman"/>
              </a:rPr>
              <a:t> напрямок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протікання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 в ділянці – від вузла чи до вузла, і </a:t>
            </a:r>
            <a:r>
              <a:rPr sz="1400" dirty="0">
                <a:latin typeface="Times New Roman"/>
                <a:cs typeface="Times New Roman"/>
              </a:rPr>
              <a:t>точку </a:t>
            </a:r>
            <a:r>
              <a:rPr sz="1400" spc="-5" dirty="0">
                <a:latin typeface="Times New Roman"/>
                <a:cs typeface="Times New Roman"/>
              </a:rPr>
              <a:t>ділянки, в якій визначений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потік потужності (початок,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кінець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тощо).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70"/>
              </a:lnSpc>
            </a:pPr>
            <a:r>
              <a:rPr sz="1400" spc="-5" dirty="0">
                <a:latin typeface="Times New Roman"/>
                <a:cs typeface="Times New Roman"/>
              </a:rPr>
              <a:t>Обчислені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визначають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645"/>
              </a:lnSpc>
            </a:pPr>
            <a:r>
              <a:rPr sz="1400" i="1" spc="-5" dirty="0">
                <a:latin typeface="Times New Roman"/>
                <a:cs typeface="Times New Roman"/>
              </a:rPr>
              <a:t>потокорозподіл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ній.</a:t>
            </a:r>
            <a:endParaRPr sz="1400">
              <a:latin typeface="Times New Roman"/>
              <a:cs typeface="Times New Roman"/>
            </a:endParaRPr>
          </a:p>
          <a:p>
            <a:pPr marL="518159">
              <a:lnSpc>
                <a:spcPts val="1645"/>
              </a:lnSpc>
              <a:spcBef>
                <a:spcPts val="1135"/>
              </a:spcBef>
            </a:pPr>
            <a:r>
              <a:rPr sz="1400" spc="-5" dirty="0">
                <a:latin typeface="Times New Roman"/>
                <a:cs typeface="Times New Roman"/>
              </a:rPr>
              <a:t>3.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повздовжніх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Для визначення втрат потужності у ділянках мережі можна застосувати декілька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3225" y="4581150"/>
            <a:ext cx="180392" cy="165944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862583" y="4636477"/>
            <a:ext cx="505079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latin typeface="Times New Roman"/>
                <a:cs typeface="Times New Roman"/>
              </a:rPr>
              <a:t>де</a:t>
            </a:r>
            <a:r>
              <a:rPr sz="1400" spc="550" dirty="0">
                <a:latin typeface="Times New Roman"/>
                <a:cs typeface="Times New Roman"/>
              </a:rPr>
              <a:t> </a:t>
            </a:r>
            <a:r>
              <a:rPr sz="2100" i="1" baseline="1984" dirty="0">
                <a:latin typeface="Times New Roman"/>
                <a:cs typeface="Times New Roman"/>
              </a:rPr>
              <a:t>S</a:t>
            </a:r>
            <a:r>
              <a:rPr sz="1350" i="1" baseline="-24691" dirty="0">
                <a:latin typeface="Times New Roman"/>
                <a:cs typeface="Times New Roman"/>
              </a:rPr>
              <a:t>ij</a:t>
            </a:r>
            <a:r>
              <a:rPr sz="1350" baseline="-24691" dirty="0">
                <a:latin typeface="Times New Roman"/>
                <a:cs typeface="Times New Roman"/>
              </a:rPr>
              <a:t>(</a:t>
            </a:r>
            <a:r>
              <a:rPr sz="1350" i="1" baseline="-24691" dirty="0">
                <a:latin typeface="Times New Roman"/>
                <a:cs typeface="Times New Roman"/>
              </a:rPr>
              <a:t>i</a:t>
            </a:r>
            <a:r>
              <a:rPr sz="1350" baseline="-24691" dirty="0">
                <a:latin typeface="Times New Roman"/>
                <a:cs typeface="Times New Roman"/>
              </a:rPr>
              <a:t>)</a:t>
            </a:r>
            <a:r>
              <a:rPr sz="1350" spc="120" baseline="-2469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2100" i="1" spc="15" baseline="1984" dirty="0">
                <a:latin typeface="Times New Roman"/>
                <a:cs typeface="Times New Roman"/>
              </a:rPr>
              <a:t>S</a:t>
            </a:r>
            <a:r>
              <a:rPr sz="1350" i="1" spc="15" baseline="-24691" dirty="0">
                <a:latin typeface="Times New Roman"/>
                <a:cs typeface="Times New Roman"/>
              </a:rPr>
              <a:t>ij</a:t>
            </a:r>
            <a:r>
              <a:rPr sz="1350" spc="15" baseline="-24691" dirty="0">
                <a:latin typeface="Times New Roman"/>
                <a:cs typeface="Times New Roman"/>
              </a:rPr>
              <a:t>(</a:t>
            </a:r>
            <a:r>
              <a:rPr sz="1350" spc="-30" baseline="-24691" dirty="0">
                <a:latin typeface="Times New Roman"/>
                <a:cs typeface="Times New Roman"/>
              </a:rPr>
              <a:t> </a:t>
            </a:r>
            <a:r>
              <a:rPr sz="1350" i="1" spc="37" baseline="-24691" dirty="0">
                <a:latin typeface="Times New Roman"/>
                <a:cs typeface="Times New Roman"/>
              </a:rPr>
              <a:t>j</a:t>
            </a:r>
            <a:r>
              <a:rPr sz="1350" spc="37" baseline="-24691" dirty="0">
                <a:latin typeface="Times New Roman"/>
                <a:cs typeface="Times New Roman"/>
              </a:rPr>
              <a:t>)</a:t>
            </a:r>
            <a:r>
              <a:rPr sz="1350" spc="120" baseline="-24691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i-j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37175" y="4581143"/>
            <a:ext cx="199827" cy="1659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8125" y="1153534"/>
            <a:ext cx="1143000" cy="294640"/>
            <a:chOff x="3418125" y="1153534"/>
            <a:chExt cx="1143000" cy="294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8125" y="1153534"/>
              <a:ext cx="1142828" cy="156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0605" y="1188525"/>
              <a:ext cx="350348" cy="25902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0938" y="2336548"/>
            <a:ext cx="450808" cy="1626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2123" y="4313242"/>
            <a:ext cx="1565347" cy="2408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123" y="4820895"/>
            <a:ext cx="1571925" cy="3044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123" y="5391832"/>
            <a:ext cx="1540297" cy="3044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123" y="5962769"/>
            <a:ext cx="1535742" cy="3044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1263" y="6979025"/>
            <a:ext cx="2196983" cy="2327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2154" y="7913125"/>
            <a:ext cx="1183627" cy="2406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2622" y="8583669"/>
            <a:ext cx="1759222" cy="2429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2180" y="9139926"/>
            <a:ext cx="2123221" cy="24316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98477" y="1447800"/>
            <a:ext cx="245505" cy="15976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11783" y="513842"/>
            <a:ext cx="6496685" cy="9163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4360">
              <a:lnSpc>
                <a:spcPts val="1645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6.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Баланс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  <a:p>
            <a:pPr marL="88900" marR="28321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Вся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потужність,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яка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надійшла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електричної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повинна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бути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миттєво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спожита:</a:t>
            </a:r>
            <a:endParaRPr sz="1400">
              <a:latin typeface="Times New Roman"/>
              <a:cs typeface="Times New Roman"/>
            </a:endParaRPr>
          </a:p>
          <a:p>
            <a:pPr marR="179705" algn="ctr">
              <a:lnSpc>
                <a:spcPct val="100000"/>
              </a:lnSpc>
              <a:spcBef>
                <a:spcPts val="560"/>
              </a:spcBef>
            </a:pPr>
            <a:r>
              <a:rPr sz="2025" i="1" spc="330" baseline="2057" dirty="0">
                <a:latin typeface="Times New Roman"/>
                <a:cs typeface="Times New Roman"/>
              </a:rPr>
              <a:t>S</a:t>
            </a:r>
            <a:r>
              <a:rPr sz="850" i="1" spc="90" dirty="0">
                <a:latin typeface="Times New Roman"/>
                <a:cs typeface="Times New Roman"/>
              </a:rPr>
              <a:t>Г</a:t>
            </a:r>
            <a:r>
              <a:rPr sz="850" spc="35" dirty="0">
                <a:latin typeface="Symbol"/>
                <a:cs typeface="Symbol"/>
              </a:rPr>
              <a:t>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2025" spc="67" baseline="2057" dirty="0">
                <a:latin typeface="Symbol"/>
                <a:cs typeface="Symbol"/>
              </a:rPr>
              <a:t></a:t>
            </a:r>
            <a:r>
              <a:rPr sz="2025" spc="-104" baseline="2057" dirty="0">
                <a:latin typeface="Times New Roman"/>
                <a:cs typeface="Times New Roman"/>
              </a:rPr>
              <a:t> </a:t>
            </a:r>
            <a:r>
              <a:rPr sz="2025" i="1" spc="284" baseline="2057" dirty="0">
                <a:latin typeface="Times New Roman"/>
                <a:cs typeface="Times New Roman"/>
              </a:rPr>
              <a:t>S</a:t>
            </a:r>
            <a:r>
              <a:rPr sz="850" i="1" spc="114" dirty="0">
                <a:latin typeface="Times New Roman"/>
                <a:cs typeface="Times New Roman"/>
              </a:rPr>
              <a:t>Н</a:t>
            </a:r>
            <a:r>
              <a:rPr sz="850" spc="35" dirty="0">
                <a:latin typeface="Symbol"/>
                <a:cs typeface="Symbol"/>
              </a:rPr>
              <a:t>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2025" spc="67" baseline="2057" dirty="0">
                <a:latin typeface="Symbol"/>
                <a:cs typeface="Symbol"/>
              </a:rPr>
              <a:t></a:t>
            </a:r>
            <a:r>
              <a:rPr sz="2025" baseline="2057" dirty="0">
                <a:latin typeface="Times New Roman"/>
                <a:cs typeface="Times New Roman"/>
              </a:rPr>
              <a:t> </a:t>
            </a:r>
            <a:r>
              <a:rPr sz="2025" spc="142" baseline="2057" dirty="0">
                <a:latin typeface="Times New Roman"/>
                <a:cs typeface="Times New Roman"/>
              </a:rPr>
              <a:t> </a:t>
            </a:r>
            <a:r>
              <a:rPr sz="2025" i="1" spc="225" baseline="2057" dirty="0">
                <a:latin typeface="Times New Roman"/>
                <a:cs typeface="Times New Roman"/>
              </a:rPr>
              <a:t>S</a:t>
            </a:r>
            <a:r>
              <a:rPr sz="850" spc="130" dirty="0">
                <a:latin typeface="Symbol"/>
                <a:cs typeface="Symbol"/>
              </a:rPr>
              <a:t></a:t>
            </a:r>
            <a:r>
              <a:rPr sz="2025" spc="30" baseline="2057" dirty="0">
                <a:latin typeface="Times New Roman"/>
                <a:cs typeface="Times New Roman"/>
              </a:rPr>
              <a:t>,</a:t>
            </a:r>
            <a:endParaRPr sz="2025" baseline="2057">
              <a:latin typeface="Times New Roman"/>
              <a:cs typeface="Times New Roman"/>
            </a:endParaRPr>
          </a:p>
          <a:p>
            <a:pPr marL="88900" marR="283210">
              <a:lnSpc>
                <a:spcPts val="1510"/>
              </a:lnSpc>
              <a:spcBef>
                <a:spcPts val="875"/>
              </a:spcBef>
            </a:pPr>
            <a:r>
              <a:rPr sz="2100" spc="-7" baseline="3968" dirty="0">
                <a:latin typeface="Times New Roman"/>
                <a:cs typeface="Times New Roman"/>
              </a:rPr>
              <a:t>де</a:t>
            </a:r>
            <a:r>
              <a:rPr sz="2100" spc="120" baseline="3968" dirty="0">
                <a:latin typeface="Times New Roman"/>
                <a:cs typeface="Times New Roman"/>
              </a:rPr>
              <a:t> </a:t>
            </a:r>
            <a:r>
              <a:rPr sz="2025" i="1" spc="30" baseline="2057" dirty="0">
                <a:latin typeface="Times New Roman"/>
                <a:cs typeface="Times New Roman"/>
              </a:rPr>
              <a:t>S</a:t>
            </a:r>
            <a:r>
              <a:rPr sz="2025" i="1" spc="-217" baseline="2057" dirty="0">
                <a:latin typeface="Times New Roman"/>
                <a:cs typeface="Times New Roman"/>
              </a:rPr>
              <a:t> </a:t>
            </a:r>
            <a:r>
              <a:rPr sz="850" i="1" spc="55" dirty="0">
                <a:latin typeface="Times New Roman"/>
                <a:cs typeface="Times New Roman"/>
              </a:rPr>
              <a:t>Г</a:t>
            </a:r>
            <a:r>
              <a:rPr sz="850" spc="55" dirty="0">
                <a:latin typeface="Symbol"/>
                <a:cs typeface="Symbol"/>
              </a:rPr>
              <a:t>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,</a:t>
            </a:r>
            <a:r>
              <a:rPr sz="2100" spc="97" baseline="3968" dirty="0">
                <a:latin typeface="Times New Roman"/>
                <a:cs typeface="Times New Roman"/>
              </a:rPr>
              <a:t> </a:t>
            </a:r>
            <a:r>
              <a:rPr sz="2025" i="1" spc="67" baseline="2057" dirty="0">
                <a:latin typeface="Times New Roman"/>
                <a:cs typeface="Times New Roman"/>
              </a:rPr>
              <a:t>S</a:t>
            </a:r>
            <a:r>
              <a:rPr sz="850" i="1" spc="45" dirty="0">
                <a:latin typeface="Times New Roman"/>
                <a:cs typeface="Times New Roman"/>
              </a:rPr>
              <a:t>Н</a:t>
            </a:r>
            <a:r>
              <a:rPr sz="850" i="1" spc="-130" dirty="0">
                <a:latin typeface="Times New Roman"/>
                <a:cs typeface="Times New Roman"/>
              </a:rPr>
              <a:t> </a:t>
            </a:r>
            <a:r>
              <a:rPr sz="850" spc="-20" dirty="0">
                <a:latin typeface="Symbol"/>
                <a:cs typeface="Symbol"/>
              </a:rPr>
              <a:t>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-</a:t>
            </a:r>
            <a:r>
              <a:rPr sz="2100" spc="330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сумарна</a:t>
            </a:r>
            <a:r>
              <a:rPr sz="2100" spc="322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потужність,</a:t>
            </a:r>
            <a:r>
              <a:rPr sz="2100" spc="33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що</a:t>
            </a:r>
            <a:r>
              <a:rPr sz="2100" spc="330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надійшла</a:t>
            </a:r>
            <a:r>
              <a:rPr sz="2100" spc="322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до</a:t>
            </a:r>
            <a:r>
              <a:rPr sz="2100" spc="33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мережі</a:t>
            </a:r>
            <a:r>
              <a:rPr sz="2100" spc="33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(генерація</a:t>
            </a:r>
            <a:r>
              <a:rPr sz="2100" spc="322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тощо)</a:t>
            </a:r>
            <a:r>
              <a:rPr sz="2100" spc="330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і </a:t>
            </a:r>
            <a:r>
              <a:rPr sz="2100" spc="-502" baseline="3968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сумарне корисне навантаження споживачів мережі.</a:t>
            </a:r>
            <a:endParaRPr sz="1400">
              <a:latin typeface="Times New Roman"/>
              <a:cs typeface="Times New Roman"/>
            </a:endParaRPr>
          </a:p>
          <a:p>
            <a:pPr marL="88900" marR="281305">
              <a:lnSpc>
                <a:spcPts val="1610"/>
              </a:lnSpc>
              <a:spcBef>
                <a:spcPts val="25"/>
              </a:spcBef>
            </a:pPr>
            <a:r>
              <a:rPr sz="1400" spc="-5" dirty="0">
                <a:latin typeface="Times New Roman"/>
                <a:cs typeface="Times New Roman"/>
              </a:rPr>
              <a:t>Якщо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ході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розрахунків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електричних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режимів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умови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балансу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виконуються,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відновити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розрахунковий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можна</a:t>
            </a:r>
            <a:endParaRPr sz="1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75"/>
              </a:spcBef>
            </a:pPr>
            <a:r>
              <a:rPr sz="2100" spc="-15" baseline="3968" dirty="0">
                <a:latin typeface="Times New Roman"/>
                <a:cs typeface="Times New Roman"/>
              </a:rPr>
              <a:t>зміною</a:t>
            </a:r>
            <a:r>
              <a:rPr sz="2100" spc="-7" baseline="3968" dirty="0">
                <a:latin typeface="Times New Roman"/>
                <a:cs typeface="Times New Roman"/>
              </a:rPr>
              <a:t> потужностей</a:t>
            </a:r>
            <a:r>
              <a:rPr sz="2100" spc="7" baseline="3968" dirty="0">
                <a:latin typeface="Times New Roman"/>
                <a:cs typeface="Times New Roman"/>
              </a:rPr>
              <a:t> </a:t>
            </a:r>
            <a:r>
              <a:rPr sz="2100" i="1" spc="-7" baseline="3968" dirty="0">
                <a:latin typeface="Times New Roman"/>
                <a:cs typeface="Times New Roman"/>
              </a:rPr>
              <a:t>балансуючого</a:t>
            </a:r>
            <a:r>
              <a:rPr sz="2100" i="1" spc="7" baseline="3968" dirty="0"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latin typeface="Times New Roman"/>
                <a:cs typeface="Times New Roman"/>
              </a:rPr>
              <a:t>вузла</a:t>
            </a:r>
            <a:r>
              <a:rPr sz="2100" spc="300" baseline="3968" dirty="0">
                <a:latin typeface="Times New Roman"/>
                <a:cs typeface="Times New Roman"/>
              </a:rPr>
              <a:t> </a:t>
            </a:r>
            <a:r>
              <a:rPr sz="2100" i="1" spc="120" baseline="3968" dirty="0">
                <a:latin typeface="Times New Roman"/>
                <a:cs typeface="Times New Roman"/>
              </a:rPr>
              <a:t>S</a:t>
            </a:r>
            <a:r>
              <a:rPr sz="900" i="1" spc="80" dirty="0">
                <a:latin typeface="Times New Roman"/>
                <a:cs typeface="Times New Roman"/>
              </a:rPr>
              <a:t>Б</a:t>
            </a:r>
            <a:r>
              <a:rPr sz="900" i="1" spc="220" dirty="0">
                <a:latin typeface="Times New Roman"/>
                <a:cs typeface="Times New Roman"/>
              </a:rPr>
              <a:t> </a:t>
            </a:r>
            <a:r>
              <a:rPr sz="2100" spc="15" baseline="3968" dirty="0">
                <a:latin typeface="Symbol"/>
                <a:cs typeface="Symbol"/>
              </a:rPr>
              <a:t></a:t>
            </a:r>
            <a:r>
              <a:rPr sz="2100" spc="-97" baseline="3968" dirty="0">
                <a:latin typeface="Times New Roman"/>
                <a:cs typeface="Times New Roman"/>
              </a:rPr>
              <a:t> </a:t>
            </a:r>
            <a:r>
              <a:rPr sz="2100" i="1" spc="-142" baseline="3968" dirty="0">
                <a:latin typeface="Times New Roman"/>
                <a:cs typeface="Times New Roman"/>
              </a:rPr>
              <a:t>P</a:t>
            </a:r>
            <a:r>
              <a:rPr sz="1350" i="1" spc="-142" baseline="-18518" dirty="0">
                <a:latin typeface="Times New Roman"/>
                <a:cs typeface="Times New Roman"/>
              </a:rPr>
              <a:t>Б</a:t>
            </a:r>
            <a:r>
              <a:rPr sz="1350" i="1" spc="30" baseline="-18518" dirty="0">
                <a:latin typeface="Times New Roman"/>
                <a:cs typeface="Times New Roman"/>
              </a:rPr>
              <a:t> </a:t>
            </a:r>
            <a:r>
              <a:rPr sz="2100" spc="15" baseline="3968" dirty="0">
                <a:latin typeface="Symbol"/>
                <a:cs typeface="Symbol"/>
              </a:rPr>
              <a:t></a:t>
            </a:r>
            <a:r>
              <a:rPr sz="2100" spc="157" baseline="3968" dirty="0">
                <a:latin typeface="Times New Roman"/>
                <a:cs typeface="Times New Roman"/>
              </a:rPr>
              <a:t> </a:t>
            </a:r>
            <a:r>
              <a:rPr sz="2100" i="1" spc="-22" baseline="3968" dirty="0">
                <a:latin typeface="Times New Roman"/>
                <a:cs typeface="Times New Roman"/>
              </a:rPr>
              <a:t>jQ</a:t>
            </a:r>
            <a:r>
              <a:rPr sz="1350" i="1" spc="-22" baseline="-18518" dirty="0">
                <a:latin typeface="Times New Roman"/>
                <a:cs typeface="Times New Roman"/>
              </a:rPr>
              <a:t>Б</a:t>
            </a:r>
            <a:r>
              <a:rPr sz="1350" i="1" spc="-172" baseline="-18518" dirty="0">
                <a:latin typeface="Times New Roman"/>
                <a:cs typeface="Times New Roman"/>
              </a:rPr>
              <a:t> </a:t>
            </a:r>
            <a:r>
              <a:rPr sz="2100" spc="7" baseline="3968" dirty="0">
                <a:latin typeface="Times New Roman"/>
                <a:cs typeface="Times New Roman"/>
              </a:rPr>
              <a:t>.</a:t>
            </a:r>
            <a:endParaRPr sz="2100" baseline="3968">
              <a:latin typeface="Times New Roman"/>
              <a:cs typeface="Times New Roman"/>
            </a:endParaRPr>
          </a:p>
          <a:p>
            <a:pPr marL="1115695">
              <a:lnSpc>
                <a:spcPct val="100000"/>
              </a:lnSpc>
              <a:spcBef>
                <a:spcPts val="1350"/>
              </a:spcBef>
              <a:tabLst>
                <a:tab pos="157289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9.3.	Приклад виконання завдань практичного </a:t>
            </a:r>
            <a:r>
              <a:rPr sz="1400" i="1" spc="-10" dirty="0">
                <a:latin typeface="Times New Roman"/>
                <a:cs typeface="Times New Roman"/>
              </a:rPr>
              <a:t>заняття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88900" marR="280670" indent="228600" algn="just">
              <a:lnSpc>
                <a:spcPct val="95900"/>
              </a:lnSpc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параметрів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використовуємо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вузлах,</a:t>
            </a:r>
            <a:r>
              <a:rPr sz="1400" spc="-5" dirty="0">
                <a:latin typeface="Times New Roman"/>
                <a:cs typeface="Times New Roman"/>
              </a:rPr>
              <a:t> які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визначені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результаті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розв’язання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системи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рівнянь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усталеного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режиму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методом Ньютона-Рафсона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(практичне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заняття</a:t>
            </a:r>
            <a:r>
              <a:rPr sz="1400" spc="-5" dirty="0">
                <a:latin typeface="Times New Roman"/>
                <a:cs typeface="Times New Roman"/>
              </a:rPr>
              <a:t> 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8).</a:t>
            </a:r>
            <a:endParaRPr sz="1400">
              <a:latin typeface="Times New Roman"/>
              <a:cs typeface="Times New Roman"/>
            </a:endParaRPr>
          </a:p>
          <a:p>
            <a:pPr marL="412750">
              <a:lnSpc>
                <a:spcPct val="100000"/>
              </a:lnSpc>
              <a:spcBef>
                <a:spcPts val="1130"/>
              </a:spcBef>
            </a:pPr>
            <a:r>
              <a:rPr sz="1400" spc="-5" dirty="0">
                <a:latin typeface="Times New Roman"/>
                <a:cs typeface="Times New Roman"/>
              </a:rPr>
              <a:t>1.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визначаємо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(9.1):</a:t>
            </a:r>
            <a:endParaRPr sz="14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865"/>
              </a:spcBef>
            </a:pP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200" spc="15" baseline="-24305" dirty="0">
                <a:latin typeface="Times New Roman"/>
                <a:cs typeface="Times New Roman"/>
              </a:rPr>
              <a:t>01</a:t>
            </a:r>
            <a:r>
              <a:rPr sz="1200" spc="232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(U</a:t>
            </a:r>
            <a:r>
              <a:rPr sz="1200" spc="52" baseline="-24305" dirty="0">
                <a:latin typeface="Times New Roman"/>
                <a:cs typeface="Times New Roman"/>
              </a:rPr>
              <a:t>0</a:t>
            </a:r>
            <a:r>
              <a:rPr sz="1200" spc="284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U</a:t>
            </a:r>
            <a:r>
              <a:rPr sz="1200" spc="30" baseline="-24305" dirty="0">
                <a:latin typeface="Times New Roman"/>
                <a:cs typeface="Times New Roman"/>
              </a:rPr>
              <a:t>1</a:t>
            </a:r>
            <a:r>
              <a:rPr sz="1400" spc="20" dirty="0">
                <a:latin typeface="Times New Roman"/>
                <a:cs typeface="Times New Roman"/>
              </a:rPr>
              <a:t>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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Y</a:t>
            </a:r>
            <a:r>
              <a:rPr sz="1200" spc="-52" baseline="-24305" dirty="0">
                <a:latin typeface="Times New Roman"/>
                <a:cs typeface="Times New Roman"/>
              </a:rPr>
              <a:t>01</a:t>
            </a:r>
            <a:r>
              <a:rPr sz="1200" spc="-7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775" spc="-37" baseline="-3003" dirty="0">
                <a:latin typeface="Symbol"/>
                <a:cs typeface="Symbol"/>
              </a:rPr>
              <a:t></a:t>
            </a:r>
            <a:r>
              <a:rPr sz="1400" spc="-25" dirty="0">
                <a:latin typeface="Times New Roman"/>
                <a:cs typeface="Times New Roman"/>
              </a:rPr>
              <a:t>(115,0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j0,0)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(114,5893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j0,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2038)</a:t>
            </a:r>
            <a:r>
              <a:rPr sz="2775" spc="-7" baseline="-3003" dirty="0">
                <a:latin typeface="Symbol"/>
                <a:cs typeface="Symbol"/>
              </a:rPr>
              <a:t></a:t>
            </a:r>
            <a:r>
              <a:rPr sz="1400" spc="-5" dirty="0">
                <a:latin typeface="Symbol"/>
                <a:cs typeface="Symbol"/>
              </a:rPr>
              <a:t>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(0,1033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j0,1756)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  <a:p>
            <a:pPr marL="323215">
              <a:lnSpc>
                <a:spcPct val="100000"/>
              </a:lnSpc>
              <a:spcBef>
                <a:spcPts val="470"/>
              </a:spcBef>
            </a:pPr>
            <a:r>
              <a:rPr sz="1400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0782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j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051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200" spc="15" baseline="-24305" dirty="0">
                <a:latin typeface="Times New Roman"/>
                <a:cs typeface="Times New Roman"/>
              </a:rPr>
              <a:t>03</a:t>
            </a:r>
            <a:r>
              <a:rPr sz="1200" spc="292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(U</a:t>
            </a:r>
            <a:r>
              <a:rPr sz="1200" spc="52" baseline="-24305" dirty="0">
                <a:latin typeface="Times New Roman"/>
                <a:cs typeface="Times New Roman"/>
              </a:rPr>
              <a:t>0</a:t>
            </a:r>
            <a:r>
              <a:rPr sz="1200" spc="277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U</a:t>
            </a:r>
            <a:r>
              <a:rPr sz="1200" spc="37" baseline="-24305" dirty="0">
                <a:latin typeface="Times New Roman"/>
                <a:cs typeface="Times New Roman"/>
              </a:rPr>
              <a:t>3</a:t>
            </a:r>
            <a:r>
              <a:rPr sz="1200" spc="-142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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Y</a:t>
            </a:r>
            <a:r>
              <a:rPr sz="1200" spc="-52" baseline="-24305" dirty="0">
                <a:latin typeface="Times New Roman"/>
                <a:cs typeface="Times New Roman"/>
              </a:rPr>
              <a:t>03</a:t>
            </a:r>
            <a:r>
              <a:rPr sz="1200" spc="60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2775" spc="-37" baseline="-3003" dirty="0">
                <a:latin typeface="Symbol"/>
                <a:cs typeface="Symbol"/>
              </a:rPr>
              <a:t></a:t>
            </a:r>
            <a:r>
              <a:rPr sz="1400" spc="-25" dirty="0">
                <a:latin typeface="Times New Roman"/>
                <a:cs typeface="Times New Roman"/>
              </a:rPr>
              <a:t>(115,0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j0,0)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(114,6583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j0,1597)</a:t>
            </a:r>
            <a:r>
              <a:rPr sz="2775" spc="-15" baseline="-3003" dirty="0">
                <a:latin typeface="Symbol"/>
                <a:cs typeface="Symbol"/>
              </a:rPr>
              <a:t></a:t>
            </a:r>
            <a:r>
              <a:rPr sz="1400" spc="-10" dirty="0">
                <a:latin typeface="Symbol"/>
                <a:cs typeface="Symbol"/>
              </a:rPr>
              <a:t>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(0,0861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j0,1463)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  <a:p>
            <a:pPr marL="323215">
              <a:lnSpc>
                <a:spcPct val="100000"/>
              </a:lnSpc>
              <a:spcBef>
                <a:spcPts val="470"/>
              </a:spcBef>
            </a:pPr>
            <a:r>
              <a:rPr sz="1400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0528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j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0362 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130"/>
              </a:spcBef>
            </a:pPr>
            <a:r>
              <a:rPr sz="1400" spc="-15" dirty="0">
                <a:latin typeface="Times New Roman"/>
                <a:cs typeface="Times New Roman"/>
              </a:rPr>
              <a:t>I</a:t>
            </a:r>
            <a:r>
              <a:rPr sz="1200" spc="-22" baseline="-24305" dirty="0">
                <a:latin typeface="Times New Roman"/>
                <a:cs typeface="Times New Roman"/>
              </a:rPr>
              <a:t>12</a:t>
            </a:r>
            <a:r>
              <a:rPr sz="1200" spc="67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(U</a:t>
            </a:r>
            <a:r>
              <a:rPr sz="1200" spc="15" baseline="-24305" dirty="0">
                <a:latin typeface="Times New Roman"/>
                <a:cs typeface="Times New Roman"/>
              </a:rPr>
              <a:t>1</a:t>
            </a:r>
            <a:r>
              <a:rPr sz="1200" spc="195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U</a:t>
            </a:r>
            <a:r>
              <a:rPr sz="1200" spc="52" baseline="-24305" dirty="0">
                <a:latin typeface="Times New Roman"/>
                <a:cs typeface="Times New Roman"/>
              </a:rPr>
              <a:t>2</a:t>
            </a:r>
            <a:r>
              <a:rPr sz="1200" spc="-104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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Y</a:t>
            </a:r>
            <a:r>
              <a:rPr sz="1200" spc="-89" baseline="-24305" dirty="0">
                <a:latin typeface="Times New Roman"/>
                <a:cs typeface="Times New Roman"/>
              </a:rPr>
              <a:t>12</a:t>
            </a:r>
            <a:r>
              <a:rPr sz="1200" spc="135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775" spc="-30" baseline="-3003" dirty="0">
                <a:latin typeface="Symbol"/>
                <a:cs typeface="Symbol"/>
              </a:rPr>
              <a:t></a:t>
            </a:r>
            <a:r>
              <a:rPr sz="1400" spc="-20" dirty="0">
                <a:latin typeface="Times New Roman"/>
                <a:cs typeface="Times New Roman"/>
              </a:rPr>
              <a:t>(114,5893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j0,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2038)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(114,3702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j0,3311)</a:t>
            </a:r>
            <a:r>
              <a:rPr sz="2775" spc="-15" baseline="-3003" dirty="0">
                <a:latin typeface="Symbol"/>
                <a:cs typeface="Symbol"/>
              </a:rPr>
              <a:t></a:t>
            </a:r>
            <a:r>
              <a:rPr sz="1400" spc="-10" dirty="0">
                <a:latin typeface="Symbol"/>
                <a:cs typeface="Symbol"/>
              </a:rPr>
              <a:t>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(0,1111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j0,1518)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  <a:p>
            <a:pPr marL="323215">
              <a:lnSpc>
                <a:spcPct val="100000"/>
              </a:lnSpc>
              <a:spcBef>
                <a:spcPts val="465"/>
              </a:spcBef>
            </a:pPr>
            <a:r>
              <a:rPr sz="1400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0437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j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0191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130"/>
              </a:spcBef>
            </a:pPr>
            <a:r>
              <a:rPr sz="1400" spc="-15" dirty="0">
                <a:latin typeface="Times New Roman"/>
                <a:cs typeface="Times New Roman"/>
              </a:rPr>
              <a:t>I</a:t>
            </a:r>
            <a:r>
              <a:rPr sz="1200" spc="-22" baseline="-24305" dirty="0">
                <a:latin typeface="Times New Roman"/>
                <a:cs typeface="Times New Roman"/>
              </a:rPr>
              <a:t>13</a:t>
            </a:r>
            <a:r>
              <a:rPr sz="1200" spc="37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(U</a:t>
            </a:r>
            <a:r>
              <a:rPr sz="1200" spc="15" baseline="-24305" dirty="0">
                <a:latin typeface="Times New Roman"/>
                <a:cs typeface="Times New Roman"/>
              </a:rPr>
              <a:t>1</a:t>
            </a:r>
            <a:r>
              <a:rPr sz="1200" spc="195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U</a:t>
            </a:r>
            <a:r>
              <a:rPr sz="1200" spc="37" baseline="-24305" dirty="0">
                <a:latin typeface="Times New Roman"/>
                <a:cs typeface="Times New Roman"/>
              </a:rPr>
              <a:t>3</a:t>
            </a:r>
            <a:r>
              <a:rPr sz="1200" spc="-142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)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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Y</a:t>
            </a:r>
            <a:r>
              <a:rPr sz="1200" spc="-89" baseline="-24305" dirty="0">
                <a:latin typeface="Times New Roman"/>
                <a:cs typeface="Times New Roman"/>
              </a:rPr>
              <a:t>13</a:t>
            </a:r>
            <a:r>
              <a:rPr sz="1200" spc="89" baseline="-24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2775" spc="-30" baseline="-3003" dirty="0">
                <a:latin typeface="Symbol"/>
                <a:cs typeface="Symbol"/>
              </a:rPr>
              <a:t></a:t>
            </a:r>
            <a:r>
              <a:rPr sz="1400" spc="-20" dirty="0">
                <a:latin typeface="Times New Roman"/>
                <a:cs typeface="Times New Roman"/>
              </a:rPr>
              <a:t>(114,5893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j0,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2038)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(114,6583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j0,1597)</a:t>
            </a:r>
            <a:r>
              <a:rPr sz="2775" spc="-15" baseline="-3003" dirty="0">
                <a:latin typeface="Symbol"/>
                <a:cs typeface="Symbol"/>
              </a:rPr>
              <a:t></a:t>
            </a:r>
            <a:r>
              <a:rPr sz="1400" spc="-10" dirty="0">
                <a:latin typeface="Symbol"/>
                <a:cs typeface="Symbol"/>
              </a:rPr>
              <a:t>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(0,1389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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j0,1897)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  <a:p>
            <a:pPr marL="323215">
              <a:lnSpc>
                <a:spcPct val="100000"/>
              </a:lnSpc>
              <a:spcBef>
                <a:spcPts val="470"/>
              </a:spcBef>
            </a:pPr>
            <a:r>
              <a:rPr sz="1400" dirty="0">
                <a:latin typeface="Symbol"/>
                <a:cs typeface="Symbol"/>
              </a:rPr>
              <a:t>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0179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Symbol"/>
                <a:cs typeface="Symbol"/>
              </a:rPr>
              <a:t>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j</a:t>
            </a:r>
            <a:r>
              <a:rPr sz="1400" spc="-25" dirty="0">
                <a:latin typeface="Times New Roman"/>
                <a:cs typeface="Times New Roman"/>
              </a:rPr>
              <a:t>0</a:t>
            </a:r>
            <a:r>
              <a:rPr sz="1400" spc="114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007 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88900" marR="280670">
              <a:lnSpc>
                <a:spcPts val="1610"/>
              </a:lnSpc>
              <a:spcBef>
                <a:spcPts val="295"/>
              </a:spcBef>
            </a:pP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стороні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1-4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визначаємо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(9.3):</a:t>
            </a:r>
            <a:endParaRPr sz="1400">
              <a:latin typeface="Times New Roman"/>
              <a:cs typeface="Times New Roman"/>
            </a:endParaRPr>
          </a:p>
          <a:p>
            <a:pPr marL="110489">
              <a:lnSpc>
                <a:spcPts val="1775"/>
              </a:lnSpc>
            </a:pPr>
            <a:r>
              <a:rPr sz="1350" spc="15" dirty="0">
                <a:latin typeface="Times New Roman"/>
                <a:cs typeface="Times New Roman"/>
              </a:rPr>
              <a:t>I</a:t>
            </a:r>
            <a:r>
              <a:rPr sz="1125" spc="22" baseline="-25925" dirty="0">
                <a:latin typeface="Times New Roman"/>
                <a:cs typeface="Times New Roman"/>
              </a:rPr>
              <a:t>14B</a:t>
            </a:r>
            <a:r>
              <a:rPr sz="1125" spc="300" baseline="-2592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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(U</a:t>
            </a:r>
            <a:r>
              <a:rPr sz="1125" spc="22" baseline="-25925" dirty="0">
                <a:latin typeface="Times New Roman"/>
                <a:cs typeface="Times New Roman"/>
              </a:rPr>
              <a:t>1</a:t>
            </a:r>
            <a:r>
              <a:rPr sz="1125" spc="179" baseline="-2592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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K</a:t>
            </a:r>
            <a:r>
              <a:rPr sz="1125" spc="37" baseline="-25925" dirty="0">
                <a:latin typeface="Times New Roman"/>
                <a:cs typeface="Times New Roman"/>
              </a:rPr>
              <a:t>Tном</a:t>
            </a:r>
            <a:r>
              <a:rPr sz="1125" spc="187" baseline="-2592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Symbol"/>
                <a:cs typeface="Symbol"/>
              </a:rPr>
              <a:t></a:t>
            </a:r>
            <a:r>
              <a:rPr sz="1350" spc="-125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U</a:t>
            </a:r>
            <a:r>
              <a:rPr sz="1125" spc="60" baseline="-25925" dirty="0">
                <a:latin typeface="Times New Roman"/>
                <a:cs typeface="Times New Roman"/>
              </a:rPr>
              <a:t>4</a:t>
            </a:r>
            <a:r>
              <a:rPr sz="1125" spc="-104" baseline="-2592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)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Symbol"/>
                <a:cs typeface="Symbol"/>
              </a:rPr>
              <a:t>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Y</a:t>
            </a:r>
            <a:r>
              <a:rPr sz="1125" spc="-82" baseline="-25925" dirty="0">
                <a:latin typeface="Times New Roman"/>
                <a:cs typeface="Times New Roman"/>
              </a:rPr>
              <a:t>14</a:t>
            </a:r>
            <a:r>
              <a:rPr sz="1125" spc="-75" baseline="-2592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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2700" spc="-30" baseline="-3086" dirty="0">
                <a:latin typeface="Symbol"/>
                <a:cs typeface="Symbol"/>
              </a:rPr>
              <a:t></a:t>
            </a:r>
            <a:r>
              <a:rPr sz="1350" spc="-20" dirty="0">
                <a:latin typeface="Times New Roman"/>
                <a:cs typeface="Times New Roman"/>
              </a:rPr>
              <a:t>(114,5893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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j0,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2038)</a:t>
            </a:r>
            <a:r>
              <a:rPr sz="1350" spc="-90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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2,987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Symbol"/>
                <a:cs typeface="Symbol"/>
              </a:rPr>
              <a:t></a:t>
            </a:r>
            <a:r>
              <a:rPr sz="1350" spc="-17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(37,7931</a:t>
            </a:r>
            <a:r>
              <a:rPr sz="1350" spc="20" dirty="0">
                <a:latin typeface="Symbol"/>
                <a:cs typeface="Symbol"/>
              </a:rPr>
              <a:t>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j0,8022)</a:t>
            </a:r>
            <a:r>
              <a:rPr sz="2700" spc="-7" baseline="-3086" dirty="0">
                <a:latin typeface="Symbol"/>
                <a:cs typeface="Symbol"/>
              </a:rPr>
              <a:t></a:t>
            </a:r>
            <a:r>
              <a:rPr sz="1350" spc="-5" dirty="0">
                <a:latin typeface="Symbol"/>
                <a:cs typeface="Symbol"/>
              </a:rPr>
              <a:t></a:t>
            </a:r>
            <a:endParaRPr sz="1350">
              <a:latin typeface="Symbol"/>
              <a:cs typeface="Symbol"/>
            </a:endParaRPr>
          </a:p>
          <a:p>
            <a:pPr marL="102235">
              <a:lnSpc>
                <a:spcPct val="100000"/>
              </a:lnSpc>
              <a:spcBef>
                <a:spcPts val="455"/>
              </a:spcBef>
            </a:pPr>
            <a:r>
              <a:rPr sz="1350" spc="-45" dirty="0">
                <a:latin typeface="Symbol"/>
                <a:cs typeface="Symbol"/>
              </a:rPr>
              <a:t></a:t>
            </a:r>
            <a:r>
              <a:rPr sz="1350" spc="5" dirty="0">
                <a:latin typeface="Times New Roman"/>
                <a:cs typeface="Times New Roman"/>
              </a:rPr>
              <a:t>(</a:t>
            </a:r>
            <a:r>
              <a:rPr sz="1350" spc="-25" dirty="0">
                <a:latin typeface="Times New Roman"/>
                <a:cs typeface="Times New Roman"/>
              </a:rPr>
              <a:t>0</a:t>
            </a:r>
            <a:r>
              <a:rPr sz="1350" spc="105" dirty="0">
                <a:latin typeface="Times New Roman"/>
                <a:cs typeface="Times New Roman"/>
              </a:rPr>
              <a:t>,</a:t>
            </a:r>
            <a:r>
              <a:rPr sz="1350" spc="-5" dirty="0">
                <a:latin typeface="Times New Roman"/>
                <a:cs typeface="Times New Roman"/>
              </a:rPr>
              <a:t>001</a:t>
            </a:r>
            <a:r>
              <a:rPr sz="1350" spc="10" dirty="0">
                <a:latin typeface="Times New Roman"/>
                <a:cs typeface="Times New Roman"/>
              </a:rPr>
              <a:t>7</a:t>
            </a:r>
            <a:r>
              <a:rPr sz="1350" spc="-9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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j</a:t>
            </a:r>
            <a:r>
              <a:rPr sz="1350" spc="-25" dirty="0">
                <a:latin typeface="Times New Roman"/>
                <a:cs typeface="Times New Roman"/>
              </a:rPr>
              <a:t>0</a:t>
            </a:r>
            <a:r>
              <a:rPr sz="1350" spc="105" dirty="0">
                <a:latin typeface="Times New Roman"/>
                <a:cs typeface="Times New Roman"/>
              </a:rPr>
              <a:t>,</a:t>
            </a:r>
            <a:r>
              <a:rPr sz="1350" spc="-5" dirty="0">
                <a:latin typeface="Times New Roman"/>
                <a:cs typeface="Times New Roman"/>
              </a:rPr>
              <a:t>034</a:t>
            </a:r>
            <a:r>
              <a:rPr sz="1350" spc="-45" dirty="0">
                <a:latin typeface="Times New Roman"/>
                <a:cs typeface="Times New Roman"/>
              </a:rPr>
              <a:t>3</a:t>
            </a:r>
            <a:r>
              <a:rPr sz="1350" spc="5" dirty="0">
                <a:latin typeface="Times New Roman"/>
                <a:cs typeface="Times New Roman"/>
              </a:rPr>
              <a:t>)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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0.026</a:t>
            </a:r>
            <a:r>
              <a:rPr sz="1350" spc="10" dirty="0">
                <a:latin typeface="Times New Roman"/>
                <a:cs typeface="Times New Roman"/>
              </a:rPr>
              <a:t>2</a:t>
            </a:r>
            <a:r>
              <a:rPr sz="1350" spc="-114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Symbol"/>
                <a:cs typeface="Symbol"/>
              </a:rPr>
              <a:t></a:t>
            </a:r>
            <a:r>
              <a:rPr sz="1350" spc="3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j</a:t>
            </a:r>
            <a:r>
              <a:rPr sz="1350" spc="-5" dirty="0">
                <a:latin typeface="Times New Roman"/>
                <a:cs typeface="Times New Roman"/>
              </a:rPr>
              <a:t>0.018</a:t>
            </a:r>
            <a:r>
              <a:rPr sz="1350" spc="10" dirty="0">
                <a:latin typeface="Times New Roman"/>
                <a:cs typeface="Times New Roman"/>
              </a:rPr>
              <a:t>3</a:t>
            </a:r>
            <a:r>
              <a:rPr sz="1350" dirty="0">
                <a:latin typeface="Times New Roman"/>
                <a:cs typeface="Times New Roman"/>
              </a:rPr>
              <a:t> </a:t>
            </a:r>
            <a:r>
              <a:rPr sz="1350" spc="105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(</a:t>
            </a:r>
            <a:r>
              <a:rPr sz="1350" spc="-10" dirty="0">
                <a:latin typeface="Times New Roman"/>
                <a:cs typeface="Times New Roman"/>
              </a:rPr>
              <a:t>к</a:t>
            </a:r>
            <a:r>
              <a:rPr sz="1350" spc="25" dirty="0">
                <a:latin typeface="Times New Roman"/>
                <a:cs typeface="Times New Roman"/>
              </a:rPr>
              <a:t>A</a:t>
            </a:r>
            <a:r>
              <a:rPr sz="1350" spc="-15" dirty="0">
                <a:latin typeface="Times New Roman"/>
                <a:cs typeface="Times New Roman"/>
              </a:rPr>
              <a:t>)</a:t>
            </a:r>
            <a:r>
              <a:rPr sz="1350" spc="5" dirty="0">
                <a:latin typeface="Times New Roman"/>
                <a:cs typeface="Times New Roman"/>
              </a:rPr>
              <a:t>;</a:t>
            </a:r>
            <a:endParaRPr sz="1350">
              <a:latin typeface="Times New Roman"/>
              <a:cs typeface="Times New Roman"/>
            </a:endParaRPr>
          </a:p>
          <a:p>
            <a:pPr marL="88900" marR="281305">
              <a:lnSpc>
                <a:spcPts val="1610"/>
              </a:lnSpc>
              <a:spcBef>
                <a:spcPts val="275"/>
              </a:spcBef>
            </a:pP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стороні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НН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трансформаторної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1-4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визначаємо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(9.2):</a:t>
            </a:r>
            <a:endParaRPr sz="14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130"/>
              </a:spcBef>
            </a:pPr>
            <a:r>
              <a:rPr sz="135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14Н</a:t>
            </a:r>
            <a:r>
              <a:rPr sz="1200" spc="337" baseline="-2430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14В</a:t>
            </a:r>
            <a:r>
              <a:rPr sz="1200" spc="127" baseline="-2430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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K</a:t>
            </a:r>
            <a:r>
              <a:rPr sz="1200" spc="44" baseline="-24305" dirty="0">
                <a:latin typeface="Times New Roman"/>
                <a:cs typeface="Times New Roman"/>
              </a:rPr>
              <a:t>Tном</a:t>
            </a:r>
            <a:r>
              <a:rPr sz="1200" spc="322" baseline="-2430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(0.0262</a:t>
            </a:r>
            <a:r>
              <a:rPr sz="1350" spc="-12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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j0.0183)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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2,987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</a:t>
            </a:r>
            <a:r>
              <a:rPr sz="1350" spc="-9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0.0782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Symbol"/>
                <a:cs typeface="Symbol"/>
              </a:rPr>
              <a:t></a:t>
            </a:r>
            <a:r>
              <a:rPr sz="1350" spc="2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j0.0546 </a:t>
            </a:r>
            <a:r>
              <a:rPr sz="1350" spc="160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Times New Roman"/>
                <a:cs typeface="Times New Roman"/>
              </a:rPr>
              <a:t>(кA).</a:t>
            </a:r>
            <a:endParaRPr sz="1350">
              <a:latin typeface="Times New Roman"/>
              <a:cs typeface="Times New Roman"/>
            </a:endParaRPr>
          </a:p>
          <a:p>
            <a:pPr marL="88900" marR="282575">
              <a:lnSpc>
                <a:spcPts val="1610"/>
              </a:lnSpc>
              <a:spcBef>
                <a:spcPts val="320"/>
              </a:spcBef>
            </a:pPr>
            <a:r>
              <a:rPr sz="1400" spc="-5" dirty="0">
                <a:latin typeface="Times New Roman"/>
                <a:cs typeface="Times New Roman"/>
              </a:rPr>
              <a:t>Визначаємо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провідностях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елементів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формулою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(9.4). Поперечні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вузлах:</a:t>
            </a:r>
            <a:endParaRPr sz="1400">
              <a:latin typeface="Times New Roman"/>
              <a:cs typeface="Times New Roman"/>
            </a:endParaRPr>
          </a:p>
          <a:p>
            <a:pPr marL="111760">
              <a:lnSpc>
                <a:spcPts val="1265"/>
              </a:lnSpc>
              <a:spcBef>
                <a:spcPts val="130"/>
              </a:spcBef>
              <a:tabLst>
                <a:tab pos="344805" algn="l"/>
                <a:tab pos="976630" algn="l"/>
              </a:tabLst>
            </a:pPr>
            <a:r>
              <a:rPr sz="1350" spc="-45" dirty="0">
                <a:latin typeface="Times New Roman"/>
                <a:cs typeface="Times New Roman"/>
              </a:rPr>
              <a:t>I	</a:t>
            </a:r>
            <a:r>
              <a:rPr sz="1350" spc="-75" dirty="0">
                <a:latin typeface="Symbol"/>
                <a:cs typeface="Symbol"/>
              </a:rPr>
              <a:t>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-95" dirty="0">
                <a:latin typeface="Times New Roman"/>
                <a:cs typeface="Times New Roman"/>
              </a:rPr>
              <a:t>U</a:t>
            </a:r>
            <a:r>
              <a:rPr sz="1350" spc="185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Symbol"/>
                <a:cs typeface="Symbol"/>
              </a:rPr>
              <a:t>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95" dirty="0">
                <a:latin typeface="Times New Roman"/>
                <a:cs typeface="Times New Roman"/>
              </a:rPr>
              <a:t>Y	</a:t>
            </a:r>
            <a:r>
              <a:rPr sz="1350" spc="-75" dirty="0">
                <a:latin typeface="Symbol"/>
                <a:cs typeface="Symbol"/>
              </a:rPr>
              <a:t>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-95" dirty="0">
                <a:latin typeface="Times New Roman"/>
                <a:cs typeface="Times New Roman"/>
              </a:rPr>
              <a:t>U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Symbol"/>
                <a:cs typeface="Symbol"/>
              </a:rPr>
              <a:t>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50" dirty="0">
                <a:latin typeface="Times New Roman"/>
                <a:cs typeface="Times New Roman"/>
              </a:rPr>
              <a:t>(Y</a:t>
            </a:r>
            <a:r>
              <a:rPr sz="1200" spc="-75" baseline="41666" dirty="0">
                <a:latin typeface="Times New Roman"/>
                <a:cs typeface="Times New Roman"/>
              </a:rPr>
              <a:t>П</a:t>
            </a:r>
            <a:r>
              <a:rPr sz="1200" spc="195" baseline="41666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Times New Roman"/>
                <a:cs typeface="Times New Roman"/>
              </a:rPr>
              <a:t>0,5</a:t>
            </a:r>
            <a:r>
              <a:rPr sz="1350" spc="-10" dirty="0">
                <a:latin typeface="Symbol"/>
                <a:cs typeface="Symbol"/>
              </a:rPr>
              <a:t></a:t>
            </a:r>
            <a:r>
              <a:rPr sz="1350" spc="-10" dirty="0">
                <a:latin typeface="Times New Roman"/>
                <a:cs typeface="Times New Roman"/>
              </a:rPr>
              <a:t>(Y</a:t>
            </a:r>
            <a:r>
              <a:rPr sz="1200" spc="-15" baseline="41666" dirty="0">
                <a:latin typeface="Times New Roman"/>
                <a:cs typeface="Times New Roman"/>
              </a:rPr>
              <a:t>П</a:t>
            </a:r>
            <a:r>
              <a:rPr sz="1200" spc="195" baseline="41666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Y</a:t>
            </a:r>
            <a:r>
              <a:rPr sz="1200" spc="-89" baseline="41666" dirty="0">
                <a:latin typeface="Times New Roman"/>
                <a:cs typeface="Times New Roman"/>
              </a:rPr>
              <a:t>П</a:t>
            </a:r>
            <a:r>
              <a:rPr sz="1200" spc="202" baseline="41666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Y</a:t>
            </a:r>
            <a:r>
              <a:rPr sz="1200" spc="-82" baseline="41666" dirty="0">
                <a:latin typeface="Times New Roman"/>
                <a:cs typeface="Times New Roman"/>
              </a:rPr>
              <a:t>П</a:t>
            </a:r>
            <a:r>
              <a:rPr sz="1200" spc="-104" baseline="41666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))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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(114,5893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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j0,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2038)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Symbol"/>
                <a:cs typeface="Symbol"/>
              </a:rPr>
              <a:t></a:t>
            </a:r>
            <a:r>
              <a:rPr sz="1350" spc="-25" dirty="0">
                <a:latin typeface="Times New Roman"/>
                <a:cs typeface="Times New Roman"/>
              </a:rPr>
              <a:t>(0,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0159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2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j0,1028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endParaRPr sz="1350">
              <a:latin typeface="Symbol"/>
              <a:cs typeface="Symbol"/>
            </a:endParaRPr>
          </a:p>
          <a:p>
            <a:pPr marL="158115">
              <a:lnSpc>
                <a:spcPts val="605"/>
              </a:lnSpc>
              <a:tabLst>
                <a:tab pos="573405" algn="l"/>
                <a:tab pos="789305" algn="l"/>
                <a:tab pos="1205230" algn="l"/>
                <a:tab pos="1482725" algn="l"/>
                <a:tab pos="2139950" algn="l"/>
                <a:tab pos="2466975" algn="l"/>
                <a:tab pos="2802255" algn="l"/>
              </a:tabLst>
            </a:pPr>
            <a:r>
              <a:rPr sz="800" spc="-55" dirty="0">
                <a:latin typeface="Times New Roman"/>
                <a:cs typeface="Times New Roman"/>
              </a:rPr>
              <a:t>1</a:t>
            </a:r>
            <a:r>
              <a:rPr sz="800" spc="-55" dirty="0">
                <a:latin typeface="Symbol"/>
                <a:cs typeface="Symbol"/>
              </a:rPr>
              <a:t></a:t>
            </a:r>
            <a:r>
              <a:rPr sz="800" spc="-55" dirty="0">
                <a:latin typeface="Times New Roman"/>
                <a:cs typeface="Times New Roman"/>
              </a:rPr>
              <a:t>0	</a:t>
            </a:r>
            <a:r>
              <a:rPr sz="800" spc="-50" dirty="0">
                <a:latin typeface="Times New Roman"/>
                <a:cs typeface="Times New Roman"/>
              </a:rPr>
              <a:t>1	</a:t>
            </a:r>
            <a:r>
              <a:rPr sz="800" spc="-55" dirty="0">
                <a:latin typeface="Times New Roman"/>
                <a:cs typeface="Times New Roman"/>
              </a:rPr>
              <a:t>1</a:t>
            </a:r>
            <a:r>
              <a:rPr sz="800" spc="-55" dirty="0">
                <a:latin typeface="Symbol"/>
                <a:cs typeface="Symbol"/>
              </a:rPr>
              <a:t></a:t>
            </a:r>
            <a:r>
              <a:rPr sz="800" spc="-55" dirty="0">
                <a:latin typeface="Times New Roman"/>
                <a:cs typeface="Times New Roman"/>
              </a:rPr>
              <a:t>0	</a:t>
            </a:r>
            <a:r>
              <a:rPr sz="800" spc="-50" dirty="0">
                <a:latin typeface="Times New Roman"/>
                <a:cs typeface="Times New Roman"/>
              </a:rPr>
              <a:t>1	</a:t>
            </a:r>
            <a:r>
              <a:rPr sz="800" spc="-60" dirty="0">
                <a:latin typeface="Times New Roman"/>
                <a:cs typeface="Times New Roman"/>
              </a:rPr>
              <a:t>Т	</a:t>
            </a:r>
            <a:r>
              <a:rPr sz="800" spc="-55" dirty="0">
                <a:latin typeface="Times New Roman"/>
                <a:cs typeface="Times New Roman"/>
              </a:rPr>
              <a:t>01	12	13</a:t>
            </a:r>
            <a:endParaRPr sz="800">
              <a:latin typeface="Times New Roman"/>
              <a:cs typeface="Times New Roman"/>
            </a:endParaRPr>
          </a:p>
          <a:p>
            <a:pPr marL="170815">
              <a:lnSpc>
                <a:spcPct val="100000"/>
              </a:lnSpc>
              <a:spcBef>
                <a:spcPts val="420"/>
              </a:spcBef>
            </a:pPr>
            <a:r>
              <a:rPr sz="1350" spc="-25" dirty="0">
                <a:latin typeface="Symbol"/>
                <a:cs typeface="Symbol"/>
              </a:rPr>
              <a:t></a:t>
            </a:r>
            <a:r>
              <a:rPr sz="1350" spc="-25" dirty="0">
                <a:latin typeface="Times New Roman"/>
                <a:cs typeface="Times New Roman"/>
              </a:rPr>
              <a:t>0,5</a:t>
            </a:r>
            <a:r>
              <a:rPr sz="1350" spc="-25" dirty="0">
                <a:latin typeface="Symbol"/>
                <a:cs typeface="Symbol"/>
              </a:rPr>
              <a:t>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45" dirty="0">
                <a:latin typeface="Times New Roman"/>
                <a:cs typeface="Times New Roman"/>
              </a:rPr>
              <a:t>(</a:t>
            </a:r>
            <a:r>
              <a:rPr sz="1350" spc="-200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j0,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265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0,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0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10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j0,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265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</a:t>
            </a:r>
            <a:r>
              <a:rPr sz="1350" spc="-10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j0,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212))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Symbol"/>
                <a:cs typeface="Symbol"/>
              </a:rPr>
              <a:t></a:t>
            </a:r>
            <a:r>
              <a:rPr sz="1350" spc="-55" dirty="0">
                <a:latin typeface="Times New Roman"/>
                <a:cs typeface="Times New Roman"/>
              </a:rPr>
              <a:t>10</a:t>
            </a:r>
            <a:r>
              <a:rPr sz="1200" spc="-82" baseline="41666" dirty="0">
                <a:latin typeface="Symbol"/>
                <a:cs typeface="Symbol"/>
              </a:rPr>
              <a:t></a:t>
            </a:r>
            <a:r>
              <a:rPr sz="1200" spc="-82" baseline="41666" dirty="0">
                <a:latin typeface="Times New Roman"/>
                <a:cs typeface="Times New Roman"/>
              </a:rPr>
              <a:t>4</a:t>
            </a:r>
            <a:r>
              <a:rPr sz="1200" spc="292" baseline="41666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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1.9165</a:t>
            </a:r>
            <a:r>
              <a:rPr sz="1350" spc="-55" dirty="0">
                <a:latin typeface="Symbol"/>
                <a:cs typeface="Symbol"/>
              </a:rPr>
              <a:t></a:t>
            </a:r>
            <a:r>
              <a:rPr sz="1350" spc="-55" dirty="0">
                <a:latin typeface="Times New Roman"/>
                <a:cs typeface="Times New Roman"/>
              </a:rPr>
              <a:t>10</a:t>
            </a:r>
            <a:r>
              <a:rPr sz="1200" spc="-82" baseline="41666" dirty="0">
                <a:latin typeface="Symbol"/>
                <a:cs typeface="Symbol"/>
              </a:rPr>
              <a:t></a:t>
            </a:r>
            <a:r>
              <a:rPr sz="1200" spc="-82" baseline="41666" dirty="0">
                <a:latin typeface="Times New Roman"/>
                <a:cs typeface="Times New Roman"/>
              </a:rPr>
              <a:t>4</a:t>
            </a:r>
            <a:r>
              <a:rPr sz="1200" spc="172" baseline="41666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Symbol"/>
                <a:cs typeface="Symbol"/>
              </a:rPr>
              <a:t>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j5.4522</a:t>
            </a:r>
            <a:r>
              <a:rPr sz="1350" spc="-60" dirty="0">
                <a:latin typeface="Symbol"/>
                <a:cs typeface="Symbol"/>
              </a:rPr>
              <a:t></a:t>
            </a:r>
            <a:r>
              <a:rPr sz="1350" spc="-60" dirty="0">
                <a:latin typeface="Times New Roman"/>
                <a:cs typeface="Times New Roman"/>
              </a:rPr>
              <a:t>10</a:t>
            </a:r>
            <a:r>
              <a:rPr sz="1200" spc="-89" baseline="41666" dirty="0">
                <a:latin typeface="Symbol"/>
                <a:cs typeface="Symbol"/>
              </a:rPr>
              <a:t></a:t>
            </a:r>
            <a:r>
              <a:rPr sz="1200" spc="-89" baseline="41666" dirty="0">
                <a:latin typeface="Times New Roman"/>
                <a:cs typeface="Times New Roman"/>
              </a:rPr>
              <a:t>4</a:t>
            </a:r>
            <a:r>
              <a:rPr sz="1200" spc="165" baseline="41666" dirty="0">
                <a:latin typeface="Times New Roman"/>
                <a:cs typeface="Times New Roman"/>
              </a:rPr>
              <a:t>   </a:t>
            </a:r>
            <a:r>
              <a:rPr sz="1350" spc="-60" dirty="0">
                <a:latin typeface="Times New Roman"/>
                <a:cs typeface="Times New Roman"/>
              </a:rPr>
              <a:t>(кA);</a:t>
            </a:r>
            <a:endParaRPr sz="1350">
              <a:latin typeface="Times New Roman"/>
              <a:cs typeface="Times New Roman"/>
            </a:endParaRPr>
          </a:p>
          <a:p>
            <a:pPr marL="111125">
              <a:lnSpc>
                <a:spcPts val="1325"/>
              </a:lnSpc>
              <a:spcBef>
                <a:spcPts val="414"/>
              </a:spcBef>
              <a:tabLst>
                <a:tab pos="396240" algn="l"/>
                <a:tab pos="1172210" algn="l"/>
              </a:tabLst>
            </a:pPr>
            <a:r>
              <a:rPr sz="1400" spc="10" dirty="0">
                <a:latin typeface="Times New Roman"/>
                <a:cs typeface="Times New Roman"/>
              </a:rPr>
              <a:t>I	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U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Y	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U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(0,5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Y</a:t>
            </a:r>
            <a:r>
              <a:rPr sz="1200" spc="75" baseline="45138" dirty="0">
                <a:latin typeface="Times New Roman"/>
                <a:cs typeface="Times New Roman"/>
              </a:rPr>
              <a:t>П</a:t>
            </a:r>
            <a:r>
              <a:rPr sz="1200" spc="-97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(114,3702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j0,3311)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(0,5</a:t>
            </a:r>
            <a:r>
              <a:rPr sz="1400" spc="-204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j0,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265)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4</a:t>
            </a:r>
            <a:r>
              <a:rPr sz="1200" spc="-104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  <a:p>
            <a:pPr marL="176530">
              <a:lnSpc>
                <a:spcPts val="605"/>
              </a:lnSpc>
              <a:tabLst>
                <a:tab pos="673735" algn="l"/>
                <a:tab pos="952500" algn="l"/>
                <a:tab pos="1449705" algn="l"/>
                <a:tab pos="2099945" algn="l"/>
              </a:tabLst>
            </a:pPr>
            <a:r>
              <a:rPr sz="800" spc="20" dirty="0">
                <a:latin typeface="Times New Roman"/>
                <a:cs typeface="Times New Roman"/>
              </a:rPr>
              <a:t>2</a:t>
            </a:r>
            <a:r>
              <a:rPr sz="800" spc="20" dirty="0">
                <a:latin typeface="Symbol"/>
                <a:cs typeface="Symbol"/>
              </a:rPr>
              <a:t></a:t>
            </a:r>
            <a:r>
              <a:rPr sz="800" spc="20" dirty="0">
                <a:latin typeface="Times New Roman"/>
                <a:cs typeface="Times New Roman"/>
              </a:rPr>
              <a:t>0	</a:t>
            </a:r>
            <a:r>
              <a:rPr sz="800" spc="10" dirty="0">
                <a:latin typeface="Times New Roman"/>
                <a:cs typeface="Times New Roman"/>
              </a:rPr>
              <a:t>2	</a:t>
            </a:r>
            <a:r>
              <a:rPr sz="800" spc="20" dirty="0">
                <a:latin typeface="Times New Roman"/>
                <a:cs typeface="Times New Roman"/>
              </a:rPr>
              <a:t>2</a:t>
            </a:r>
            <a:r>
              <a:rPr sz="800" spc="20" dirty="0">
                <a:latin typeface="Symbol"/>
                <a:cs typeface="Symbol"/>
              </a:rPr>
              <a:t></a:t>
            </a:r>
            <a:r>
              <a:rPr sz="800" spc="20" dirty="0">
                <a:latin typeface="Times New Roman"/>
                <a:cs typeface="Times New Roman"/>
              </a:rPr>
              <a:t>0	</a:t>
            </a:r>
            <a:r>
              <a:rPr sz="800" spc="10" dirty="0">
                <a:latin typeface="Times New Roman"/>
                <a:cs typeface="Times New Roman"/>
              </a:rPr>
              <a:t>2	</a:t>
            </a:r>
            <a:r>
              <a:rPr sz="800" spc="5" dirty="0">
                <a:latin typeface="Times New Roman"/>
                <a:cs typeface="Times New Roman"/>
              </a:rPr>
              <a:t>12</a:t>
            </a:r>
            <a:endParaRPr sz="80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434"/>
              </a:spcBef>
            </a:pP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4.3866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6</a:t>
            </a:r>
            <a:r>
              <a:rPr sz="1200" spc="284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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j1.5154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3   </a:t>
            </a:r>
            <a:r>
              <a:rPr sz="1200" spc="179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(кA);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13353" y="1447799"/>
            <a:ext cx="249730" cy="1596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342" y="580528"/>
            <a:ext cx="106616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100" spc="30" baseline="13888" dirty="0">
                <a:latin typeface="Times New Roman"/>
                <a:cs typeface="Times New Roman"/>
              </a:rPr>
              <a:t>I</a:t>
            </a:r>
            <a:r>
              <a:rPr sz="800" spc="5" dirty="0">
                <a:latin typeface="Times New Roman"/>
                <a:cs typeface="Times New Roman"/>
              </a:rPr>
              <a:t>3</a:t>
            </a:r>
            <a:r>
              <a:rPr sz="800" spc="20" dirty="0">
                <a:latin typeface="Symbol"/>
                <a:cs typeface="Symbol"/>
              </a:rPr>
              <a:t></a:t>
            </a:r>
            <a:r>
              <a:rPr sz="800" spc="15" dirty="0">
                <a:latin typeface="Times New Roman"/>
                <a:cs typeface="Times New Roman"/>
              </a:rPr>
              <a:t>0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spc="20" dirty="0">
                <a:latin typeface="Times New Roman"/>
                <a:cs typeface="Times New Roman"/>
              </a:rPr>
              <a:t> </a:t>
            </a:r>
            <a:r>
              <a:rPr sz="2100" spc="22" baseline="13888" dirty="0">
                <a:latin typeface="Symbol"/>
                <a:cs typeface="Symbol"/>
              </a:rPr>
              <a:t></a:t>
            </a:r>
            <a:r>
              <a:rPr sz="2100" spc="-60" baseline="13888" dirty="0">
                <a:latin typeface="Times New Roman"/>
                <a:cs typeface="Times New Roman"/>
              </a:rPr>
              <a:t> </a:t>
            </a:r>
            <a:r>
              <a:rPr sz="2100" spc="67" baseline="13888" dirty="0">
                <a:latin typeface="Times New Roman"/>
                <a:cs typeface="Times New Roman"/>
              </a:rPr>
              <a:t>U</a:t>
            </a:r>
            <a:r>
              <a:rPr sz="800" spc="15" dirty="0">
                <a:latin typeface="Times New Roman"/>
                <a:cs typeface="Times New Roman"/>
              </a:rPr>
              <a:t>3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2100" spc="7" baseline="13888" dirty="0">
                <a:latin typeface="Symbol"/>
                <a:cs typeface="Symbol"/>
              </a:rPr>
              <a:t></a:t>
            </a:r>
            <a:r>
              <a:rPr sz="2100" spc="-232" baseline="13888" dirty="0">
                <a:latin typeface="Times New Roman"/>
                <a:cs typeface="Times New Roman"/>
              </a:rPr>
              <a:t> </a:t>
            </a:r>
            <a:r>
              <a:rPr sz="2100" spc="-195" baseline="13888" dirty="0">
                <a:latin typeface="Times New Roman"/>
                <a:cs typeface="Times New Roman"/>
              </a:rPr>
              <a:t>Y</a:t>
            </a:r>
            <a:r>
              <a:rPr sz="800" spc="5" dirty="0">
                <a:latin typeface="Times New Roman"/>
                <a:cs typeface="Times New Roman"/>
              </a:rPr>
              <a:t>3</a:t>
            </a:r>
            <a:r>
              <a:rPr sz="800" spc="20" dirty="0">
                <a:latin typeface="Symbol"/>
                <a:cs typeface="Symbol"/>
              </a:rPr>
              <a:t></a:t>
            </a:r>
            <a:r>
              <a:rPr sz="800" spc="1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827" y="533603"/>
            <a:ext cx="4928235" cy="2749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1325"/>
              </a:lnSpc>
              <a:spcBef>
                <a:spcPts val="130"/>
              </a:spcBef>
            </a:pP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U 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(0,5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(Y</a:t>
            </a:r>
            <a:r>
              <a:rPr sz="1200" spc="67" baseline="45138" dirty="0">
                <a:latin typeface="Times New Roman"/>
                <a:cs typeface="Times New Roman"/>
              </a:rPr>
              <a:t>П</a:t>
            </a:r>
            <a:r>
              <a:rPr sz="1200" spc="300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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Y</a:t>
            </a:r>
            <a:r>
              <a:rPr sz="1200" spc="75" baseline="45138" dirty="0">
                <a:latin typeface="Times New Roman"/>
                <a:cs typeface="Times New Roman"/>
              </a:rPr>
              <a:t>П</a:t>
            </a:r>
            <a:r>
              <a:rPr sz="1200" spc="-97" baseline="451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))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(114,6583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j0,1597)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(0,5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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(0,0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j0,323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  <a:p>
            <a:pPr marL="324485">
              <a:lnSpc>
                <a:spcPts val="605"/>
              </a:lnSpc>
              <a:tabLst>
                <a:tab pos="1041400" algn="l"/>
                <a:tab pos="1441450" algn="l"/>
              </a:tabLst>
            </a:pPr>
            <a:r>
              <a:rPr sz="800" spc="15" dirty="0">
                <a:latin typeface="Times New Roman"/>
                <a:cs typeface="Times New Roman"/>
              </a:rPr>
              <a:t>3	</a:t>
            </a:r>
            <a:r>
              <a:rPr sz="800" spc="10" dirty="0">
                <a:latin typeface="Times New Roman"/>
                <a:cs typeface="Times New Roman"/>
              </a:rPr>
              <a:t>30	31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203" y="540121"/>
            <a:ext cx="2099990" cy="2431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160" y="1097670"/>
            <a:ext cx="1213255" cy="2406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19788" y="1976642"/>
            <a:ext cx="2914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410" algn="l"/>
              </a:tabLst>
            </a:pPr>
            <a:r>
              <a:rPr sz="800" spc="-45" dirty="0">
                <a:latin typeface="Times New Roman"/>
                <a:cs typeface="Times New Roman"/>
              </a:rPr>
              <a:t>*	*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632" y="2001518"/>
            <a:ext cx="604809" cy="3031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47397" y="2342401"/>
            <a:ext cx="31051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" algn="l"/>
              </a:tabLst>
            </a:pPr>
            <a:r>
              <a:rPr sz="800" spc="-40" dirty="0">
                <a:latin typeface="Times New Roman"/>
                <a:cs typeface="Times New Roman"/>
              </a:rPr>
              <a:t>*	*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874" y="2367278"/>
            <a:ext cx="611550" cy="3031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38991" y="2708161"/>
            <a:ext cx="3054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745" algn="l"/>
              </a:tabLst>
            </a:pPr>
            <a:r>
              <a:rPr sz="800" spc="-40" dirty="0">
                <a:latin typeface="Times New Roman"/>
                <a:cs typeface="Times New Roman"/>
              </a:rPr>
              <a:t>*	*</a:t>
            </a:r>
            <a:endParaRPr sz="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870" y="2733038"/>
            <a:ext cx="611453" cy="3031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46667" y="3073922"/>
            <a:ext cx="3098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825" algn="l"/>
              </a:tabLst>
            </a:pPr>
            <a:r>
              <a:rPr sz="800" spc="-45" dirty="0">
                <a:latin typeface="Times New Roman"/>
                <a:cs typeface="Times New Roman"/>
              </a:rPr>
              <a:t>*	*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583" y="790470"/>
            <a:ext cx="6192520" cy="26060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75"/>
              </a:spcBef>
            </a:pP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10" dirty="0">
                <a:latin typeface="Times New Roman"/>
                <a:cs typeface="Times New Roman"/>
              </a:rPr>
              <a:t>0,3228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j0,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212)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4</a:t>
            </a:r>
            <a:r>
              <a:rPr sz="1200" spc="-104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4.2704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6</a:t>
            </a:r>
            <a:r>
              <a:rPr sz="1200" spc="284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j3.066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3   </a:t>
            </a:r>
            <a:r>
              <a:rPr sz="1200" spc="179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(кA);</a:t>
            </a:r>
            <a:endParaRPr sz="1400">
              <a:latin typeface="Times New Roman"/>
              <a:cs typeface="Times New Roman"/>
            </a:endParaRPr>
          </a:p>
          <a:p>
            <a:pPr marL="38100" marR="30480" indent="22225">
              <a:lnSpc>
                <a:spcPct val="111600"/>
              </a:lnSpc>
              <a:spcBef>
                <a:spcPts val="145"/>
              </a:spcBef>
            </a:pPr>
            <a:r>
              <a:rPr sz="1350" spc="25" dirty="0">
                <a:latin typeface="Times New Roman"/>
                <a:cs typeface="Times New Roman"/>
              </a:rPr>
              <a:t>I</a:t>
            </a:r>
            <a:r>
              <a:rPr sz="1200" spc="37" baseline="-24305" dirty="0">
                <a:latin typeface="Times New Roman"/>
                <a:cs typeface="Times New Roman"/>
              </a:rPr>
              <a:t>4</a:t>
            </a:r>
            <a:r>
              <a:rPr sz="1200" spc="37" baseline="-24305" dirty="0">
                <a:latin typeface="Symbol"/>
                <a:cs typeface="Symbol"/>
              </a:rPr>
              <a:t></a:t>
            </a:r>
            <a:r>
              <a:rPr sz="1200" spc="37" baseline="-24305" dirty="0">
                <a:latin typeface="Times New Roman"/>
                <a:cs typeface="Times New Roman"/>
              </a:rPr>
              <a:t>0</a:t>
            </a:r>
            <a:r>
              <a:rPr sz="1200" spc="307" baseline="-2430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Symbol"/>
                <a:cs typeface="Symbol"/>
              </a:rPr>
              <a:t>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U</a:t>
            </a:r>
            <a:r>
              <a:rPr sz="1200" spc="82" baseline="-24305" dirty="0">
                <a:latin typeface="Times New Roman"/>
                <a:cs typeface="Times New Roman"/>
              </a:rPr>
              <a:t>4</a:t>
            </a:r>
            <a:r>
              <a:rPr sz="1200" spc="165" baseline="-2430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Symbol"/>
                <a:cs typeface="Symbol"/>
              </a:rPr>
              <a:t>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Y</a:t>
            </a:r>
            <a:r>
              <a:rPr sz="1200" spc="-7" baseline="-24305" dirty="0">
                <a:latin typeface="Times New Roman"/>
                <a:cs typeface="Times New Roman"/>
              </a:rPr>
              <a:t>4</a:t>
            </a:r>
            <a:r>
              <a:rPr sz="1200" spc="-7" baseline="-24305" dirty="0">
                <a:latin typeface="Symbol"/>
                <a:cs typeface="Symbol"/>
              </a:rPr>
              <a:t></a:t>
            </a:r>
            <a:r>
              <a:rPr sz="1200" spc="-7" baseline="-24305" dirty="0">
                <a:latin typeface="Times New Roman"/>
                <a:cs typeface="Times New Roman"/>
              </a:rPr>
              <a:t>0</a:t>
            </a:r>
            <a:r>
              <a:rPr sz="1200" spc="22" baseline="-24305" dirty="0">
                <a:latin typeface="Times New Roman"/>
                <a:cs typeface="Times New Roman"/>
              </a:rPr>
              <a:t> </a:t>
            </a:r>
            <a:r>
              <a:rPr sz="1350" spc="50" dirty="0">
                <a:latin typeface="Symbol"/>
                <a:cs typeface="Symbol"/>
              </a:rPr>
              <a:t></a:t>
            </a:r>
            <a:r>
              <a:rPr sz="1350" spc="-9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0,0</a:t>
            </a:r>
            <a:r>
              <a:rPr sz="1350" spc="-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тому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цьому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провідність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дорівнює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нулю.</a:t>
            </a:r>
            <a:endParaRPr sz="1400">
              <a:latin typeface="Times New Roman"/>
              <a:cs typeface="Times New Roman"/>
            </a:endParaRPr>
          </a:p>
          <a:p>
            <a:pPr marL="38100" marR="31115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Визначаємо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навантаження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заданій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відомим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напругам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формулою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(9.5):</a:t>
            </a:r>
            <a:endParaRPr sz="1400">
              <a:latin typeface="Times New Roman"/>
              <a:cs typeface="Times New Roman"/>
            </a:endParaRPr>
          </a:p>
          <a:p>
            <a:pPr marL="781050" algn="just">
              <a:lnSpc>
                <a:spcPct val="100000"/>
              </a:lnSpc>
              <a:spcBef>
                <a:spcPts val="840"/>
              </a:spcBef>
            </a:pPr>
            <a:r>
              <a:rPr sz="1350" spc="-70" dirty="0">
                <a:latin typeface="Times New Roman"/>
                <a:cs typeface="Times New Roman"/>
              </a:rPr>
              <a:t>I</a:t>
            </a:r>
            <a:r>
              <a:rPr sz="1200" spc="-104" baseline="-24305" dirty="0">
                <a:latin typeface="Times New Roman"/>
                <a:cs typeface="Times New Roman"/>
              </a:rPr>
              <a:t>1</a:t>
            </a:r>
            <a:r>
              <a:rPr sz="1200" spc="187" baseline="-2430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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-110" dirty="0">
                <a:latin typeface="Times New Roman"/>
                <a:cs typeface="Times New Roman"/>
              </a:rPr>
              <a:t>S</a:t>
            </a:r>
            <a:r>
              <a:rPr sz="1200" spc="-165" baseline="-24305" dirty="0">
                <a:latin typeface="Times New Roman"/>
                <a:cs typeface="Times New Roman"/>
              </a:rPr>
              <a:t>1</a:t>
            </a:r>
            <a:r>
              <a:rPr sz="1200" spc="-135" baseline="-24305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Times New Roman"/>
                <a:cs typeface="Times New Roman"/>
              </a:rPr>
              <a:t>/</a:t>
            </a:r>
            <a:r>
              <a:rPr sz="1350" spc="-90" dirty="0">
                <a:latin typeface="Times New Roman"/>
                <a:cs typeface="Times New Roman"/>
              </a:rPr>
              <a:t> U</a:t>
            </a:r>
            <a:r>
              <a:rPr sz="1200" spc="-135" baseline="-24305" dirty="0">
                <a:latin typeface="Times New Roman"/>
                <a:cs typeface="Times New Roman"/>
              </a:rPr>
              <a:t>1</a:t>
            </a:r>
            <a:r>
              <a:rPr sz="1200" spc="187" baseline="-2430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</a:t>
            </a:r>
            <a:r>
              <a:rPr sz="1350" spc="-10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(3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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j2)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-35" dirty="0">
                <a:latin typeface="Times New Roman"/>
                <a:cs typeface="Times New Roman"/>
              </a:rPr>
              <a:t>/</a:t>
            </a:r>
            <a:r>
              <a:rPr sz="1350" spc="-12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(114,5893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j0,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2038)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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0261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j0,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80" dirty="0">
                <a:latin typeface="Times New Roman"/>
                <a:cs typeface="Times New Roman"/>
              </a:rPr>
              <a:t>0175</a:t>
            </a:r>
            <a:r>
              <a:rPr sz="1350" spc="44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(кA);</a:t>
            </a:r>
            <a:endParaRPr sz="1350">
              <a:latin typeface="Times New Roman"/>
              <a:cs typeface="Times New Roman"/>
            </a:endParaRPr>
          </a:p>
          <a:p>
            <a:pPr marL="781050" marR="1116965" algn="just">
              <a:lnSpc>
                <a:spcPct val="177800"/>
              </a:lnSpc>
            </a:pPr>
            <a:r>
              <a:rPr sz="1350" spc="-25" dirty="0">
                <a:latin typeface="Times New Roman"/>
                <a:cs typeface="Times New Roman"/>
              </a:rPr>
              <a:t>I</a:t>
            </a:r>
            <a:r>
              <a:rPr sz="1200" spc="-37" baseline="-24305" dirty="0">
                <a:latin typeface="Times New Roman"/>
                <a:cs typeface="Times New Roman"/>
              </a:rPr>
              <a:t>2</a:t>
            </a:r>
            <a:r>
              <a:rPr sz="1200" spc="22" baseline="-243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S</a:t>
            </a:r>
            <a:r>
              <a:rPr sz="1200" spc="-97" baseline="-24305" dirty="0">
                <a:latin typeface="Times New Roman"/>
                <a:cs typeface="Times New Roman"/>
              </a:rPr>
              <a:t>2</a:t>
            </a:r>
            <a:r>
              <a:rPr sz="1200" spc="-67" baseline="-2430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/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-45" dirty="0">
                <a:latin typeface="Times New Roman"/>
                <a:cs typeface="Times New Roman"/>
              </a:rPr>
              <a:t>U</a:t>
            </a:r>
            <a:r>
              <a:rPr sz="1200" spc="-67" baseline="-24305" dirty="0">
                <a:latin typeface="Times New Roman"/>
                <a:cs typeface="Times New Roman"/>
              </a:rPr>
              <a:t>2</a:t>
            </a:r>
            <a:r>
              <a:rPr sz="1200" spc="277" baseline="-243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(5</a:t>
            </a:r>
            <a:r>
              <a:rPr sz="1350" spc="-19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j2)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/</a:t>
            </a:r>
            <a:r>
              <a:rPr sz="1350" spc="-125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(114,3702</a:t>
            </a:r>
            <a:r>
              <a:rPr sz="1350" spc="-16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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j0,3311)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0437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j0,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0176</a:t>
            </a:r>
            <a:r>
              <a:rPr sz="1350" spc="22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(кA); </a:t>
            </a:r>
            <a:r>
              <a:rPr sz="1350" spc="-330" dirty="0">
                <a:latin typeface="Times New Roman"/>
                <a:cs typeface="Times New Roman"/>
              </a:rPr>
              <a:t> </a:t>
            </a:r>
            <a:r>
              <a:rPr sz="1350" spc="-40" dirty="0">
                <a:latin typeface="Times New Roman"/>
                <a:cs typeface="Times New Roman"/>
              </a:rPr>
              <a:t>I</a:t>
            </a:r>
            <a:r>
              <a:rPr sz="1200" spc="-60" baseline="-24305" dirty="0">
                <a:latin typeface="Times New Roman"/>
                <a:cs typeface="Times New Roman"/>
              </a:rPr>
              <a:t>3</a:t>
            </a:r>
            <a:r>
              <a:rPr sz="1200" spc="240" baseline="-243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S</a:t>
            </a:r>
            <a:r>
              <a:rPr sz="1200" spc="-112" baseline="-24305" dirty="0">
                <a:latin typeface="Times New Roman"/>
                <a:cs typeface="Times New Roman"/>
              </a:rPr>
              <a:t>3</a:t>
            </a:r>
            <a:r>
              <a:rPr sz="1200" spc="-89" baseline="-2430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/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U</a:t>
            </a:r>
            <a:r>
              <a:rPr sz="1200" spc="-82" baseline="-24305" dirty="0">
                <a:latin typeface="Times New Roman"/>
                <a:cs typeface="Times New Roman"/>
              </a:rPr>
              <a:t>3</a:t>
            </a:r>
            <a:r>
              <a:rPr sz="1200" spc="247" baseline="-243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40" dirty="0">
                <a:latin typeface="Times New Roman"/>
                <a:cs typeface="Times New Roman"/>
              </a:rPr>
              <a:t>(4</a:t>
            </a:r>
            <a:r>
              <a:rPr sz="1350" spc="-17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-90" dirty="0">
                <a:latin typeface="Times New Roman"/>
                <a:cs typeface="Times New Roman"/>
              </a:rPr>
              <a:t>j3)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/</a:t>
            </a:r>
            <a:r>
              <a:rPr sz="1350" spc="-125" dirty="0">
                <a:latin typeface="Times New Roman"/>
                <a:cs typeface="Times New Roman"/>
              </a:rPr>
              <a:t> </a:t>
            </a:r>
            <a:r>
              <a:rPr sz="1350" spc="-85" dirty="0">
                <a:latin typeface="Times New Roman"/>
                <a:cs typeface="Times New Roman"/>
              </a:rPr>
              <a:t>(114,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6583</a:t>
            </a:r>
            <a:r>
              <a:rPr sz="1350" spc="-20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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j0,1597)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0348</a:t>
            </a:r>
            <a:r>
              <a:rPr sz="1350" spc="-18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j0,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0262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(кA); 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I</a:t>
            </a:r>
            <a:r>
              <a:rPr sz="1200" spc="-37" baseline="-24305" dirty="0">
                <a:latin typeface="Times New Roman"/>
                <a:cs typeface="Times New Roman"/>
              </a:rPr>
              <a:t>4</a:t>
            </a:r>
            <a:r>
              <a:rPr sz="1200" spc="22" baseline="-243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4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S</a:t>
            </a:r>
            <a:r>
              <a:rPr sz="1200" spc="-97" baseline="-24305" dirty="0">
                <a:latin typeface="Times New Roman"/>
                <a:cs typeface="Times New Roman"/>
              </a:rPr>
              <a:t>4</a:t>
            </a:r>
            <a:r>
              <a:rPr sz="1200" spc="-67" baseline="-2430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/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-45" dirty="0">
                <a:latin typeface="Times New Roman"/>
                <a:cs typeface="Times New Roman"/>
              </a:rPr>
              <a:t>U</a:t>
            </a:r>
            <a:r>
              <a:rPr sz="1200" spc="-67" baseline="-24305" dirty="0">
                <a:latin typeface="Times New Roman"/>
                <a:cs typeface="Times New Roman"/>
              </a:rPr>
              <a:t>4</a:t>
            </a:r>
            <a:r>
              <a:rPr sz="1200" spc="44" baseline="-243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(3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j2)</a:t>
            </a:r>
            <a:r>
              <a:rPr sz="1350" spc="-13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/</a:t>
            </a:r>
            <a:r>
              <a:rPr sz="1350" spc="-12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(37,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7931</a:t>
            </a:r>
            <a:r>
              <a:rPr sz="1350" spc="-55" dirty="0">
                <a:latin typeface="Symbol"/>
                <a:cs typeface="Symbol"/>
              </a:rPr>
              <a:t></a:t>
            </a:r>
            <a:r>
              <a:rPr sz="1350" spc="-3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Times New Roman"/>
                <a:cs typeface="Times New Roman"/>
              </a:rPr>
              <a:t>j0,8022)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0.0782</a:t>
            </a:r>
            <a:r>
              <a:rPr sz="1350" spc="-165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Symbol"/>
                <a:cs typeface="Symbol"/>
              </a:rPr>
              <a:t>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j0.0546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(кA).</a:t>
            </a:r>
            <a:endParaRPr sz="13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2826" y="3098798"/>
            <a:ext cx="610234" cy="3031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87983" y="3408933"/>
            <a:ext cx="614172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  <a:tabLst>
                <a:tab pos="985519" algn="l"/>
                <a:tab pos="1848485" algn="l"/>
                <a:tab pos="2607310" algn="l"/>
                <a:tab pos="3519804" algn="l"/>
                <a:tab pos="3873500" algn="l"/>
                <a:tab pos="4500245" algn="l"/>
                <a:tab pos="5597525" algn="l"/>
              </a:tabLst>
            </a:pPr>
            <a:r>
              <a:rPr sz="1400" spc="-10" dirty="0">
                <a:latin typeface="Times New Roman"/>
                <a:cs typeface="Times New Roman"/>
              </a:rPr>
              <a:t>Обчисле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осимо</a:t>
            </a:r>
            <a:r>
              <a:rPr sz="1400" dirty="0">
                <a:latin typeface="Times New Roman"/>
                <a:cs typeface="Times New Roman"/>
              </a:rPr>
              <a:t>	н</a:t>
            </a:r>
            <a:r>
              <a:rPr sz="1400" spc="-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схе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електр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чної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Times New Roman"/>
                <a:cs typeface="Times New Roman"/>
              </a:rPr>
              <a:t>мережі  (струморозподіл):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23323" y="5320138"/>
            <a:ext cx="554355" cy="473709"/>
            <a:chOff x="4923323" y="5320138"/>
            <a:chExt cx="554355" cy="473709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8428" y="5461057"/>
              <a:ext cx="163682" cy="1917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70721" y="5338542"/>
              <a:ext cx="459105" cy="437515"/>
            </a:xfrm>
            <a:custGeom>
              <a:avLst/>
              <a:gdLst/>
              <a:ahLst/>
              <a:cxnLst/>
              <a:rect l="l" t="t" r="r" b="b"/>
              <a:pathLst>
                <a:path w="459104" h="437514">
                  <a:moveTo>
                    <a:pt x="298208" y="135696"/>
                  </a:moveTo>
                  <a:lnTo>
                    <a:pt x="292170" y="195130"/>
                  </a:lnTo>
                  <a:lnTo>
                    <a:pt x="263907" y="247578"/>
                  </a:lnTo>
                  <a:lnTo>
                    <a:pt x="217692" y="284862"/>
                  </a:lnTo>
                  <a:lnTo>
                    <a:pt x="160890" y="301102"/>
                  </a:lnTo>
                  <a:lnTo>
                    <a:pt x="173027" y="347924"/>
                  </a:lnTo>
                  <a:lnTo>
                    <a:pt x="198123" y="387158"/>
                  </a:lnTo>
                  <a:lnTo>
                    <a:pt x="233483" y="416562"/>
                  </a:lnTo>
                  <a:lnTo>
                    <a:pt x="276415" y="433895"/>
                  </a:lnTo>
                  <a:lnTo>
                    <a:pt x="324225" y="436917"/>
                  </a:lnTo>
                  <a:lnTo>
                    <a:pt x="352761" y="431210"/>
                  </a:lnTo>
                  <a:lnTo>
                    <a:pt x="403534" y="404190"/>
                  </a:lnTo>
                  <a:lnTo>
                    <a:pt x="448864" y="342098"/>
                  </a:lnTo>
                  <a:lnTo>
                    <a:pt x="458981" y="296526"/>
                  </a:lnTo>
                  <a:lnTo>
                    <a:pt x="454987" y="250428"/>
                  </a:lnTo>
                  <a:lnTo>
                    <a:pt x="437188" y="207319"/>
                  </a:lnTo>
                  <a:lnTo>
                    <a:pt x="405893" y="170711"/>
                  </a:lnTo>
                  <a:lnTo>
                    <a:pt x="355419" y="142549"/>
                  </a:lnTo>
                  <a:lnTo>
                    <a:pt x="327256" y="136343"/>
                  </a:lnTo>
                  <a:lnTo>
                    <a:pt x="298208" y="135696"/>
                  </a:lnTo>
                  <a:close/>
                </a:path>
                <a:path w="459104" h="437514">
                  <a:moveTo>
                    <a:pt x="134756" y="0"/>
                  </a:moveTo>
                  <a:lnTo>
                    <a:pt x="79543" y="16696"/>
                  </a:lnTo>
                  <a:lnTo>
                    <a:pt x="34655" y="53288"/>
                  </a:lnTo>
                  <a:lnTo>
                    <a:pt x="10117" y="94819"/>
                  </a:lnTo>
                  <a:lnTo>
                    <a:pt x="0" y="140390"/>
                  </a:lnTo>
                  <a:lnTo>
                    <a:pt x="3994" y="186488"/>
                  </a:lnTo>
                  <a:lnTo>
                    <a:pt x="21793" y="229598"/>
                  </a:lnTo>
                  <a:lnTo>
                    <a:pt x="53088" y="266206"/>
                  </a:lnTo>
                  <a:lnTo>
                    <a:pt x="103620" y="294353"/>
                  </a:lnTo>
                  <a:lnTo>
                    <a:pt x="160890" y="301102"/>
                  </a:lnTo>
                  <a:lnTo>
                    <a:pt x="160931" y="270956"/>
                  </a:lnTo>
                  <a:lnTo>
                    <a:pt x="166825" y="241728"/>
                  </a:lnTo>
                  <a:lnTo>
                    <a:pt x="195073" y="189338"/>
                  </a:lnTo>
                  <a:lnTo>
                    <a:pt x="241303" y="152039"/>
                  </a:lnTo>
                  <a:lnTo>
                    <a:pt x="298208" y="135696"/>
                  </a:lnTo>
                  <a:lnTo>
                    <a:pt x="286014" y="88932"/>
                  </a:lnTo>
                  <a:lnTo>
                    <a:pt x="260883" y="49733"/>
                  </a:lnTo>
                  <a:lnTo>
                    <a:pt x="225505" y="20347"/>
                  </a:lnTo>
                  <a:lnTo>
                    <a:pt x="182566" y="3020"/>
                  </a:lnTo>
                  <a:lnTo>
                    <a:pt x="134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36658" y="5333473"/>
              <a:ext cx="493395" cy="442595"/>
            </a:xfrm>
            <a:custGeom>
              <a:avLst/>
              <a:gdLst/>
              <a:ahLst/>
              <a:cxnLst/>
              <a:rect l="l" t="t" r="r" b="b"/>
              <a:pathLst>
                <a:path w="493395" h="442595">
                  <a:moveTo>
                    <a:pt x="194952" y="306172"/>
                  </a:moveTo>
                  <a:lnTo>
                    <a:pt x="200887" y="246797"/>
                  </a:lnTo>
                  <a:lnTo>
                    <a:pt x="229136" y="194408"/>
                  </a:lnTo>
                  <a:lnTo>
                    <a:pt x="275365" y="157109"/>
                  </a:lnTo>
                  <a:lnTo>
                    <a:pt x="332270" y="140766"/>
                  </a:lnTo>
                  <a:lnTo>
                    <a:pt x="320076" y="94001"/>
                  </a:lnTo>
                  <a:lnTo>
                    <a:pt x="294946" y="54803"/>
                  </a:lnTo>
                  <a:lnTo>
                    <a:pt x="259567" y="25417"/>
                  </a:lnTo>
                  <a:lnTo>
                    <a:pt x="216629" y="8090"/>
                  </a:lnTo>
                  <a:lnTo>
                    <a:pt x="168818" y="5069"/>
                  </a:lnTo>
                  <a:lnTo>
                    <a:pt x="140282" y="10726"/>
                  </a:lnTo>
                  <a:lnTo>
                    <a:pt x="89509" y="37779"/>
                  </a:lnTo>
                  <a:lnTo>
                    <a:pt x="44179" y="99888"/>
                  </a:lnTo>
                  <a:lnTo>
                    <a:pt x="34062" y="145460"/>
                  </a:lnTo>
                  <a:lnTo>
                    <a:pt x="38057" y="191558"/>
                  </a:lnTo>
                  <a:lnTo>
                    <a:pt x="55856" y="234667"/>
                  </a:lnTo>
                  <a:lnTo>
                    <a:pt x="87151" y="271275"/>
                  </a:lnTo>
                  <a:lnTo>
                    <a:pt x="137682" y="299422"/>
                  </a:lnTo>
                  <a:lnTo>
                    <a:pt x="165852" y="305593"/>
                  </a:lnTo>
                  <a:lnTo>
                    <a:pt x="194952" y="306172"/>
                  </a:lnTo>
                  <a:close/>
                </a:path>
                <a:path w="493395" h="442595">
                  <a:moveTo>
                    <a:pt x="194952" y="306172"/>
                  </a:moveTo>
                  <a:lnTo>
                    <a:pt x="207089" y="352994"/>
                  </a:lnTo>
                  <a:lnTo>
                    <a:pt x="232185" y="392227"/>
                  </a:lnTo>
                  <a:lnTo>
                    <a:pt x="267546" y="421631"/>
                  </a:lnTo>
                  <a:lnTo>
                    <a:pt x="310478" y="438965"/>
                  </a:lnTo>
                  <a:lnTo>
                    <a:pt x="358287" y="441987"/>
                  </a:lnTo>
                  <a:lnTo>
                    <a:pt x="386824" y="436280"/>
                  </a:lnTo>
                  <a:lnTo>
                    <a:pt x="437596" y="409260"/>
                  </a:lnTo>
                  <a:lnTo>
                    <a:pt x="482926" y="347167"/>
                  </a:lnTo>
                  <a:lnTo>
                    <a:pt x="493044" y="301596"/>
                  </a:lnTo>
                  <a:lnTo>
                    <a:pt x="489049" y="255498"/>
                  </a:lnTo>
                  <a:lnTo>
                    <a:pt x="471250" y="212388"/>
                  </a:lnTo>
                  <a:lnTo>
                    <a:pt x="439955" y="175780"/>
                  </a:lnTo>
                  <a:lnTo>
                    <a:pt x="389481" y="147618"/>
                  </a:lnTo>
                  <a:lnTo>
                    <a:pt x="332270" y="140766"/>
                  </a:lnTo>
                  <a:lnTo>
                    <a:pt x="332161" y="170930"/>
                  </a:lnTo>
                  <a:lnTo>
                    <a:pt x="326233" y="200199"/>
                  </a:lnTo>
                  <a:lnTo>
                    <a:pt x="297970" y="252648"/>
                  </a:lnTo>
                  <a:lnTo>
                    <a:pt x="251755" y="289932"/>
                  </a:lnTo>
                  <a:lnTo>
                    <a:pt x="224288" y="300892"/>
                  </a:lnTo>
                  <a:lnTo>
                    <a:pt x="194952" y="306172"/>
                  </a:lnTo>
                  <a:close/>
                </a:path>
                <a:path w="493395" h="442595">
                  <a:moveTo>
                    <a:pt x="0" y="0"/>
                  </a:moveTo>
                  <a:lnTo>
                    <a:pt x="68717" y="58357"/>
                  </a:lnTo>
                </a:path>
              </a:pathLst>
            </a:custGeom>
            <a:ln w="26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95047" y="5722171"/>
              <a:ext cx="69215" cy="58419"/>
            </a:xfrm>
            <a:custGeom>
              <a:avLst/>
              <a:gdLst/>
              <a:ahLst/>
              <a:cxnLst/>
              <a:rect l="l" t="t" r="r" b="b"/>
              <a:pathLst>
                <a:path w="69214" h="58420">
                  <a:moveTo>
                    <a:pt x="0" y="0"/>
                  </a:moveTo>
                  <a:lnTo>
                    <a:pt x="68717" y="58239"/>
                  </a:lnTo>
                </a:path>
              </a:pathLst>
            </a:custGeom>
            <a:ln w="26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43496" y="5150238"/>
            <a:ext cx="75628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dirty="0">
                <a:latin typeface="Times New Roman"/>
                <a:cs typeface="Times New Roman"/>
              </a:rPr>
              <a:t>K</a:t>
            </a:r>
            <a:r>
              <a:rPr sz="800" b="1" dirty="0">
                <a:latin typeface="Times New Roman"/>
                <a:cs typeface="Times New Roman"/>
              </a:rPr>
              <a:t>T</a:t>
            </a:r>
            <a:r>
              <a:rPr sz="800" b="1" spc="-25" dirty="0">
                <a:latin typeface="Times New Roman"/>
                <a:cs typeface="Times New Roman"/>
              </a:rPr>
              <a:t> </a:t>
            </a:r>
            <a:r>
              <a:rPr sz="1300" b="1" spc="5" dirty="0">
                <a:latin typeface="Times New Roman"/>
                <a:cs typeface="Times New Roman"/>
              </a:rPr>
              <a:t>=</a:t>
            </a:r>
            <a:r>
              <a:rPr sz="1300" b="1" spc="-6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2,987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8220" y="3966281"/>
            <a:ext cx="167640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b="1" dirty="0">
                <a:latin typeface="Calibri"/>
                <a:cs typeface="Calibri"/>
              </a:rPr>
              <a:t>0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9887" y="4318164"/>
            <a:ext cx="105730" cy="10681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697542" y="3950070"/>
            <a:ext cx="16827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1" spc="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49421" y="4318164"/>
            <a:ext cx="5027295" cy="2145665"/>
            <a:chOff x="1249421" y="4318164"/>
            <a:chExt cx="5027295" cy="2145665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0043" y="6328586"/>
              <a:ext cx="105701" cy="1068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62756" y="4371570"/>
              <a:ext cx="2510155" cy="2011045"/>
            </a:xfrm>
            <a:custGeom>
              <a:avLst/>
              <a:gdLst/>
              <a:ahLst/>
              <a:cxnLst/>
              <a:rect l="l" t="t" r="r" b="b"/>
              <a:pathLst>
                <a:path w="2510154" h="2011045">
                  <a:moveTo>
                    <a:pt x="0" y="0"/>
                  </a:moveTo>
                  <a:lnTo>
                    <a:pt x="2510137" y="2010433"/>
                  </a:lnTo>
                </a:path>
              </a:pathLst>
            </a:custGeom>
            <a:ln w="26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0043" y="4318164"/>
              <a:ext cx="105701" cy="1068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0540" y="6356692"/>
              <a:ext cx="105817" cy="10684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265991" y="6078068"/>
            <a:ext cx="16827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1" spc="5" dirty="0"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0423" y="4303427"/>
            <a:ext cx="105701" cy="10681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166590" y="3950070"/>
            <a:ext cx="16827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1" spc="5" dirty="0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37814" y="4121044"/>
            <a:ext cx="114935" cy="77470"/>
          </a:xfrm>
          <a:custGeom>
            <a:avLst/>
            <a:gdLst/>
            <a:ahLst/>
            <a:cxnLst/>
            <a:rect l="l" t="t" r="r" b="b"/>
            <a:pathLst>
              <a:path w="114935" h="77470">
                <a:moveTo>
                  <a:pt x="0" y="0"/>
                </a:moveTo>
                <a:lnTo>
                  <a:pt x="0" y="77103"/>
                </a:lnTo>
                <a:lnTo>
                  <a:pt x="114451" y="385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2046" y="4121044"/>
            <a:ext cx="114935" cy="77470"/>
          </a:xfrm>
          <a:custGeom>
            <a:avLst/>
            <a:gdLst/>
            <a:ahLst/>
            <a:cxnLst/>
            <a:rect l="l" t="t" r="r" b="b"/>
            <a:pathLst>
              <a:path w="114935" h="77470">
                <a:moveTo>
                  <a:pt x="0" y="0"/>
                </a:moveTo>
                <a:lnTo>
                  <a:pt x="0" y="77103"/>
                </a:lnTo>
                <a:lnTo>
                  <a:pt x="114451" y="385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249421" y="4343734"/>
            <a:ext cx="4988560" cy="2085339"/>
            <a:chOff x="1249421" y="4343734"/>
            <a:chExt cx="4988560" cy="2085339"/>
          </a:xfrm>
        </p:grpSpPr>
        <p:sp>
          <p:nvSpPr>
            <p:cNvPr id="36" name="object 36"/>
            <p:cNvSpPr/>
            <p:nvPr/>
          </p:nvSpPr>
          <p:spPr>
            <a:xfrm>
              <a:off x="1262756" y="4357069"/>
              <a:ext cx="4961890" cy="2058670"/>
            </a:xfrm>
            <a:custGeom>
              <a:avLst/>
              <a:gdLst/>
              <a:ahLst/>
              <a:cxnLst/>
              <a:rect l="l" t="t" r="r" b="b"/>
              <a:pathLst>
                <a:path w="4961890" h="2058670">
                  <a:moveTo>
                    <a:pt x="0" y="14500"/>
                  </a:moveTo>
                  <a:lnTo>
                    <a:pt x="4961684" y="0"/>
                  </a:lnTo>
                </a:path>
                <a:path w="4961890" h="2058670">
                  <a:moveTo>
                    <a:pt x="3673902" y="976403"/>
                  </a:moveTo>
                  <a:lnTo>
                    <a:pt x="2510137" y="14500"/>
                  </a:lnTo>
                </a:path>
                <a:path w="4961890" h="2058670">
                  <a:moveTo>
                    <a:pt x="2510137" y="2024934"/>
                  </a:moveTo>
                  <a:lnTo>
                    <a:pt x="2510137" y="14500"/>
                  </a:lnTo>
                </a:path>
                <a:path w="4961890" h="2058670">
                  <a:moveTo>
                    <a:pt x="4201008" y="1423341"/>
                  </a:moveTo>
                  <a:lnTo>
                    <a:pt x="4961684" y="2058357"/>
                  </a:lnTo>
                </a:path>
              </a:pathLst>
            </a:custGeom>
            <a:ln w="26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94110" y="5029540"/>
              <a:ext cx="451484" cy="357505"/>
            </a:xfrm>
            <a:custGeom>
              <a:avLst/>
              <a:gdLst/>
              <a:ahLst/>
              <a:cxnLst/>
              <a:rect l="l" t="t" r="r" b="b"/>
              <a:pathLst>
                <a:path w="451485" h="357504">
                  <a:moveTo>
                    <a:pt x="0" y="0"/>
                  </a:moveTo>
                  <a:lnTo>
                    <a:pt x="450922" y="357338"/>
                  </a:lnTo>
                </a:path>
              </a:pathLst>
            </a:custGeom>
            <a:ln w="88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13998" y="5350567"/>
              <a:ext cx="113664" cy="102235"/>
            </a:xfrm>
            <a:custGeom>
              <a:avLst/>
              <a:gdLst/>
              <a:ahLst/>
              <a:cxnLst/>
              <a:rect l="l" t="t" r="r" b="b"/>
              <a:pathLst>
                <a:path w="113664" h="102235">
                  <a:moveTo>
                    <a:pt x="47133" y="0"/>
                  </a:moveTo>
                  <a:lnTo>
                    <a:pt x="0" y="60715"/>
                  </a:lnTo>
                  <a:lnTo>
                    <a:pt x="113634" y="101743"/>
                  </a:lnTo>
                  <a:lnTo>
                    <a:pt x="471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52967" y="4605945"/>
              <a:ext cx="444500" cy="366395"/>
            </a:xfrm>
            <a:custGeom>
              <a:avLst/>
              <a:gdLst/>
              <a:ahLst/>
              <a:cxnLst/>
              <a:rect l="l" t="t" r="r" b="b"/>
              <a:pathLst>
                <a:path w="444500" h="366395">
                  <a:moveTo>
                    <a:pt x="0" y="0"/>
                  </a:moveTo>
                  <a:lnTo>
                    <a:pt x="444038" y="365944"/>
                  </a:lnTo>
                </a:path>
              </a:pathLst>
            </a:custGeom>
            <a:ln w="8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5506" y="4935932"/>
              <a:ext cx="113030" cy="103505"/>
            </a:xfrm>
            <a:custGeom>
              <a:avLst/>
              <a:gdLst/>
              <a:ahLst/>
              <a:cxnLst/>
              <a:rect l="l" t="t" r="r" b="b"/>
              <a:pathLst>
                <a:path w="113029" h="103504">
                  <a:moveTo>
                    <a:pt x="48183" y="0"/>
                  </a:moveTo>
                  <a:lnTo>
                    <a:pt x="0" y="59772"/>
                  </a:lnTo>
                  <a:lnTo>
                    <a:pt x="112818" y="102922"/>
                  </a:lnTo>
                  <a:lnTo>
                    <a:pt x="481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83116" y="5619721"/>
              <a:ext cx="444500" cy="366395"/>
            </a:xfrm>
            <a:custGeom>
              <a:avLst/>
              <a:gdLst/>
              <a:ahLst/>
              <a:cxnLst/>
              <a:rect l="l" t="t" r="r" b="b"/>
              <a:pathLst>
                <a:path w="444500" h="366395">
                  <a:moveTo>
                    <a:pt x="0" y="0"/>
                  </a:moveTo>
                  <a:lnTo>
                    <a:pt x="444038" y="366003"/>
                  </a:lnTo>
                </a:path>
              </a:pathLst>
            </a:custGeom>
            <a:ln w="8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95655" y="5949755"/>
              <a:ext cx="113030" cy="103505"/>
            </a:xfrm>
            <a:custGeom>
              <a:avLst/>
              <a:gdLst/>
              <a:ahLst/>
              <a:cxnLst/>
              <a:rect l="l" t="t" r="r" b="b"/>
              <a:pathLst>
                <a:path w="113029" h="103504">
                  <a:moveTo>
                    <a:pt x="48300" y="0"/>
                  </a:moveTo>
                  <a:lnTo>
                    <a:pt x="0" y="59748"/>
                  </a:lnTo>
                  <a:lnTo>
                    <a:pt x="112818" y="102969"/>
                  </a:lnTo>
                  <a:lnTo>
                    <a:pt x="48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547041" y="6361015"/>
            <a:ext cx="16827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b="1" spc="5" dirty="0"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16690" y="4348179"/>
            <a:ext cx="2755265" cy="2421890"/>
            <a:chOff x="3516690" y="4348179"/>
            <a:chExt cx="2755265" cy="2421890"/>
          </a:xfrm>
        </p:grpSpPr>
        <p:sp>
          <p:nvSpPr>
            <p:cNvPr id="45" name="object 45"/>
            <p:cNvSpPr/>
            <p:nvPr/>
          </p:nvSpPr>
          <p:spPr>
            <a:xfrm>
              <a:off x="6224440" y="4357069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3646"/>
                  </a:lnTo>
                </a:path>
              </a:pathLst>
            </a:custGeom>
            <a:ln w="17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77540" y="4568926"/>
              <a:ext cx="93980" cy="142240"/>
            </a:xfrm>
            <a:custGeom>
              <a:avLst/>
              <a:gdLst/>
              <a:ahLst/>
              <a:cxnLst/>
              <a:rect l="l" t="t" r="r" b="b"/>
              <a:pathLst>
                <a:path w="93979" h="142239">
                  <a:moveTo>
                    <a:pt x="93801" y="0"/>
                  </a:moveTo>
                  <a:lnTo>
                    <a:pt x="0" y="0"/>
                  </a:lnTo>
                  <a:lnTo>
                    <a:pt x="46900" y="142180"/>
                  </a:lnTo>
                  <a:lnTo>
                    <a:pt x="93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24441" y="6415427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3705"/>
                  </a:lnTo>
                </a:path>
              </a:pathLst>
            </a:custGeom>
            <a:ln w="17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77540" y="6627284"/>
              <a:ext cx="93980" cy="142240"/>
            </a:xfrm>
            <a:custGeom>
              <a:avLst/>
              <a:gdLst/>
              <a:ahLst/>
              <a:cxnLst/>
              <a:rect l="l" t="t" r="r" b="b"/>
              <a:pathLst>
                <a:path w="93979" h="142240">
                  <a:moveTo>
                    <a:pt x="93801" y="0"/>
                  </a:moveTo>
                  <a:lnTo>
                    <a:pt x="0" y="0"/>
                  </a:lnTo>
                  <a:lnTo>
                    <a:pt x="46900" y="142180"/>
                  </a:lnTo>
                  <a:lnTo>
                    <a:pt x="93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72894" y="6382004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3705"/>
                  </a:lnTo>
                </a:path>
              </a:pathLst>
            </a:custGeom>
            <a:ln w="17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25993" y="6593860"/>
              <a:ext cx="93980" cy="142240"/>
            </a:xfrm>
            <a:custGeom>
              <a:avLst/>
              <a:gdLst/>
              <a:ahLst/>
              <a:cxnLst/>
              <a:rect l="l" t="t" r="r" b="b"/>
              <a:pathLst>
                <a:path w="93979" h="142240">
                  <a:moveTo>
                    <a:pt x="93801" y="0"/>
                  </a:moveTo>
                  <a:lnTo>
                    <a:pt x="0" y="0"/>
                  </a:lnTo>
                  <a:lnTo>
                    <a:pt x="46900" y="142180"/>
                  </a:lnTo>
                  <a:lnTo>
                    <a:pt x="93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63591" y="4519881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3764"/>
                  </a:lnTo>
                </a:path>
              </a:pathLst>
            </a:custGeom>
            <a:ln w="17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16690" y="4731738"/>
              <a:ext cx="93980" cy="142240"/>
            </a:xfrm>
            <a:custGeom>
              <a:avLst/>
              <a:gdLst/>
              <a:ahLst/>
              <a:cxnLst/>
              <a:rect l="l" t="t" r="r" b="b"/>
              <a:pathLst>
                <a:path w="93979" h="142239">
                  <a:moveTo>
                    <a:pt x="93801" y="0"/>
                  </a:moveTo>
                  <a:lnTo>
                    <a:pt x="0" y="0"/>
                  </a:lnTo>
                  <a:lnTo>
                    <a:pt x="46900" y="142180"/>
                  </a:lnTo>
                  <a:lnTo>
                    <a:pt x="93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63591" y="4371570"/>
              <a:ext cx="209550" cy="148590"/>
            </a:xfrm>
            <a:custGeom>
              <a:avLst/>
              <a:gdLst/>
              <a:ahLst/>
              <a:cxnLst/>
              <a:rect l="l" t="t" r="r" b="b"/>
              <a:pathLst>
                <a:path w="209550" h="148589">
                  <a:moveTo>
                    <a:pt x="0" y="148311"/>
                  </a:moveTo>
                  <a:lnTo>
                    <a:pt x="209302" y="0"/>
                  </a:lnTo>
                </a:path>
              </a:pathLst>
            </a:custGeom>
            <a:ln w="17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293781" y="6707310"/>
            <a:ext cx="9861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03</a:t>
            </a:r>
            <a:r>
              <a:rPr sz="1100" spc="-5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8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Symbol"/>
                <a:cs typeface="Symbol"/>
              </a:rPr>
              <a:t>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j</a:t>
            </a:r>
            <a:r>
              <a:rPr sz="1100" spc="-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02</a:t>
            </a:r>
            <a:r>
              <a:rPr sz="1100" spc="-5" dirty="0">
                <a:latin typeface="Times New Roman"/>
                <a:cs typeface="Times New Roman"/>
              </a:rPr>
              <a:t>6</a:t>
            </a:r>
            <a:r>
              <a:rPr sz="1100" dirty="0"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5240" y="3948334"/>
            <a:ext cx="1125220" cy="417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95"/>
              </a:spcBef>
              <a:tabLst>
                <a:tab pos="395605" algn="l"/>
                <a:tab pos="765810" algn="l"/>
              </a:tabLst>
            </a:pPr>
            <a:r>
              <a:rPr sz="1950" i="1" u="sng" spc="-7" baseline="213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50" i="1" u="sng" spc="44" baseline="213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75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	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250" spc="-10" dirty="0">
                <a:latin typeface="Times New Roman"/>
                <a:cs typeface="Times New Roman"/>
              </a:rPr>
              <a:t>0</a:t>
            </a:r>
            <a:r>
              <a:rPr sz="1250" spc="105" dirty="0">
                <a:latin typeface="Times New Roman"/>
                <a:cs typeface="Times New Roman"/>
              </a:rPr>
              <a:t>,</a:t>
            </a:r>
            <a:r>
              <a:rPr sz="1250" spc="15" dirty="0">
                <a:latin typeface="Times New Roman"/>
                <a:cs typeface="Times New Roman"/>
              </a:rPr>
              <a:t>0437</a:t>
            </a:r>
            <a:r>
              <a:rPr sz="1250" spc="-65" dirty="0">
                <a:latin typeface="Times New Roman"/>
                <a:cs typeface="Times New Roman"/>
              </a:rPr>
              <a:t> </a:t>
            </a:r>
            <a:r>
              <a:rPr sz="1250" spc="15" dirty="0">
                <a:latin typeface="Symbol"/>
                <a:cs typeface="Symbol"/>
              </a:rPr>
              <a:t></a:t>
            </a:r>
            <a:r>
              <a:rPr sz="1250" spc="50" dirty="0">
                <a:latin typeface="Times New Roman"/>
                <a:cs typeface="Times New Roman"/>
              </a:rPr>
              <a:t> </a:t>
            </a:r>
            <a:r>
              <a:rPr sz="1250" spc="-55" dirty="0">
                <a:latin typeface="Times New Roman"/>
                <a:cs typeface="Times New Roman"/>
              </a:rPr>
              <a:t>j</a:t>
            </a:r>
            <a:r>
              <a:rPr sz="1250" spc="-10" dirty="0">
                <a:latin typeface="Times New Roman"/>
                <a:cs typeface="Times New Roman"/>
              </a:rPr>
              <a:t>0</a:t>
            </a:r>
            <a:r>
              <a:rPr sz="1250" spc="105" dirty="0">
                <a:latin typeface="Times New Roman"/>
                <a:cs typeface="Times New Roman"/>
              </a:rPr>
              <a:t>,</a:t>
            </a:r>
            <a:r>
              <a:rPr sz="1250" spc="15" dirty="0">
                <a:latin typeface="Times New Roman"/>
                <a:cs typeface="Times New Roman"/>
              </a:rPr>
              <a:t>0191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85681" y="3913894"/>
            <a:ext cx="893444" cy="43878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90"/>
              </a:spcBef>
              <a:tabLst>
                <a:tab pos="278130" algn="l"/>
                <a:tab pos="661035" algn="l"/>
              </a:tabLst>
            </a:pPr>
            <a:r>
              <a:rPr sz="1950" i="1" u="sng" spc="-7" baseline="213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950" i="1" u="sng" spc="-15" baseline="213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950" i="1" u="sng" spc="-232" baseline="213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01</a:t>
            </a:r>
            <a:r>
              <a:rPr sz="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100" spc="-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078</a:t>
            </a:r>
            <a:r>
              <a:rPr sz="1100" spc="5" dirty="0">
                <a:latin typeface="Times New Roman"/>
                <a:cs typeface="Times New Roman"/>
              </a:rPr>
              <a:t>2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Symbol"/>
                <a:cs typeface="Symbol"/>
              </a:rPr>
              <a:t>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j</a:t>
            </a:r>
            <a:r>
              <a:rPr sz="1100" spc="-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05</a:t>
            </a:r>
            <a:r>
              <a:rPr sz="1100" spc="5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75021" y="3860834"/>
            <a:ext cx="265049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606675" algn="l"/>
              </a:tabLst>
            </a:pPr>
            <a:r>
              <a:rPr sz="1125" spc="-7" baseline="7407" dirty="0">
                <a:latin typeface="Symbol"/>
                <a:cs typeface="Symbol"/>
              </a:rPr>
              <a:t></a:t>
            </a:r>
            <a:r>
              <a:rPr sz="1125" spc="-7" baseline="7407" dirty="0">
                <a:latin typeface="Times New Roman"/>
                <a:cs typeface="Times New Roman"/>
              </a:rPr>
              <a:t>	</a:t>
            </a:r>
            <a:r>
              <a:rPr sz="750" spc="-5" dirty="0">
                <a:latin typeface="Symbol"/>
                <a:cs typeface="Symbol"/>
              </a:rPr>
              <a:t></a:t>
            </a:r>
            <a:endParaRPr sz="750">
              <a:latin typeface="Symbol"/>
              <a:cs typeface="Symbol"/>
            </a:endParaRPr>
          </a:p>
        </p:txBody>
      </p:sp>
      <p:sp>
        <p:nvSpPr>
          <p:cNvPr id="58" name="object 58"/>
          <p:cNvSpPr txBox="1"/>
          <p:nvPr/>
        </p:nvSpPr>
        <p:spPr>
          <a:xfrm rot="2400000">
            <a:off x="4601744" y="4499798"/>
            <a:ext cx="105111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750" spc="-5" dirty="0">
                <a:latin typeface="Symbol"/>
                <a:cs typeface="Symbol"/>
              </a:rPr>
              <a:t></a:t>
            </a:r>
            <a:endParaRPr sz="750">
              <a:latin typeface="Symbol"/>
              <a:cs typeface="Symbol"/>
            </a:endParaRPr>
          </a:p>
        </p:txBody>
      </p:sp>
      <p:sp>
        <p:nvSpPr>
          <p:cNvPr id="59" name="object 59"/>
          <p:cNvSpPr txBox="1"/>
          <p:nvPr/>
        </p:nvSpPr>
        <p:spPr>
          <a:xfrm rot="2400000">
            <a:off x="4471518" y="4555249"/>
            <a:ext cx="19061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300" i="1" spc="-5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 rot="2400000">
            <a:off x="4545397" y="4699252"/>
            <a:ext cx="18840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750" spc="-10" dirty="0">
                <a:latin typeface="Times New Roman"/>
                <a:cs typeface="Times New Roman"/>
              </a:rPr>
              <a:t>1</a:t>
            </a:r>
            <a:r>
              <a:rPr sz="750" spc="-5" dirty="0">
                <a:latin typeface="Times New Roman"/>
                <a:cs typeface="Times New Roman"/>
              </a:rPr>
              <a:t>4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i="1" spc="-5" dirty="0">
                <a:latin typeface="Times New Roman"/>
                <a:cs typeface="Times New Roman"/>
              </a:rPr>
              <a:t>B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 rot="2400000">
            <a:off x="4016974" y="4824694"/>
            <a:ext cx="1119492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sz="1875" spc="7" baseline="2222" dirty="0">
                <a:latin typeface="Times New Roman"/>
                <a:cs typeface="Times New Roman"/>
              </a:rPr>
              <a:t>0</a:t>
            </a:r>
            <a:r>
              <a:rPr sz="1875" spc="15" baseline="2222" dirty="0">
                <a:latin typeface="Times New Roman"/>
                <a:cs typeface="Times New Roman"/>
              </a:rPr>
              <a:t>.</a:t>
            </a:r>
            <a:r>
              <a:rPr sz="1875" spc="7" baseline="2222" dirty="0">
                <a:latin typeface="Times New Roman"/>
                <a:cs typeface="Times New Roman"/>
              </a:rPr>
              <a:t>026</a:t>
            </a:r>
            <a:r>
              <a:rPr sz="1875" spc="30" baseline="2222" dirty="0">
                <a:latin typeface="Times New Roman"/>
                <a:cs typeface="Times New Roman"/>
              </a:rPr>
              <a:t>2</a:t>
            </a:r>
            <a:r>
              <a:rPr sz="1875" spc="-150" baseline="2222" dirty="0">
                <a:latin typeface="Times New Roman"/>
                <a:cs typeface="Times New Roman"/>
              </a:rPr>
              <a:t> </a:t>
            </a:r>
            <a:r>
              <a:rPr sz="1250" spc="25" dirty="0">
                <a:latin typeface="Symbol"/>
                <a:cs typeface="Symbol"/>
              </a:rPr>
              <a:t></a:t>
            </a:r>
            <a:r>
              <a:rPr sz="1250" spc="40" dirty="0">
                <a:latin typeface="Times New Roman"/>
                <a:cs typeface="Times New Roman"/>
              </a:rPr>
              <a:t> </a:t>
            </a:r>
            <a:r>
              <a:rPr sz="1250" spc="-60" dirty="0">
                <a:latin typeface="Times New Roman"/>
                <a:cs typeface="Times New Roman"/>
              </a:rPr>
              <a:t>j</a:t>
            </a:r>
            <a:r>
              <a:rPr sz="1250" spc="5" dirty="0">
                <a:latin typeface="Times New Roman"/>
                <a:cs typeface="Times New Roman"/>
              </a:rPr>
              <a:t>0</a:t>
            </a:r>
            <a:r>
              <a:rPr sz="1250" spc="10" dirty="0">
                <a:latin typeface="Times New Roman"/>
                <a:cs typeface="Times New Roman"/>
              </a:rPr>
              <a:t>.</a:t>
            </a:r>
            <a:r>
              <a:rPr sz="1250" spc="5" dirty="0">
                <a:latin typeface="Times New Roman"/>
                <a:cs typeface="Times New Roman"/>
              </a:rPr>
              <a:t>018</a:t>
            </a:r>
            <a:r>
              <a:rPr sz="1250" spc="20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 rot="2400000">
            <a:off x="5925014" y="5618281"/>
            <a:ext cx="105111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750" spc="-5" dirty="0">
                <a:latin typeface="Symbol"/>
                <a:cs typeface="Symbol"/>
              </a:rPr>
              <a:t></a:t>
            </a:r>
            <a:endParaRPr sz="750">
              <a:latin typeface="Symbol"/>
              <a:cs typeface="Symbol"/>
            </a:endParaRPr>
          </a:p>
        </p:txBody>
      </p:sp>
      <p:sp>
        <p:nvSpPr>
          <p:cNvPr id="63" name="object 63"/>
          <p:cNvSpPr txBox="1"/>
          <p:nvPr/>
        </p:nvSpPr>
        <p:spPr>
          <a:xfrm rot="2400000">
            <a:off x="5794818" y="5673719"/>
            <a:ext cx="19061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300" i="1" spc="-5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 rot="2400000">
            <a:off x="5868172" y="5821128"/>
            <a:ext cx="197799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750" spc="-10" dirty="0">
                <a:latin typeface="Times New Roman"/>
                <a:cs typeface="Times New Roman"/>
              </a:rPr>
              <a:t>1</a:t>
            </a:r>
            <a:r>
              <a:rPr sz="750" spc="-5" dirty="0">
                <a:latin typeface="Times New Roman"/>
                <a:cs typeface="Times New Roman"/>
              </a:rPr>
              <a:t>4</a:t>
            </a:r>
            <a:r>
              <a:rPr sz="750" spc="-120" dirty="0">
                <a:latin typeface="Times New Roman"/>
                <a:cs typeface="Times New Roman"/>
              </a:rPr>
              <a:t> </a:t>
            </a:r>
            <a:r>
              <a:rPr sz="750" i="1" spc="-5" dirty="0">
                <a:latin typeface="Times New Roman"/>
                <a:cs typeface="Times New Roman"/>
              </a:rPr>
              <a:t>H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 rot="2400000">
            <a:off x="5336490" y="5889099"/>
            <a:ext cx="103644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800" spc="-22" baseline="2314" dirty="0">
                <a:latin typeface="Times New Roman"/>
                <a:cs typeface="Times New Roman"/>
              </a:rPr>
              <a:t>0.078</a:t>
            </a:r>
            <a:r>
              <a:rPr sz="1200" spc="5" dirty="0">
                <a:latin typeface="Times New Roman"/>
                <a:cs typeface="Times New Roman"/>
              </a:rPr>
              <a:t>2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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j</a:t>
            </a:r>
            <a:r>
              <a:rPr sz="1200" spc="-15" dirty="0">
                <a:latin typeface="Times New Roman"/>
                <a:cs typeface="Times New Roman"/>
              </a:rPr>
              <a:t>0.054</a:t>
            </a:r>
            <a:r>
              <a:rPr sz="1200" spc="5" dirty="0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012763" y="5446651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9086"/>
                </a:lnTo>
              </a:path>
            </a:pathLst>
          </a:custGeom>
          <a:ln w="8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74613" y="6016106"/>
            <a:ext cx="76835" cy="116205"/>
          </a:xfrm>
          <a:custGeom>
            <a:avLst/>
            <a:gdLst/>
            <a:ahLst/>
            <a:cxnLst/>
            <a:rect l="l" t="t" r="r" b="b"/>
            <a:pathLst>
              <a:path w="76835" h="116204">
                <a:moveTo>
                  <a:pt x="76300" y="0"/>
                </a:moveTo>
                <a:lnTo>
                  <a:pt x="0" y="0"/>
                </a:lnTo>
                <a:lnTo>
                  <a:pt x="38150" y="115654"/>
                </a:lnTo>
                <a:lnTo>
                  <a:pt x="7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812726" y="5216422"/>
            <a:ext cx="506095" cy="1170940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432434">
              <a:lnSpc>
                <a:spcPts val="810"/>
              </a:lnSpc>
              <a:spcBef>
                <a:spcPts val="95"/>
              </a:spcBef>
            </a:pPr>
            <a:r>
              <a:rPr sz="750" dirty="0">
                <a:latin typeface="Symbol"/>
                <a:cs typeface="Symbol"/>
              </a:rPr>
              <a:t></a:t>
            </a:r>
            <a:endParaRPr sz="750">
              <a:latin typeface="Symbol"/>
              <a:cs typeface="Symbol"/>
            </a:endParaRPr>
          </a:p>
          <a:p>
            <a:pPr marL="422275">
              <a:lnSpc>
                <a:spcPts val="1400"/>
              </a:lnSpc>
            </a:pPr>
            <a:r>
              <a:rPr sz="1875" i="1" spc="52" baseline="2222" dirty="0">
                <a:latin typeface="Times New Roman"/>
                <a:cs typeface="Times New Roman"/>
              </a:rPr>
              <a:t>I</a:t>
            </a:r>
            <a:r>
              <a:rPr sz="750" spc="35" dirty="0">
                <a:latin typeface="Times New Roman"/>
                <a:cs typeface="Times New Roman"/>
              </a:rPr>
              <a:t>13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sz="1300" spc="-20" dirty="0">
                <a:latin typeface="Symbol"/>
                <a:cs typeface="Symbol"/>
              </a:rPr>
              <a:t></a:t>
            </a:r>
            <a:r>
              <a:rPr sz="1300" spc="-35" dirty="0">
                <a:latin typeface="Times New Roman"/>
                <a:cs typeface="Times New Roman"/>
              </a:rPr>
              <a:t>0</a:t>
            </a:r>
            <a:r>
              <a:rPr sz="1300" spc="100" dirty="0">
                <a:latin typeface="Times New Roman"/>
                <a:cs typeface="Times New Roman"/>
              </a:rPr>
              <a:t>,</a:t>
            </a:r>
            <a:r>
              <a:rPr sz="1300" spc="-15" dirty="0">
                <a:latin typeface="Times New Roman"/>
                <a:cs typeface="Times New Roman"/>
              </a:rPr>
              <a:t>017</a:t>
            </a:r>
            <a:r>
              <a:rPr sz="1300" dirty="0">
                <a:latin typeface="Times New Roman"/>
                <a:cs typeface="Times New Roman"/>
              </a:rPr>
              <a:t>9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Symbol"/>
                <a:cs typeface="Symbol"/>
              </a:rPr>
              <a:t>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65" dirty="0">
                <a:latin typeface="Times New Roman"/>
                <a:cs typeface="Times New Roman"/>
              </a:rPr>
              <a:t>j</a:t>
            </a:r>
            <a:r>
              <a:rPr sz="1300" spc="-35" dirty="0">
                <a:latin typeface="Times New Roman"/>
                <a:cs typeface="Times New Roman"/>
              </a:rPr>
              <a:t>0</a:t>
            </a:r>
            <a:r>
              <a:rPr sz="1300" spc="100" dirty="0">
                <a:latin typeface="Times New Roman"/>
                <a:cs typeface="Times New Roman"/>
              </a:rPr>
              <a:t>,</a:t>
            </a:r>
            <a:r>
              <a:rPr sz="1300" spc="-15" dirty="0">
                <a:latin typeface="Times New Roman"/>
                <a:cs typeface="Times New Roman"/>
              </a:rPr>
              <a:t>00</a:t>
            </a:r>
            <a:r>
              <a:rPr sz="1300" dirty="0">
                <a:latin typeface="Times New Roman"/>
                <a:cs typeface="Times New Roman"/>
              </a:rPr>
              <a:t>7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 rot="2220000">
            <a:off x="2700394" y="4968362"/>
            <a:ext cx="104844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45"/>
              </a:lnSpc>
            </a:pPr>
            <a:r>
              <a:rPr sz="750" spc="-5" dirty="0">
                <a:latin typeface="Symbol"/>
                <a:cs typeface="Symbol"/>
              </a:rPr>
              <a:t></a:t>
            </a:r>
            <a:endParaRPr sz="75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 rot="2220000">
            <a:off x="2574380" y="5028009"/>
            <a:ext cx="19085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0"/>
              </a:lnSpc>
            </a:pPr>
            <a:r>
              <a:rPr sz="1300" i="1" spc="-5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 rot="2220000">
            <a:off x="2656810" y="5148923"/>
            <a:ext cx="142118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50" spc="-10" dirty="0">
                <a:latin typeface="Times New Roman"/>
                <a:cs typeface="Times New Roman"/>
              </a:rPr>
              <a:t>03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 rot="2220000">
            <a:off x="2092310" y="5275041"/>
            <a:ext cx="1138081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sz="1950" spc="-44" baseline="4273" dirty="0">
                <a:latin typeface="Times New Roman"/>
                <a:cs typeface="Times New Roman"/>
              </a:rPr>
              <a:t>0</a:t>
            </a:r>
            <a:r>
              <a:rPr sz="1950" spc="142" baseline="4273" dirty="0">
                <a:latin typeface="Times New Roman"/>
                <a:cs typeface="Times New Roman"/>
              </a:rPr>
              <a:t>,</a:t>
            </a:r>
            <a:r>
              <a:rPr sz="1950" spc="-15" baseline="2136" dirty="0">
                <a:latin typeface="Times New Roman"/>
                <a:cs typeface="Times New Roman"/>
              </a:rPr>
              <a:t>052</a:t>
            </a:r>
            <a:r>
              <a:rPr sz="1950" spc="7" baseline="2136" dirty="0">
                <a:latin typeface="Times New Roman"/>
                <a:cs typeface="Times New Roman"/>
              </a:rPr>
              <a:t>8</a:t>
            </a:r>
            <a:r>
              <a:rPr sz="1950" spc="-195" baseline="2136" dirty="0">
                <a:latin typeface="Times New Roman"/>
                <a:cs typeface="Times New Roman"/>
              </a:rPr>
              <a:t> </a:t>
            </a:r>
            <a:r>
              <a:rPr sz="1950" spc="7" baseline="2136" dirty="0">
                <a:latin typeface="Symbol"/>
                <a:cs typeface="Symbol"/>
              </a:rPr>
              <a:t></a:t>
            </a:r>
            <a:r>
              <a:rPr sz="1950" spc="37" baseline="2136" dirty="0">
                <a:latin typeface="Times New Roman"/>
                <a:cs typeface="Times New Roman"/>
              </a:rPr>
              <a:t> </a:t>
            </a:r>
            <a:r>
              <a:rPr sz="1950" spc="-97" baseline="2136" dirty="0">
                <a:latin typeface="Times New Roman"/>
                <a:cs typeface="Times New Roman"/>
              </a:rPr>
              <a:t>j</a:t>
            </a:r>
            <a:r>
              <a:rPr sz="1950" spc="-44" baseline="2136" dirty="0">
                <a:latin typeface="Times New Roman"/>
                <a:cs typeface="Times New Roman"/>
              </a:rPr>
              <a:t>0</a:t>
            </a:r>
            <a:r>
              <a:rPr sz="1300" spc="95" dirty="0">
                <a:latin typeface="Times New Roman"/>
                <a:cs typeface="Times New Roman"/>
              </a:rPr>
              <a:t>,</a:t>
            </a:r>
            <a:r>
              <a:rPr sz="1300" spc="-10" dirty="0">
                <a:latin typeface="Times New Roman"/>
                <a:cs typeface="Times New Roman"/>
              </a:rPr>
              <a:t>036</a:t>
            </a:r>
            <a:r>
              <a:rPr sz="1300" spc="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26096" y="4908053"/>
            <a:ext cx="899160" cy="180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spc="-1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16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5" dirty="0">
                <a:latin typeface="Times New Roman"/>
                <a:cs typeface="Times New Roman"/>
              </a:rPr>
              <a:t>61</a:t>
            </a:r>
            <a:r>
              <a:rPr sz="1000" spc="-15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Symbol"/>
                <a:cs typeface="Symbol"/>
              </a:rPr>
              <a:t>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Times New Roman"/>
                <a:cs typeface="Times New Roman"/>
              </a:rPr>
              <a:t>j</a:t>
            </a:r>
            <a:r>
              <a:rPr sz="1000" spc="-1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-16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5" dirty="0">
                <a:latin typeface="Times New Roman"/>
                <a:cs typeface="Times New Roman"/>
              </a:rPr>
              <a:t>75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59445" y="4648912"/>
            <a:ext cx="990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04</a:t>
            </a:r>
            <a:r>
              <a:rPr sz="1100" spc="-5" dirty="0">
                <a:latin typeface="Times New Roman"/>
                <a:cs typeface="Times New Roman"/>
              </a:rPr>
              <a:t>3</a:t>
            </a:r>
            <a:r>
              <a:rPr sz="1100" dirty="0">
                <a:latin typeface="Times New Roman"/>
                <a:cs typeface="Times New Roman"/>
              </a:rPr>
              <a:t>7</a:t>
            </a:r>
            <a:r>
              <a:rPr sz="1100" spc="-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Symbol"/>
                <a:cs typeface="Symbol"/>
              </a:rPr>
              <a:t>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j</a:t>
            </a:r>
            <a:r>
              <a:rPr sz="1100" spc="-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,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01</a:t>
            </a:r>
            <a:r>
              <a:rPr sz="1100" spc="-5" dirty="0">
                <a:latin typeface="Times New Roman"/>
                <a:cs typeface="Times New Roman"/>
              </a:rPr>
              <a:t>7</a:t>
            </a:r>
            <a:r>
              <a:rPr sz="1100" dirty="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13721" y="6771148"/>
            <a:ext cx="9632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0.0782</a:t>
            </a:r>
            <a:r>
              <a:rPr sz="1100" spc="-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Symbol"/>
                <a:cs typeface="Symbol"/>
              </a:rPr>
              <a:t>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j</a:t>
            </a:r>
            <a:r>
              <a:rPr sz="1100" dirty="0">
                <a:latin typeface="Times New Roman"/>
                <a:cs typeface="Times New Roman"/>
              </a:rPr>
              <a:t>0.0546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76" name="object 7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770" y="7766464"/>
            <a:ext cx="2693614" cy="246603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0609" y="8633831"/>
            <a:ext cx="1624446" cy="243165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824483" y="6984186"/>
            <a:ext cx="6266815" cy="27444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143000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9.1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Струморозподіл 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endParaRPr sz="1400">
              <a:latin typeface="Times New Roman"/>
              <a:cs typeface="Times New Roman"/>
            </a:endParaRPr>
          </a:p>
          <a:p>
            <a:pPr marL="76200" marR="68580">
              <a:lnSpc>
                <a:spcPts val="1610"/>
              </a:lnSpc>
              <a:spcBef>
                <a:spcPts val="640"/>
              </a:spcBef>
              <a:tabLst>
                <a:tab pos="4523105" algn="l"/>
              </a:tabLst>
            </a:pPr>
            <a:r>
              <a:rPr sz="1400" spc="-5" dirty="0">
                <a:latin typeface="Times New Roman"/>
                <a:cs typeface="Times New Roman"/>
              </a:rPr>
              <a:t>Розрахункові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небаланси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вузлах,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обчислені	відповідно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(9.10),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складають:</a:t>
            </a:r>
            <a:endParaRPr sz="14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ymbol"/>
                <a:cs typeface="Symbol"/>
              </a:rPr>
              <a:t></a:t>
            </a:r>
            <a:r>
              <a:rPr sz="1400" spc="-15" dirty="0">
                <a:latin typeface="Times New Roman"/>
                <a:cs typeface="Times New Roman"/>
              </a:rPr>
              <a:t>I</a:t>
            </a:r>
            <a:r>
              <a:rPr sz="1200" spc="-22" baseline="-24305" dirty="0">
                <a:latin typeface="Times New Roman"/>
                <a:cs typeface="Times New Roman"/>
              </a:rPr>
              <a:t>1</a:t>
            </a:r>
            <a:r>
              <a:rPr sz="1200" spc="232" baseline="-243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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01</a:t>
            </a:r>
            <a:r>
              <a:rPr sz="1200" spc="179" baseline="-243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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200" spc="15" baseline="-24305" dirty="0">
                <a:latin typeface="Times New Roman"/>
                <a:cs typeface="Times New Roman"/>
              </a:rPr>
              <a:t>31</a:t>
            </a:r>
            <a:r>
              <a:rPr sz="1200" spc="172" baseline="-243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</a:t>
            </a:r>
            <a:r>
              <a:rPr sz="1200" spc="-15" baseline="-24305" dirty="0">
                <a:latin typeface="Times New Roman"/>
                <a:cs typeface="Times New Roman"/>
              </a:rPr>
              <a:t>12 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200" spc="7" baseline="-24305" dirty="0">
                <a:latin typeface="Times New Roman"/>
                <a:cs typeface="Times New Roman"/>
              </a:rPr>
              <a:t>14B</a:t>
            </a:r>
            <a:r>
              <a:rPr sz="1200" spc="254" baseline="-243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I</a:t>
            </a:r>
            <a:r>
              <a:rPr sz="1200" spc="-22" baseline="-24305" dirty="0">
                <a:latin typeface="Times New Roman"/>
                <a:cs typeface="Times New Roman"/>
              </a:rPr>
              <a:t>1</a:t>
            </a:r>
            <a:r>
              <a:rPr sz="1200" spc="179" baseline="-243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I</a:t>
            </a:r>
            <a:r>
              <a:rPr sz="1200" spc="-22" baseline="-24305" dirty="0">
                <a:latin typeface="Times New Roman"/>
                <a:cs typeface="Times New Roman"/>
              </a:rPr>
              <a:t>1</a:t>
            </a:r>
            <a:r>
              <a:rPr sz="1200" spc="-22" baseline="-24305" dirty="0">
                <a:latin typeface="Symbol"/>
                <a:cs typeface="Symbol"/>
              </a:rPr>
              <a:t></a:t>
            </a:r>
            <a:r>
              <a:rPr sz="1200" spc="-22" baseline="-24305" dirty="0">
                <a:latin typeface="Times New Roman"/>
                <a:cs typeface="Times New Roman"/>
              </a:rPr>
              <a:t>0</a:t>
            </a:r>
            <a:r>
              <a:rPr sz="1200" spc="330" baseline="-243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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(0,0782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j0,051)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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(0,0179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j0,007)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(0,0437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endParaRPr sz="1400">
              <a:latin typeface="Symbol"/>
              <a:cs typeface="Symbol"/>
            </a:endParaRPr>
          </a:p>
          <a:p>
            <a:pPr marL="98425">
              <a:lnSpc>
                <a:spcPct val="100000"/>
              </a:lnSpc>
              <a:spcBef>
                <a:spcPts val="685"/>
              </a:spcBef>
            </a:pPr>
            <a:r>
              <a:rPr sz="1400" spc="10" dirty="0">
                <a:latin typeface="Symbol"/>
                <a:cs typeface="Symbol"/>
              </a:rPr>
              <a:t></a:t>
            </a:r>
            <a:r>
              <a:rPr sz="1400" spc="10" dirty="0">
                <a:latin typeface="Times New Roman"/>
                <a:cs typeface="Times New Roman"/>
              </a:rPr>
              <a:t>j0,0191)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(0.0262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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j0.0183)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(0,0261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j0,0175)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(1.9165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4</a:t>
            </a:r>
            <a:r>
              <a:rPr sz="1200" spc="262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j5.4522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4</a:t>
            </a:r>
            <a:r>
              <a:rPr sz="1200" spc="-97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  <a:p>
            <a:pPr marL="98425">
              <a:lnSpc>
                <a:spcPct val="100000"/>
              </a:lnSpc>
              <a:spcBef>
                <a:spcPts val="640"/>
              </a:spcBef>
            </a:pPr>
            <a:r>
              <a:rPr sz="1400" spc="5" dirty="0">
                <a:latin typeface="Symbol"/>
                <a:cs typeface="Symbol"/>
              </a:rPr>
              <a:t>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1.5205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</a:t>
            </a:r>
            <a:r>
              <a:rPr sz="1400" spc="15" dirty="0">
                <a:latin typeface="Times New Roman"/>
                <a:cs typeface="Times New Roman"/>
              </a:rPr>
              <a:t>10</a:t>
            </a:r>
            <a:r>
              <a:rPr sz="1200" spc="22" baseline="45138" dirty="0">
                <a:latin typeface="Symbol"/>
                <a:cs typeface="Symbol"/>
              </a:rPr>
              <a:t></a:t>
            </a:r>
            <a:r>
              <a:rPr sz="1200" spc="22" baseline="45138" dirty="0">
                <a:latin typeface="Times New Roman"/>
                <a:cs typeface="Times New Roman"/>
              </a:rPr>
              <a:t>5</a:t>
            </a:r>
            <a:r>
              <a:rPr sz="1200" spc="270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Symbol"/>
                <a:cs typeface="Symbol"/>
              </a:rPr>
              <a:t>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j8.5484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</a:t>
            </a:r>
            <a:r>
              <a:rPr sz="1400" spc="15" dirty="0">
                <a:latin typeface="Times New Roman"/>
                <a:cs typeface="Times New Roman"/>
              </a:rPr>
              <a:t>10</a:t>
            </a:r>
            <a:r>
              <a:rPr sz="1200" spc="22" baseline="45138" dirty="0">
                <a:latin typeface="Symbol"/>
                <a:cs typeface="Symbol"/>
              </a:rPr>
              <a:t></a:t>
            </a:r>
            <a:r>
              <a:rPr sz="1200" spc="22" baseline="45138" dirty="0">
                <a:latin typeface="Times New Roman"/>
                <a:cs typeface="Times New Roman"/>
              </a:rPr>
              <a:t>3   </a:t>
            </a:r>
            <a:r>
              <a:rPr sz="1200" spc="209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(кA);</a:t>
            </a:r>
            <a:endParaRPr sz="1400">
              <a:latin typeface="Times New Roman"/>
              <a:cs typeface="Times New Roman"/>
            </a:endParaRPr>
          </a:p>
          <a:p>
            <a:pPr marL="98425">
              <a:lnSpc>
                <a:spcPts val="1325"/>
              </a:lnSpc>
              <a:spcBef>
                <a:spcPts val="434"/>
              </a:spcBef>
              <a:tabLst>
                <a:tab pos="720090" algn="l"/>
                <a:tab pos="1433830" algn="l"/>
              </a:tabLst>
            </a:pPr>
            <a:r>
              <a:rPr sz="1400" spc="-5" dirty="0">
                <a:latin typeface="Symbol"/>
                <a:cs typeface="Symbol"/>
              </a:rPr>
              <a:t>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</a:t>
            </a:r>
            <a:r>
              <a:rPr sz="1400" spc="-30" dirty="0">
                <a:latin typeface="Times New Roman"/>
                <a:cs typeface="Times New Roman"/>
              </a:rPr>
              <a:t>0</a:t>
            </a:r>
            <a:r>
              <a:rPr sz="1400" spc="1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043</a:t>
            </a:r>
            <a:r>
              <a:rPr sz="1400" spc="10" dirty="0">
                <a:latin typeface="Times New Roman"/>
                <a:cs typeface="Times New Roman"/>
              </a:rPr>
              <a:t>7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j</a:t>
            </a:r>
            <a:r>
              <a:rPr sz="1400" spc="-30" dirty="0">
                <a:latin typeface="Times New Roman"/>
                <a:cs typeface="Times New Roman"/>
              </a:rPr>
              <a:t>0</a:t>
            </a:r>
            <a:r>
              <a:rPr sz="1400" spc="1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019</a:t>
            </a:r>
            <a:r>
              <a:rPr sz="1400" spc="-114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</a:t>
            </a:r>
            <a:r>
              <a:rPr sz="1400" spc="-30" dirty="0">
                <a:latin typeface="Times New Roman"/>
                <a:cs typeface="Times New Roman"/>
              </a:rPr>
              <a:t>0</a:t>
            </a:r>
            <a:r>
              <a:rPr sz="1400" spc="1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043</a:t>
            </a:r>
            <a:r>
              <a:rPr sz="1400" spc="10" dirty="0">
                <a:latin typeface="Times New Roman"/>
                <a:cs typeface="Times New Roman"/>
              </a:rPr>
              <a:t>7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j</a:t>
            </a:r>
            <a:r>
              <a:rPr sz="1400" spc="-30" dirty="0">
                <a:latin typeface="Times New Roman"/>
                <a:cs typeface="Times New Roman"/>
              </a:rPr>
              <a:t>0</a:t>
            </a:r>
            <a:r>
              <a:rPr sz="1400" spc="110" dirty="0">
                <a:latin typeface="Times New Roman"/>
                <a:cs typeface="Times New Roman"/>
              </a:rPr>
              <a:t>,</a:t>
            </a:r>
            <a:r>
              <a:rPr sz="1400" spc="-5" dirty="0">
                <a:latin typeface="Times New Roman"/>
                <a:cs typeface="Times New Roman"/>
              </a:rPr>
              <a:t>0176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(</a:t>
            </a:r>
            <a:r>
              <a:rPr sz="1400" spc="-5" dirty="0">
                <a:latin typeface="Times New Roman"/>
                <a:cs typeface="Times New Roman"/>
              </a:rPr>
              <a:t>4.386</a:t>
            </a:r>
            <a:r>
              <a:rPr sz="1400" spc="10" dirty="0">
                <a:latin typeface="Times New Roman"/>
                <a:cs typeface="Times New Roman"/>
              </a:rPr>
              <a:t>6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Symbol"/>
                <a:cs typeface="Symbol"/>
              </a:rPr>
              <a:t>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r>
              <a:rPr sz="1400" spc="25" dirty="0">
                <a:latin typeface="Times New Roman"/>
                <a:cs typeface="Times New Roman"/>
              </a:rPr>
              <a:t>0</a:t>
            </a:r>
            <a:r>
              <a:rPr sz="1200" baseline="45138" dirty="0">
                <a:latin typeface="Symbol"/>
                <a:cs typeface="Symbol"/>
              </a:rPr>
              <a:t></a:t>
            </a:r>
            <a:r>
              <a:rPr sz="1200" spc="15" baseline="45138" dirty="0">
                <a:latin typeface="Times New Roman"/>
                <a:cs typeface="Times New Roman"/>
              </a:rPr>
              <a:t>6</a:t>
            </a:r>
            <a:r>
              <a:rPr sz="1200" baseline="45138" dirty="0">
                <a:latin typeface="Times New Roman"/>
                <a:cs typeface="Times New Roman"/>
              </a:rPr>
              <a:t> </a:t>
            </a:r>
            <a:r>
              <a:rPr sz="1200" spc="-60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  <a:p>
            <a:pPr marL="272415">
              <a:lnSpc>
                <a:spcPts val="605"/>
              </a:lnSpc>
              <a:tabLst>
                <a:tab pos="568325" algn="l"/>
                <a:tab pos="917575" algn="l"/>
                <a:tab pos="1215390" algn="l"/>
              </a:tabLst>
            </a:pPr>
            <a:r>
              <a:rPr sz="800" spc="10" dirty="0">
                <a:latin typeface="Times New Roman"/>
                <a:cs typeface="Times New Roman"/>
              </a:rPr>
              <a:t>2	</a:t>
            </a:r>
            <a:r>
              <a:rPr sz="800" spc="5" dirty="0">
                <a:latin typeface="Times New Roman"/>
                <a:cs typeface="Times New Roman"/>
              </a:rPr>
              <a:t>12	</a:t>
            </a:r>
            <a:r>
              <a:rPr sz="800" spc="10" dirty="0">
                <a:latin typeface="Times New Roman"/>
                <a:cs typeface="Times New Roman"/>
              </a:rPr>
              <a:t>2	</a:t>
            </a:r>
            <a:r>
              <a:rPr sz="800" spc="20" dirty="0">
                <a:latin typeface="Times New Roman"/>
                <a:cs typeface="Times New Roman"/>
              </a:rPr>
              <a:t>2</a:t>
            </a:r>
            <a:r>
              <a:rPr sz="800" spc="20" dirty="0">
                <a:latin typeface="Symbol"/>
                <a:cs typeface="Symbol"/>
              </a:rPr>
              <a:t></a:t>
            </a:r>
            <a:r>
              <a:rPr sz="800" spc="2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440"/>
              </a:spcBef>
            </a:pPr>
            <a:r>
              <a:rPr sz="1400" spc="15" dirty="0">
                <a:latin typeface="Symbol"/>
                <a:cs typeface="Symbol"/>
              </a:rPr>
              <a:t>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j1.5154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</a:t>
            </a:r>
            <a:r>
              <a:rPr sz="1400" spc="15" dirty="0">
                <a:latin typeface="Times New Roman"/>
                <a:cs typeface="Times New Roman"/>
              </a:rPr>
              <a:t>10</a:t>
            </a:r>
            <a:r>
              <a:rPr sz="1200" spc="22" baseline="45138" dirty="0">
                <a:latin typeface="Symbol"/>
                <a:cs typeface="Symbol"/>
              </a:rPr>
              <a:t></a:t>
            </a:r>
            <a:r>
              <a:rPr sz="1200" spc="22" baseline="45138" dirty="0">
                <a:latin typeface="Times New Roman"/>
                <a:cs typeface="Times New Roman"/>
              </a:rPr>
              <a:t>3</a:t>
            </a:r>
            <a:r>
              <a:rPr sz="1200" spc="-142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-8.7731</a:t>
            </a:r>
            <a:r>
              <a:rPr sz="1400" spc="10" dirty="0">
                <a:latin typeface="Symbol"/>
                <a:cs typeface="Symbol"/>
              </a:rPr>
              <a:t></a:t>
            </a:r>
            <a:r>
              <a:rPr sz="1400" spc="10" dirty="0">
                <a:latin typeface="Times New Roman"/>
                <a:cs typeface="Times New Roman"/>
              </a:rPr>
              <a:t>10</a:t>
            </a:r>
            <a:r>
              <a:rPr sz="1200" spc="15" baseline="45138" dirty="0">
                <a:latin typeface="Symbol"/>
                <a:cs typeface="Symbol"/>
              </a:rPr>
              <a:t></a:t>
            </a:r>
            <a:r>
              <a:rPr sz="1200" spc="15" baseline="45138" dirty="0">
                <a:latin typeface="Times New Roman"/>
                <a:cs typeface="Times New Roman"/>
              </a:rPr>
              <a:t>6</a:t>
            </a:r>
            <a:r>
              <a:rPr sz="1200" spc="284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j3.0308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3   </a:t>
            </a:r>
            <a:r>
              <a:rPr sz="1200" spc="172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(kA);</a:t>
            </a:r>
            <a:endParaRPr sz="14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335"/>
              </a:spcBef>
            </a:pPr>
            <a:r>
              <a:rPr sz="1400" spc="10" dirty="0">
                <a:latin typeface="Symbol"/>
                <a:cs typeface="Symbol"/>
              </a:rPr>
              <a:t></a:t>
            </a: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200" spc="15" baseline="-24305" dirty="0">
                <a:latin typeface="Times New Roman"/>
                <a:cs typeface="Times New Roman"/>
              </a:rPr>
              <a:t>3</a:t>
            </a:r>
            <a:r>
              <a:rPr sz="1200" spc="284" baseline="-243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03</a:t>
            </a:r>
            <a:r>
              <a:rPr sz="1200" spc="232" baseline="-243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200" spc="15" baseline="-24305" dirty="0">
                <a:latin typeface="Times New Roman"/>
                <a:cs typeface="Times New Roman"/>
              </a:rPr>
              <a:t>31</a:t>
            </a:r>
            <a:r>
              <a:rPr sz="1200" spc="172" baseline="-243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3</a:t>
            </a:r>
            <a:r>
              <a:rPr sz="1200" spc="225" baseline="-243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3</a:t>
            </a:r>
            <a:r>
              <a:rPr sz="1200" spc="22" baseline="-24305" dirty="0">
                <a:latin typeface="Symbol"/>
                <a:cs typeface="Symbol"/>
              </a:rPr>
              <a:t></a:t>
            </a:r>
            <a:r>
              <a:rPr sz="1200" spc="22" baseline="-24305" dirty="0">
                <a:latin typeface="Times New Roman"/>
                <a:cs typeface="Times New Roman"/>
              </a:rPr>
              <a:t>0</a:t>
            </a:r>
            <a:r>
              <a:rPr sz="1200" spc="322" baseline="-2430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(0,0528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j0,0362)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(0,0179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j0,007)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(0,0348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endParaRPr sz="1400">
              <a:latin typeface="Symbol"/>
              <a:cs typeface="Symbol"/>
            </a:endParaRPr>
          </a:p>
          <a:p>
            <a:pPr marL="98425">
              <a:lnSpc>
                <a:spcPct val="100000"/>
              </a:lnSpc>
              <a:spcBef>
                <a:spcPts val="690"/>
              </a:spcBef>
            </a:pPr>
            <a:r>
              <a:rPr sz="1400" spc="20" dirty="0">
                <a:latin typeface="Symbol"/>
                <a:cs typeface="Symbol"/>
              </a:rPr>
              <a:t></a:t>
            </a:r>
            <a:r>
              <a:rPr sz="1400" spc="20" dirty="0">
                <a:latin typeface="Times New Roman"/>
                <a:cs typeface="Times New Roman"/>
              </a:rPr>
              <a:t>j0,0262)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(4.2704</a:t>
            </a:r>
            <a:r>
              <a:rPr sz="1400" spc="-18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</a:t>
            </a:r>
            <a:r>
              <a:rPr sz="1400" spc="15" dirty="0">
                <a:latin typeface="Times New Roman"/>
                <a:cs typeface="Times New Roman"/>
              </a:rPr>
              <a:t>10</a:t>
            </a:r>
            <a:r>
              <a:rPr sz="1200" spc="22" baseline="45138" dirty="0">
                <a:latin typeface="Symbol"/>
                <a:cs typeface="Symbol"/>
              </a:rPr>
              <a:t></a:t>
            </a:r>
            <a:r>
              <a:rPr sz="1200" spc="22" baseline="45138" dirty="0">
                <a:latin typeface="Times New Roman"/>
                <a:cs typeface="Times New Roman"/>
              </a:rPr>
              <a:t>6</a:t>
            </a:r>
            <a:r>
              <a:rPr sz="1200" spc="284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j3.066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3</a:t>
            </a:r>
            <a:r>
              <a:rPr sz="1200" spc="-135" baseline="45138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)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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-8.5409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6</a:t>
            </a:r>
            <a:r>
              <a:rPr sz="1200" spc="270" baseline="45138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Symbol"/>
                <a:cs typeface="Symbol"/>
              </a:rPr>
              <a:t>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j6.1319</a:t>
            </a:r>
            <a:r>
              <a:rPr sz="1400" spc="-18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Symbol"/>
                <a:cs typeface="Symbol"/>
              </a:rPr>
              <a:t></a:t>
            </a:r>
            <a:r>
              <a:rPr sz="1400" spc="20" dirty="0">
                <a:latin typeface="Times New Roman"/>
                <a:cs typeface="Times New Roman"/>
              </a:rPr>
              <a:t>10</a:t>
            </a:r>
            <a:r>
              <a:rPr sz="1200" spc="30" baseline="45138" dirty="0">
                <a:latin typeface="Symbol"/>
                <a:cs typeface="Symbol"/>
              </a:rPr>
              <a:t></a:t>
            </a:r>
            <a:r>
              <a:rPr sz="1200" spc="30" baseline="45138" dirty="0">
                <a:latin typeface="Times New Roman"/>
                <a:cs typeface="Times New Roman"/>
              </a:rPr>
              <a:t>3   </a:t>
            </a:r>
            <a:r>
              <a:rPr sz="1200" spc="179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(кA);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9" name="object 7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0749" y="9190726"/>
            <a:ext cx="1959463" cy="243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921" y="529410"/>
            <a:ext cx="5829300" cy="2451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84150" algn="r">
              <a:lnSpc>
                <a:spcPts val="495"/>
              </a:lnSpc>
              <a:spcBef>
                <a:spcPts val="114"/>
              </a:spcBef>
            </a:pPr>
            <a:r>
              <a:rPr sz="800" spc="-10" dirty="0">
                <a:latin typeface="Symbol"/>
                <a:cs typeface="Symbol"/>
              </a:rPr>
              <a:t></a:t>
            </a:r>
            <a:r>
              <a:rPr sz="800" spc="-10" dirty="0"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  <a:p>
            <a:pPr marL="50800">
              <a:lnSpc>
                <a:spcPts val="1215"/>
              </a:lnSpc>
              <a:tabLst>
                <a:tab pos="5680710" algn="l"/>
              </a:tabLst>
            </a:pPr>
            <a:r>
              <a:rPr sz="1400" dirty="0">
                <a:latin typeface="Symbol"/>
                <a:cs typeface="Symbol"/>
              </a:rPr>
              <a:t>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200" baseline="-24305" dirty="0">
                <a:latin typeface="Times New Roman"/>
                <a:cs typeface="Times New Roman"/>
              </a:rPr>
              <a:t>4</a:t>
            </a:r>
            <a:r>
              <a:rPr sz="1200" spc="315" baseline="-24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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</a:t>
            </a:r>
            <a:r>
              <a:rPr sz="1200" spc="-7" baseline="-24305" dirty="0">
                <a:latin typeface="Times New Roman"/>
                <a:cs typeface="Times New Roman"/>
              </a:rPr>
              <a:t>14H</a:t>
            </a:r>
            <a:r>
              <a:rPr sz="1200" spc="284" baseline="-24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4</a:t>
            </a:r>
            <a:r>
              <a:rPr sz="1200" spc="262" baseline="-24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I</a:t>
            </a:r>
            <a:r>
              <a:rPr sz="1200" spc="22" baseline="-24305" dirty="0">
                <a:latin typeface="Times New Roman"/>
                <a:cs typeface="Times New Roman"/>
              </a:rPr>
              <a:t>4</a:t>
            </a:r>
            <a:r>
              <a:rPr sz="1200" spc="22" baseline="-24305" dirty="0">
                <a:latin typeface="Symbol"/>
                <a:cs typeface="Symbol"/>
              </a:rPr>
              <a:t></a:t>
            </a:r>
            <a:r>
              <a:rPr sz="1200" spc="22" baseline="-24305" dirty="0">
                <a:latin typeface="Times New Roman"/>
                <a:cs typeface="Times New Roman"/>
              </a:rPr>
              <a:t>0</a:t>
            </a:r>
            <a:r>
              <a:rPr sz="1200" spc="315" baseline="-24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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(0.0782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j0.0546)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(0.0782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j0.0546)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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0,0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Symbol"/>
                <a:cs typeface="Symbol"/>
              </a:rPr>
              <a:t>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1.6251</a:t>
            </a:r>
            <a:r>
              <a:rPr sz="1400" spc="-5" dirty="0">
                <a:latin typeface="Symbol"/>
                <a:cs typeface="Symbol"/>
              </a:rPr>
              <a:t></a:t>
            </a:r>
            <a:r>
              <a:rPr sz="1400" spc="-5" dirty="0">
                <a:latin typeface="Times New Roman"/>
                <a:cs typeface="Times New Roman"/>
              </a:rPr>
              <a:t>10	</a:t>
            </a:r>
            <a:r>
              <a:rPr sz="1400" spc="-10" dirty="0">
                <a:latin typeface="Symbol"/>
                <a:cs typeface="Symbol"/>
              </a:rPr>
              <a:t></a:t>
            </a:r>
            <a:endParaRPr sz="1400">
              <a:latin typeface="Symbol"/>
              <a:cs typeface="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874" y="540759"/>
            <a:ext cx="1680114" cy="239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8663" y="1901057"/>
            <a:ext cx="73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latin typeface="Symbol"/>
                <a:cs typeface="Symbol"/>
              </a:rPr>
              <a:t></a:t>
            </a:r>
            <a:endParaRPr sz="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1526" y="1875367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9380" y="2360364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3695" y="1907891"/>
            <a:ext cx="508584" cy="1796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379" y="2350330"/>
            <a:ext cx="979785" cy="2221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7983" y="6247637"/>
            <a:ext cx="614172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Times New Roman"/>
                <a:cs typeface="Times New Roman"/>
              </a:rPr>
              <a:t>Обчислені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потоків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потужності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задані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вузлові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наносимо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(потокорозподіл):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45370" y="8128177"/>
            <a:ext cx="544830" cy="461645"/>
            <a:chOff x="4645370" y="8128177"/>
            <a:chExt cx="544830" cy="4616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7246" y="8265417"/>
              <a:ext cx="160897" cy="1867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91893" y="8146129"/>
              <a:ext cx="451484" cy="425450"/>
            </a:xfrm>
            <a:custGeom>
              <a:avLst/>
              <a:gdLst/>
              <a:ahLst/>
              <a:cxnLst/>
              <a:rect l="l" t="t" r="r" b="b"/>
              <a:pathLst>
                <a:path w="451485" h="425450">
                  <a:moveTo>
                    <a:pt x="293339" y="132198"/>
                  </a:moveTo>
                  <a:lnTo>
                    <a:pt x="287400" y="189949"/>
                  </a:lnTo>
                  <a:lnTo>
                    <a:pt x="259598" y="240986"/>
                  </a:lnTo>
                  <a:lnTo>
                    <a:pt x="214138" y="277278"/>
                  </a:lnTo>
                  <a:lnTo>
                    <a:pt x="158263" y="293086"/>
                  </a:lnTo>
                  <a:lnTo>
                    <a:pt x="170202" y="338659"/>
                  </a:lnTo>
                  <a:lnTo>
                    <a:pt x="194888" y="376843"/>
                  </a:lnTo>
                  <a:lnTo>
                    <a:pt x="229671" y="405461"/>
                  </a:lnTo>
                  <a:lnTo>
                    <a:pt x="271902" y="422334"/>
                  </a:lnTo>
                  <a:lnTo>
                    <a:pt x="318931" y="425284"/>
                  </a:lnTo>
                  <a:lnTo>
                    <a:pt x="347001" y="419752"/>
                  </a:lnTo>
                  <a:lnTo>
                    <a:pt x="396945" y="393445"/>
                  </a:lnTo>
                  <a:lnTo>
                    <a:pt x="441535" y="332989"/>
                  </a:lnTo>
                  <a:lnTo>
                    <a:pt x="451487" y="288631"/>
                  </a:lnTo>
                  <a:lnTo>
                    <a:pt x="447558" y="243761"/>
                  </a:lnTo>
                  <a:lnTo>
                    <a:pt x="430049" y="201799"/>
                  </a:lnTo>
                  <a:lnTo>
                    <a:pt x="399265" y="166166"/>
                  </a:lnTo>
                  <a:lnTo>
                    <a:pt x="349616" y="138768"/>
                  </a:lnTo>
                  <a:lnTo>
                    <a:pt x="321913" y="132761"/>
                  </a:lnTo>
                  <a:lnTo>
                    <a:pt x="293339" y="132198"/>
                  </a:lnTo>
                  <a:close/>
                </a:path>
                <a:path w="451485" h="425450">
                  <a:moveTo>
                    <a:pt x="132556" y="0"/>
                  </a:moveTo>
                  <a:lnTo>
                    <a:pt x="78244" y="16295"/>
                  </a:lnTo>
                  <a:lnTo>
                    <a:pt x="34089" y="51869"/>
                  </a:lnTo>
                  <a:lnTo>
                    <a:pt x="9952" y="92294"/>
                  </a:lnTo>
                  <a:lnTo>
                    <a:pt x="0" y="136652"/>
                  </a:lnTo>
                  <a:lnTo>
                    <a:pt x="3929" y="181523"/>
                  </a:lnTo>
                  <a:lnTo>
                    <a:pt x="21437" y="223485"/>
                  </a:lnTo>
                  <a:lnTo>
                    <a:pt x="52221" y="259118"/>
                  </a:lnTo>
                  <a:lnTo>
                    <a:pt x="101928" y="286516"/>
                  </a:lnTo>
                  <a:lnTo>
                    <a:pt x="158263" y="293086"/>
                  </a:lnTo>
                  <a:lnTo>
                    <a:pt x="158304" y="263791"/>
                  </a:lnTo>
                  <a:lnTo>
                    <a:pt x="164101" y="235335"/>
                  </a:lnTo>
                  <a:lnTo>
                    <a:pt x="191888" y="184297"/>
                  </a:lnTo>
                  <a:lnTo>
                    <a:pt x="237363" y="148006"/>
                  </a:lnTo>
                  <a:lnTo>
                    <a:pt x="293339" y="132198"/>
                  </a:lnTo>
                  <a:lnTo>
                    <a:pt x="281344" y="86623"/>
                  </a:lnTo>
                  <a:lnTo>
                    <a:pt x="256624" y="48434"/>
                  </a:lnTo>
                  <a:lnTo>
                    <a:pt x="221823" y="19813"/>
                  </a:lnTo>
                  <a:lnTo>
                    <a:pt x="179586" y="2941"/>
                  </a:lnTo>
                  <a:lnTo>
                    <a:pt x="132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8387" y="8141195"/>
              <a:ext cx="518795" cy="435609"/>
            </a:xfrm>
            <a:custGeom>
              <a:avLst/>
              <a:gdLst/>
              <a:ahLst/>
              <a:cxnLst/>
              <a:rect l="l" t="t" r="r" b="b"/>
              <a:pathLst>
                <a:path w="518795" h="435609">
                  <a:moveTo>
                    <a:pt x="191769" y="298020"/>
                  </a:moveTo>
                  <a:lnTo>
                    <a:pt x="197607" y="240269"/>
                  </a:lnTo>
                  <a:lnTo>
                    <a:pt x="225394" y="189232"/>
                  </a:lnTo>
                  <a:lnTo>
                    <a:pt x="270869" y="152940"/>
                  </a:lnTo>
                  <a:lnTo>
                    <a:pt x="326845" y="137133"/>
                  </a:lnTo>
                  <a:lnTo>
                    <a:pt x="314850" y="91557"/>
                  </a:lnTo>
                  <a:lnTo>
                    <a:pt x="290130" y="53368"/>
                  </a:lnTo>
                  <a:lnTo>
                    <a:pt x="255329" y="24747"/>
                  </a:lnTo>
                  <a:lnTo>
                    <a:pt x="213092" y="7875"/>
                  </a:lnTo>
                  <a:lnTo>
                    <a:pt x="166062" y="4934"/>
                  </a:lnTo>
                  <a:lnTo>
                    <a:pt x="137991" y="10489"/>
                  </a:lnTo>
                  <a:lnTo>
                    <a:pt x="88048" y="36789"/>
                  </a:lnTo>
                  <a:lnTo>
                    <a:pt x="43458" y="97229"/>
                  </a:lnTo>
                  <a:lnTo>
                    <a:pt x="33506" y="141587"/>
                  </a:lnTo>
                  <a:lnTo>
                    <a:pt x="37435" y="186457"/>
                  </a:lnTo>
                  <a:lnTo>
                    <a:pt x="54944" y="228419"/>
                  </a:lnTo>
                  <a:lnTo>
                    <a:pt x="85728" y="264052"/>
                  </a:lnTo>
                  <a:lnTo>
                    <a:pt x="135434" y="291450"/>
                  </a:lnTo>
                  <a:lnTo>
                    <a:pt x="163144" y="297457"/>
                  </a:lnTo>
                  <a:lnTo>
                    <a:pt x="191769" y="298020"/>
                  </a:lnTo>
                  <a:close/>
                </a:path>
                <a:path w="518795" h="435609">
                  <a:moveTo>
                    <a:pt x="191769" y="298020"/>
                  </a:moveTo>
                  <a:lnTo>
                    <a:pt x="203708" y="343593"/>
                  </a:lnTo>
                  <a:lnTo>
                    <a:pt x="228394" y="381778"/>
                  </a:lnTo>
                  <a:lnTo>
                    <a:pt x="263177" y="410395"/>
                  </a:lnTo>
                  <a:lnTo>
                    <a:pt x="305408" y="427268"/>
                  </a:lnTo>
                  <a:lnTo>
                    <a:pt x="352437" y="430219"/>
                  </a:lnTo>
                  <a:lnTo>
                    <a:pt x="380508" y="424686"/>
                  </a:lnTo>
                  <a:lnTo>
                    <a:pt x="430451" y="398379"/>
                  </a:lnTo>
                  <a:lnTo>
                    <a:pt x="475041" y="337924"/>
                  </a:lnTo>
                  <a:lnTo>
                    <a:pt x="484993" y="293566"/>
                  </a:lnTo>
                  <a:lnTo>
                    <a:pt x="481064" y="248695"/>
                  </a:lnTo>
                  <a:lnTo>
                    <a:pt x="463556" y="206733"/>
                  </a:lnTo>
                  <a:lnTo>
                    <a:pt x="432772" y="171100"/>
                  </a:lnTo>
                  <a:lnTo>
                    <a:pt x="383122" y="143702"/>
                  </a:lnTo>
                  <a:lnTo>
                    <a:pt x="326845" y="137133"/>
                  </a:lnTo>
                  <a:lnTo>
                    <a:pt x="326738" y="166428"/>
                  </a:lnTo>
                  <a:lnTo>
                    <a:pt x="320906" y="194883"/>
                  </a:lnTo>
                  <a:lnTo>
                    <a:pt x="293105" y="245921"/>
                  </a:lnTo>
                  <a:lnTo>
                    <a:pt x="247644" y="282212"/>
                  </a:lnTo>
                  <a:lnTo>
                    <a:pt x="220626" y="292881"/>
                  </a:lnTo>
                  <a:lnTo>
                    <a:pt x="191769" y="298020"/>
                  </a:lnTo>
                  <a:close/>
                </a:path>
                <a:path w="518795" h="435609">
                  <a:moveTo>
                    <a:pt x="0" y="0"/>
                  </a:moveTo>
                  <a:lnTo>
                    <a:pt x="67595" y="56804"/>
                  </a:lnTo>
                </a:path>
                <a:path w="518795" h="435609">
                  <a:moveTo>
                    <a:pt x="450904" y="378349"/>
                  </a:moveTo>
                  <a:lnTo>
                    <a:pt x="518500" y="435107"/>
                  </a:lnTo>
                </a:path>
              </a:pathLst>
            </a:custGeom>
            <a:ln w="258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58605" y="7962615"/>
            <a:ext cx="74422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b="1" spc="10" dirty="0">
                <a:latin typeface="Times New Roman"/>
                <a:cs typeface="Times New Roman"/>
              </a:rPr>
              <a:t>K</a:t>
            </a:r>
            <a:r>
              <a:rPr sz="800" b="1" spc="10" dirty="0">
                <a:latin typeface="Times New Roman"/>
                <a:cs typeface="Times New Roman"/>
              </a:rPr>
              <a:t>T</a:t>
            </a:r>
            <a:r>
              <a:rPr sz="800" b="1" spc="-30" dirty="0">
                <a:latin typeface="Times New Roman"/>
                <a:cs typeface="Times New Roman"/>
              </a:rPr>
              <a:t> </a:t>
            </a:r>
            <a:r>
              <a:rPr sz="1250" b="1" spc="20" dirty="0">
                <a:latin typeface="Times New Roman"/>
                <a:cs typeface="Times New Roman"/>
              </a:rPr>
              <a:t>=</a:t>
            </a:r>
            <a:r>
              <a:rPr sz="1250" b="1" spc="-50" dirty="0">
                <a:latin typeface="Times New Roman"/>
                <a:cs typeface="Times New Roman"/>
              </a:rPr>
              <a:t> </a:t>
            </a:r>
            <a:r>
              <a:rPr sz="1250" b="1" spc="10" dirty="0">
                <a:latin typeface="Times New Roman"/>
                <a:cs typeface="Times New Roman"/>
              </a:rPr>
              <a:t>2,987</a:t>
            </a:r>
            <a:endParaRPr sz="125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466" y="7152919"/>
            <a:ext cx="104004" cy="1039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39641" y="6794402"/>
            <a:ext cx="1657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10" dirty="0">
                <a:latin typeface="Calibri"/>
                <a:cs typeface="Calibri"/>
              </a:rPr>
              <a:t>1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31454" y="7152919"/>
            <a:ext cx="4945380" cy="2088514"/>
            <a:chOff x="1031454" y="7152919"/>
            <a:chExt cx="4945380" cy="2088514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1637" y="9109824"/>
              <a:ext cx="103975" cy="1040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4471" y="7204903"/>
              <a:ext cx="2469515" cy="1957070"/>
            </a:xfrm>
            <a:custGeom>
              <a:avLst/>
              <a:gdLst/>
              <a:ahLst/>
              <a:cxnLst/>
              <a:rect l="l" t="t" r="r" b="b"/>
              <a:pathLst>
                <a:path w="2469515" h="1957070">
                  <a:moveTo>
                    <a:pt x="0" y="0"/>
                  </a:moveTo>
                  <a:lnTo>
                    <a:pt x="2469153" y="1956917"/>
                  </a:lnTo>
                </a:path>
              </a:pathLst>
            </a:custGeom>
            <a:ln w="258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1637" y="7152919"/>
              <a:ext cx="103975" cy="1039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2123" y="9137194"/>
              <a:ext cx="104090" cy="10399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966038" y="8865708"/>
            <a:ext cx="1657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10" dirty="0">
                <a:latin typeface="Calibri"/>
                <a:cs typeface="Calibri"/>
              </a:rPr>
              <a:t>4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72009" y="7138574"/>
            <a:ext cx="103975" cy="10408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868260" y="6794402"/>
            <a:ext cx="1657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10" dirty="0">
                <a:latin typeface="Calibri"/>
                <a:cs typeface="Calibri"/>
              </a:rPr>
              <a:t>2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62395" y="6961162"/>
            <a:ext cx="113030" cy="75565"/>
          </a:xfrm>
          <a:custGeom>
            <a:avLst/>
            <a:gdLst/>
            <a:ahLst/>
            <a:cxnLst/>
            <a:rect l="l" t="t" r="r" b="b"/>
            <a:pathLst>
              <a:path w="113030" h="75565">
                <a:moveTo>
                  <a:pt x="0" y="0"/>
                </a:moveTo>
                <a:lnTo>
                  <a:pt x="0" y="75050"/>
                </a:lnTo>
                <a:lnTo>
                  <a:pt x="112582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0227" y="6961162"/>
            <a:ext cx="113030" cy="75565"/>
          </a:xfrm>
          <a:custGeom>
            <a:avLst/>
            <a:gdLst/>
            <a:ahLst/>
            <a:cxnLst/>
            <a:rect l="l" t="t" r="r" b="b"/>
            <a:pathLst>
              <a:path w="113029" h="75565">
                <a:moveTo>
                  <a:pt x="0" y="0"/>
                </a:moveTo>
                <a:lnTo>
                  <a:pt x="0" y="75050"/>
                </a:lnTo>
                <a:lnTo>
                  <a:pt x="112582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81120" y="6961162"/>
            <a:ext cx="113030" cy="75565"/>
          </a:xfrm>
          <a:custGeom>
            <a:avLst/>
            <a:gdLst/>
            <a:ahLst/>
            <a:cxnLst/>
            <a:rect l="l" t="t" r="r" b="b"/>
            <a:pathLst>
              <a:path w="113029" h="75565">
                <a:moveTo>
                  <a:pt x="0" y="0"/>
                </a:moveTo>
                <a:lnTo>
                  <a:pt x="0" y="75050"/>
                </a:lnTo>
                <a:lnTo>
                  <a:pt x="112582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8716" y="6961162"/>
            <a:ext cx="113030" cy="75565"/>
          </a:xfrm>
          <a:custGeom>
            <a:avLst/>
            <a:gdLst/>
            <a:ahLst/>
            <a:cxnLst/>
            <a:rect l="l" t="t" r="r" b="b"/>
            <a:pathLst>
              <a:path w="113029" h="75565">
                <a:moveTo>
                  <a:pt x="0" y="0"/>
                </a:moveTo>
                <a:lnTo>
                  <a:pt x="0" y="75050"/>
                </a:lnTo>
                <a:lnTo>
                  <a:pt x="112582" y="375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20708" y="7291085"/>
            <a:ext cx="2540" cy="563880"/>
          </a:xfrm>
          <a:custGeom>
            <a:avLst/>
            <a:gdLst/>
            <a:ahLst/>
            <a:cxnLst/>
            <a:rect l="l" t="t" r="r" b="b"/>
            <a:pathLst>
              <a:path w="2539" h="563879">
                <a:moveTo>
                  <a:pt x="1950" y="0"/>
                </a:moveTo>
                <a:lnTo>
                  <a:pt x="0" y="563679"/>
                </a:lnTo>
              </a:path>
            </a:pathLst>
          </a:custGeom>
          <a:ln w="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031454" y="7177771"/>
            <a:ext cx="4907280" cy="2030095"/>
            <a:chOff x="1031454" y="7177771"/>
            <a:chExt cx="4907280" cy="2030095"/>
          </a:xfrm>
        </p:grpSpPr>
        <p:sp>
          <p:nvSpPr>
            <p:cNvPr id="31" name="object 31"/>
            <p:cNvSpPr/>
            <p:nvPr/>
          </p:nvSpPr>
          <p:spPr>
            <a:xfrm>
              <a:off x="1044471" y="7190788"/>
              <a:ext cx="4881245" cy="2004060"/>
            </a:xfrm>
            <a:custGeom>
              <a:avLst/>
              <a:gdLst/>
              <a:ahLst/>
              <a:cxnLst/>
              <a:rect l="l" t="t" r="r" b="b"/>
              <a:pathLst>
                <a:path w="4881245" h="2004059">
                  <a:moveTo>
                    <a:pt x="0" y="14114"/>
                  </a:moveTo>
                  <a:lnTo>
                    <a:pt x="4880672" y="0"/>
                  </a:lnTo>
                </a:path>
                <a:path w="4881245" h="2004059">
                  <a:moveTo>
                    <a:pt x="3613916" y="950406"/>
                  </a:moveTo>
                  <a:lnTo>
                    <a:pt x="2469153" y="14114"/>
                  </a:lnTo>
                </a:path>
                <a:path w="4881245" h="2004059">
                  <a:moveTo>
                    <a:pt x="2469153" y="1971032"/>
                  </a:moveTo>
                  <a:lnTo>
                    <a:pt x="2469153" y="14114"/>
                  </a:lnTo>
                </a:path>
                <a:path w="4881245" h="2004059">
                  <a:moveTo>
                    <a:pt x="4132416" y="1385514"/>
                  </a:moveTo>
                  <a:lnTo>
                    <a:pt x="4880672" y="2003565"/>
                  </a:lnTo>
                </a:path>
              </a:pathLst>
            </a:custGeom>
            <a:ln w="258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97423" y="7397578"/>
              <a:ext cx="443865" cy="347980"/>
            </a:xfrm>
            <a:custGeom>
              <a:avLst/>
              <a:gdLst/>
              <a:ahLst/>
              <a:cxnLst/>
              <a:rect l="l" t="t" r="r" b="b"/>
              <a:pathLst>
                <a:path w="443864" h="347979">
                  <a:moveTo>
                    <a:pt x="0" y="0"/>
                  </a:moveTo>
                  <a:lnTo>
                    <a:pt x="443582" y="347824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10467" y="7710058"/>
              <a:ext cx="112395" cy="99060"/>
            </a:xfrm>
            <a:custGeom>
              <a:avLst/>
              <a:gdLst/>
              <a:ahLst/>
              <a:cxnLst/>
              <a:rect l="l" t="t" r="r" b="b"/>
              <a:pathLst>
                <a:path w="112394" h="99059">
                  <a:moveTo>
                    <a:pt x="46352" y="0"/>
                  </a:moveTo>
                  <a:lnTo>
                    <a:pt x="0" y="59099"/>
                  </a:lnTo>
                  <a:lnTo>
                    <a:pt x="111767" y="99034"/>
                  </a:lnTo>
                  <a:lnTo>
                    <a:pt x="46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26193" y="8361067"/>
              <a:ext cx="443865" cy="347980"/>
            </a:xfrm>
            <a:custGeom>
              <a:avLst/>
              <a:gdLst/>
              <a:ahLst/>
              <a:cxnLst/>
              <a:rect l="l" t="t" r="r" b="b"/>
              <a:pathLst>
                <a:path w="443864" h="347979">
                  <a:moveTo>
                    <a:pt x="0" y="0"/>
                  </a:moveTo>
                  <a:lnTo>
                    <a:pt x="443559" y="347801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39223" y="7845247"/>
              <a:ext cx="509905" cy="1073150"/>
            </a:xfrm>
            <a:custGeom>
              <a:avLst/>
              <a:gdLst/>
              <a:ahLst/>
              <a:cxnLst/>
              <a:rect l="l" t="t" r="r" b="b"/>
              <a:pathLst>
                <a:path w="509904" h="1073150">
                  <a:moveTo>
                    <a:pt x="111772" y="927303"/>
                  </a:moveTo>
                  <a:lnTo>
                    <a:pt x="46355" y="828306"/>
                  </a:lnTo>
                  <a:lnTo>
                    <a:pt x="0" y="887374"/>
                  </a:lnTo>
                  <a:lnTo>
                    <a:pt x="111772" y="927303"/>
                  </a:lnTo>
                  <a:close/>
                </a:path>
                <a:path w="509904" h="1073150">
                  <a:moveTo>
                    <a:pt x="119011" y="342"/>
                  </a:moveTo>
                  <a:lnTo>
                    <a:pt x="43954" y="0"/>
                  </a:lnTo>
                  <a:lnTo>
                    <a:pt x="81013" y="112687"/>
                  </a:lnTo>
                  <a:lnTo>
                    <a:pt x="119011" y="342"/>
                  </a:lnTo>
                  <a:close/>
                </a:path>
                <a:path w="509904" h="1073150">
                  <a:moveTo>
                    <a:pt x="509320" y="960170"/>
                  </a:moveTo>
                  <a:lnTo>
                    <a:pt x="434263" y="959904"/>
                  </a:lnTo>
                  <a:lnTo>
                    <a:pt x="471449" y="1072603"/>
                  </a:lnTo>
                  <a:lnTo>
                    <a:pt x="509320" y="960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84227" y="7433037"/>
              <a:ext cx="436880" cy="356235"/>
            </a:xfrm>
            <a:custGeom>
              <a:avLst/>
              <a:gdLst/>
              <a:ahLst/>
              <a:cxnLst/>
              <a:rect l="l" t="t" r="r" b="b"/>
              <a:pathLst>
                <a:path w="436879" h="356234">
                  <a:moveTo>
                    <a:pt x="0" y="0"/>
                  </a:moveTo>
                  <a:lnTo>
                    <a:pt x="436788" y="356201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90030" y="7754239"/>
              <a:ext cx="111125" cy="100330"/>
            </a:xfrm>
            <a:custGeom>
              <a:avLst/>
              <a:gdLst/>
              <a:ahLst/>
              <a:cxnLst/>
              <a:rect l="l" t="t" r="r" b="b"/>
              <a:pathLst>
                <a:path w="111125" h="100329">
                  <a:moveTo>
                    <a:pt x="47397" y="0"/>
                  </a:moveTo>
                  <a:lnTo>
                    <a:pt x="0" y="58181"/>
                  </a:lnTo>
                  <a:lnTo>
                    <a:pt x="110976" y="100181"/>
                  </a:lnTo>
                  <a:lnTo>
                    <a:pt x="47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94290" y="8419822"/>
              <a:ext cx="436880" cy="356870"/>
            </a:xfrm>
            <a:custGeom>
              <a:avLst/>
              <a:gdLst/>
              <a:ahLst/>
              <a:cxnLst/>
              <a:rect l="l" t="t" r="r" b="b"/>
              <a:pathLst>
                <a:path w="436879" h="356870">
                  <a:moveTo>
                    <a:pt x="0" y="0"/>
                  </a:moveTo>
                  <a:lnTo>
                    <a:pt x="436788" y="356270"/>
                  </a:lnTo>
                </a:path>
              </a:pathLst>
            </a:custGeom>
            <a:ln w="86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00093" y="8741080"/>
              <a:ext cx="111125" cy="100330"/>
            </a:xfrm>
            <a:custGeom>
              <a:avLst/>
              <a:gdLst/>
              <a:ahLst/>
              <a:cxnLst/>
              <a:rect l="l" t="t" r="r" b="b"/>
              <a:pathLst>
                <a:path w="111125" h="100329">
                  <a:moveTo>
                    <a:pt x="47511" y="0"/>
                  </a:moveTo>
                  <a:lnTo>
                    <a:pt x="0" y="58169"/>
                  </a:lnTo>
                  <a:lnTo>
                    <a:pt x="110976" y="100239"/>
                  </a:lnTo>
                  <a:lnTo>
                    <a:pt x="47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91482" y="9141121"/>
            <a:ext cx="1657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10" dirty="0">
                <a:latin typeface="Calibri"/>
                <a:cs typeface="Calibri"/>
              </a:rPr>
              <a:t>3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8082" y="6784222"/>
            <a:ext cx="3448050" cy="3829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9395">
              <a:lnSpc>
                <a:spcPts val="855"/>
              </a:lnSpc>
              <a:spcBef>
                <a:spcPts val="120"/>
              </a:spcBef>
              <a:tabLst>
                <a:tab pos="803275" algn="l"/>
                <a:tab pos="1737360" algn="l"/>
                <a:tab pos="1910714" algn="l"/>
                <a:tab pos="2858135" algn="l"/>
              </a:tabLst>
            </a:pPr>
            <a:r>
              <a:rPr sz="1875" i="1" u="sng" baseline="66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75" i="1" u="sng" spc="7" baseline="66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</a:t>
            </a:r>
            <a:r>
              <a:rPr sz="1875" i="1" u="sng" spc="-270" baseline="66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37" baseline="396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01(0)	</a:t>
            </a:r>
            <a:r>
              <a:rPr sz="1050" spc="37" baseline="3968" dirty="0">
                <a:latin typeface="Times New Roman"/>
                <a:cs typeface="Times New Roman"/>
              </a:rPr>
              <a:t>	</a:t>
            </a:r>
            <a:r>
              <a:rPr sz="1875" i="1" u="sng" spc="37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75" i="1" u="sng" spc="7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1875" i="1" u="sng" spc="-270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01(1)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1875" i="1" u="sng" spc="30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7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12(1)</a:t>
            </a:r>
            <a:r>
              <a:rPr sz="7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700">
              <a:latin typeface="Times New Roman"/>
              <a:cs typeface="Times New Roman"/>
            </a:endParaRPr>
          </a:p>
          <a:p>
            <a:pPr marL="25400">
              <a:lnSpc>
                <a:spcPts val="1935"/>
              </a:lnSpc>
            </a:pPr>
            <a:r>
              <a:rPr sz="2150" b="1" spc="10" dirty="0">
                <a:latin typeface="Calibri"/>
                <a:cs typeface="Calibri"/>
              </a:rPr>
              <a:t>0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1567" y="6701718"/>
            <a:ext cx="3941445" cy="137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550035" algn="l"/>
                <a:tab pos="2654935" algn="l"/>
                <a:tab pos="3897629" algn="l"/>
              </a:tabLst>
            </a:pPr>
            <a:r>
              <a:rPr sz="1050" spc="22" baseline="7936" dirty="0">
                <a:latin typeface="Symbol"/>
                <a:cs typeface="Symbol"/>
              </a:rPr>
              <a:t></a:t>
            </a:r>
            <a:r>
              <a:rPr sz="1050" spc="22" baseline="7936" dirty="0">
                <a:latin typeface="Times New Roman"/>
                <a:cs typeface="Times New Roman"/>
              </a:rPr>
              <a:t>	</a:t>
            </a:r>
            <a:r>
              <a:rPr sz="1050" spc="22" baseline="3968" dirty="0">
                <a:latin typeface="Symbol"/>
                <a:cs typeface="Symbol"/>
              </a:rPr>
              <a:t></a:t>
            </a:r>
            <a:r>
              <a:rPr sz="1050" spc="22" baseline="3968" dirty="0">
                <a:latin typeface="Times New Roman"/>
                <a:cs typeface="Times New Roman"/>
              </a:rPr>
              <a:t>	</a:t>
            </a:r>
            <a:r>
              <a:rPr sz="1050" spc="22" baseline="3968" dirty="0">
                <a:latin typeface="Symbol"/>
                <a:cs typeface="Symbol"/>
              </a:rPr>
              <a:t></a:t>
            </a:r>
            <a:r>
              <a:rPr sz="1050" spc="22" baseline="3968" dirty="0">
                <a:latin typeface="Times New Roman"/>
                <a:cs typeface="Times New Roman"/>
              </a:rPr>
              <a:t>	</a:t>
            </a:r>
            <a:r>
              <a:rPr sz="700" spc="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0406" y="6771916"/>
            <a:ext cx="657860" cy="4171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54"/>
              </a:spcBef>
              <a:tabLst>
                <a:tab pos="563245" algn="l"/>
              </a:tabLst>
            </a:pPr>
            <a:r>
              <a:rPr sz="1875" i="1" u="sng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75" i="1" u="sng" spc="22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75" i="1" u="sng" spc="60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70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12(2)	</a:t>
            </a:r>
            <a:endParaRPr sz="7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  <a:spcBef>
                <a:spcPts val="160"/>
              </a:spcBef>
            </a:pPr>
            <a:r>
              <a:rPr sz="1050" spc="20" dirty="0">
                <a:latin typeface="Times New Roman"/>
                <a:cs typeface="Times New Roman"/>
              </a:rPr>
              <a:t>5</a:t>
            </a:r>
            <a:r>
              <a:rPr sz="1050" spc="-114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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25" dirty="0">
                <a:latin typeface="Times New Roman"/>
                <a:cs typeface="Times New Roman"/>
              </a:rPr>
              <a:t> </a:t>
            </a:r>
            <a:r>
              <a:rPr sz="1050" i="1" spc="75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2</a:t>
            </a:r>
            <a:r>
              <a:rPr sz="1050" spc="10" dirty="0">
                <a:latin typeface="Times New Roman"/>
                <a:cs typeface="Times New Roman"/>
              </a:rPr>
              <a:t>.1</a:t>
            </a:r>
            <a:r>
              <a:rPr sz="1050" spc="15" dirty="0">
                <a:latin typeface="Times New Roman"/>
                <a:cs typeface="Times New Roman"/>
              </a:rPr>
              <a:t>73</a:t>
            </a:r>
            <a:r>
              <a:rPr sz="1050" spc="20" dirty="0"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 rot="2340000">
            <a:off x="4363050" y="7364649"/>
            <a:ext cx="103662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spc="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5" name="object 45"/>
          <p:cNvSpPr txBox="1"/>
          <p:nvPr/>
        </p:nvSpPr>
        <p:spPr>
          <a:xfrm rot="2340000">
            <a:off x="4229697" y="7419585"/>
            <a:ext cx="198867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i="1" spc="5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2340000">
            <a:off x="4310703" y="7581486"/>
            <a:ext cx="224191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spc="-5" dirty="0">
                <a:latin typeface="Times New Roman"/>
                <a:cs typeface="Times New Roman"/>
              </a:rPr>
              <a:t>1</a:t>
            </a:r>
            <a:r>
              <a:rPr sz="700" spc="35" dirty="0">
                <a:latin typeface="Times New Roman"/>
                <a:cs typeface="Times New Roman"/>
              </a:rPr>
              <a:t>4</a:t>
            </a:r>
            <a:r>
              <a:rPr sz="700" spc="-30" dirty="0">
                <a:latin typeface="Times New Roman"/>
                <a:cs typeface="Times New Roman"/>
              </a:rPr>
              <a:t>(</a:t>
            </a:r>
            <a:r>
              <a:rPr sz="700" spc="-20" dirty="0">
                <a:latin typeface="Times New Roman"/>
                <a:cs typeface="Times New Roman"/>
              </a:rPr>
              <a:t>1</a:t>
            </a:r>
            <a:r>
              <a:rPr sz="700" spc="10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 rot="2340000">
            <a:off x="3817354" y="7648230"/>
            <a:ext cx="963491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"/>
              </a:lnSpc>
            </a:pPr>
            <a:r>
              <a:rPr sz="1575" spc="22" baseline="5291" dirty="0">
                <a:latin typeface="Times New Roman"/>
                <a:cs typeface="Times New Roman"/>
              </a:rPr>
              <a:t>3.0045</a:t>
            </a:r>
            <a:r>
              <a:rPr sz="1575" spc="-202" baseline="5291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Symbol"/>
                <a:cs typeface="Symbol"/>
              </a:rPr>
              <a:t></a:t>
            </a:r>
            <a:r>
              <a:rPr sz="1050" spc="114" dirty="0">
                <a:latin typeface="Times New Roman"/>
                <a:cs typeface="Times New Roman"/>
              </a:rPr>
              <a:t> </a:t>
            </a:r>
            <a:r>
              <a:rPr sz="1050" i="1" spc="50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2.0885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2340000">
            <a:off x="5626067" y="8379535"/>
            <a:ext cx="103662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spc="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 rot="2340000">
            <a:off x="5493144" y="8434082"/>
            <a:ext cx="198291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i="1" spc="5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 rot="2340000">
            <a:off x="5572591" y="8601602"/>
            <a:ext cx="239301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1050" spc="-7" baseline="3968" dirty="0">
                <a:latin typeface="Times New Roman"/>
                <a:cs typeface="Times New Roman"/>
              </a:rPr>
              <a:t>1</a:t>
            </a:r>
            <a:r>
              <a:rPr sz="700" spc="35" dirty="0">
                <a:latin typeface="Times New Roman"/>
                <a:cs typeface="Times New Roman"/>
              </a:rPr>
              <a:t>4</a:t>
            </a:r>
            <a:r>
              <a:rPr sz="700" spc="50" dirty="0">
                <a:latin typeface="Times New Roman"/>
                <a:cs typeface="Times New Roman"/>
              </a:rPr>
              <a:t>(</a:t>
            </a:r>
            <a:r>
              <a:rPr sz="700" spc="35" dirty="0">
                <a:latin typeface="Times New Roman"/>
                <a:cs typeface="Times New Roman"/>
              </a:rPr>
              <a:t>4</a:t>
            </a:r>
            <a:r>
              <a:rPr sz="700" spc="10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 rot="2340000">
            <a:off x="5391583" y="8679883"/>
            <a:ext cx="359556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sz="1575" spc="22" baseline="2645" dirty="0">
                <a:latin typeface="Times New Roman"/>
                <a:cs typeface="Times New Roman"/>
              </a:rPr>
              <a:t>3</a:t>
            </a:r>
            <a:r>
              <a:rPr sz="1575" spc="-225" baseline="264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Symbol"/>
                <a:cs typeface="Symbol"/>
              </a:rPr>
              <a:t></a:t>
            </a:r>
            <a:r>
              <a:rPr sz="1050" spc="114" dirty="0">
                <a:latin typeface="Times New Roman"/>
                <a:cs typeface="Times New Roman"/>
              </a:rPr>
              <a:t> </a:t>
            </a:r>
            <a:r>
              <a:rPr sz="1050" i="1" spc="55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 rot="2220000">
            <a:off x="1831706" y="7294483"/>
            <a:ext cx="103388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spc="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 rot="2220000">
            <a:off x="1702895" y="7352802"/>
            <a:ext cx="197758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i="1" spc="5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 rot="2220000">
            <a:off x="1794719" y="7519720"/>
            <a:ext cx="235215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dirty="0">
                <a:latin typeface="Times New Roman"/>
                <a:cs typeface="Times New Roman"/>
              </a:rPr>
              <a:t>0</a:t>
            </a:r>
            <a:r>
              <a:rPr sz="700" spc="20" dirty="0">
                <a:latin typeface="Times New Roman"/>
                <a:cs typeface="Times New Roman"/>
              </a:rPr>
              <a:t>3</a:t>
            </a:r>
            <a:r>
              <a:rPr sz="700" spc="45" dirty="0">
                <a:latin typeface="Times New Roman"/>
                <a:cs typeface="Times New Roman"/>
              </a:rPr>
              <a:t>(0</a:t>
            </a:r>
            <a:r>
              <a:rPr sz="700" spc="10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 rot="2220000">
            <a:off x="1310906" y="7589170"/>
            <a:ext cx="960348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"/>
              </a:lnSpc>
            </a:pPr>
            <a:r>
              <a:rPr sz="1575" spc="22" baseline="2645" dirty="0">
                <a:latin typeface="Times New Roman"/>
                <a:cs typeface="Times New Roman"/>
              </a:rPr>
              <a:t>6.0713</a:t>
            </a:r>
            <a:r>
              <a:rPr sz="1575" spc="-217" baseline="264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Symbol"/>
                <a:cs typeface="Symbol"/>
              </a:rPr>
              <a:t></a:t>
            </a:r>
            <a:r>
              <a:rPr sz="1050" spc="125" dirty="0">
                <a:latin typeface="Times New Roman"/>
                <a:cs typeface="Times New Roman"/>
              </a:rPr>
              <a:t> </a:t>
            </a:r>
            <a:r>
              <a:rPr sz="1050" i="1" spc="60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4.1675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 rot="2220000">
            <a:off x="3073054" y="8280234"/>
            <a:ext cx="103388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spc="1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57" name="object 57"/>
          <p:cNvSpPr txBox="1"/>
          <p:nvPr/>
        </p:nvSpPr>
        <p:spPr>
          <a:xfrm rot="2220000">
            <a:off x="2944243" y="8338553"/>
            <a:ext cx="197758" cy="17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i="1" spc="5" dirty="0">
                <a:latin typeface="Times New Roman"/>
                <a:cs typeface="Times New Roman"/>
              </a:rPr>
              <a:t>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 rot="2220000">
            <a:off x="3036326" y="8504165"/>
            <a:ext cx="231141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"/>
              </a:lnSpc>
            </a:pPr>
            <a:r>
              <a:rPr sz="700" dirty="0">
                <a:latin typeface="Times New Roman"/>
                <a:cs typeface="Times New Roman"/>
              </a:rPr>
              <a:t>0</a:t>
            </a:r>
            <a:r>
              <a:rPr sz="700" spc="20" dirty="0">
                <a:latin typeface="Times New Roman"/>
                <a:cs typeface="Times New Roman"/>
              </a:rPr>
              <a:t>3</a:t>
            </a:r>
            <a:r>
              <a:rPr sz="700" spc="35" dirty="0">
                <a:latin typeface="Times New Roman"/>
                <a:cs typeface="Times New Roman"/>
              </a:rPr>
              <a:t>(</a:t>
            </a:r>
            <a:r>
              <a:rPr sz="700" spc="20" dirty="0">
                <a:latin typeface="Times New Roman"/>
                <a:cs typeface="Times New Roman"/>
              </a:rPr>
              <a:t>3</a:t>
            </a:r>
            <a:r>
              <a:rPr sz="700" spc="10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 rot="2220000">
            <a:off x="2552937" y="8572805"/>
            <a:ext cx="954063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75"/>
              </a:lnSpc>
            </a:pPr>
            <a:r>
              <a:rPr sz="1575" spc="37" baseline="2645" dirty="0">
                <a:latin typeface="Times New Roman"/>
                <a:cs typeface="Times New Roman"/>
              </a:rPr>
              <a:t>6.0591</a:t>
            </a:r>
            <a:r>
              <a:rPr sz="1050" spc="25" dirty="0">
                <a:latin typeface="Symbol"/>
                <a:cs typeface="Symbol"/>
              </a:rPr>
              <a:t>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i="1" spc="20" dirty="0">
                <a:latin typeface="Times New Roman"/>
                <a:cs typeface="Times New Roman"/>
              </a:rPr>
              <a:t>j</a:t>
            </a:r>
            <a:r>
              <a:rPr sz="1050" spc="20" dirty="0">
                <a:latin typeface="Times New Roman"/>
                <a:cs typeface="Times New Roman"/>
              </a:rPr>
              <a:t>4.1467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96398" y="7201006"/>
            <a:ext cx="509270" cy="1042035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530225">
              <a:lnSpc>
                <a:spcPts val="760"/>
              </a:lnSpc>
              <a:spcBef>
                <a:spcPts val="13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507365">
              <a:lnSpc>
                <a:spcPts val="1420"/>
              </a:lnSpc>
            </a:pPr>
            <a:r>
              <a:rPr sz="1875" i="1" spc="22" baseline="4444" dirty="0">
                <a:latin typeface="Times New Roman"/>
                <a:cs typeface="Times New Roman"/>
              </a:rPr>
              <a:t>S</a:t>
            </a:r>
            <a:r>
              <a:rPr sz="700" spc="15" dirty="0">
                <a:latin typeface="Times New Roman"/>
                <a:cs typeface="Times New Roman"/>
              </a:rPr>
              <a:t>13(1)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-15" dirty="0">
                <a:latin typeface="Symbol"/>
                <a:cs typeface="Symbol"/>
              </a:rPr>
              <a:t></a:t>
            </a:r>
            <a:r>
              <a:rPr sz="1100" spc="-15" dirty="0">
                <a:latin typeface="Times New Roman"/>
                <a:cs typeface="Times New Roman"/>
              </a:rPr>
              <a:t>2.05</a:t>
            </a:r>
            <a:r>
              <a:rPr sz="1650" spc="-22" baseline="2525" dirty="0">
                <a:latin typeface="Times New Roman"/>
                <a:cs typeface="Times New Roman"/>
              </a:rPr>
              <a:t>81</a:t>
            </a:r>
            <a:r>
              <a:rPr sz="1650" spc="-22" baseline="2525" dirty="0">
                <a:latin typeface="Symbol"/>
                <a:cs typeface="Symbol"/>
              </a:rPr>
              <a:t></a:t>
            </a:r>
            <a:r>
              <a:rPr sz="1650" spc="89" baseline="2525" dirty="0">
                <a:latin typeface="Times New Roman"/>
                <a:cs typeface="Times New Roman"/>
              </a:rPr>
              <a:t> </a:t>
            </a:r>
            <a:r>
              <a:rPr sz="1650" i="1" spc="-22" baseline="2525" dirty="0">
                <a:latin typeface="Times New Roman"/>
                <a:cs typeface="Times New Roman"/>
              </a:rPr>
              <a:t>j</a:t>
            </a:r>
            <a:r>
              <a:rPr sz="1650" spc="-22" baseline="2525" dirty="0">
                <a:latin typeface="Times New Roman"/>
                <a:cs typeface="Times New Roman"/>
              </a:rPr>
              <a:t>0.7</a:t>
            </a:r>
            <a:r>
              <a:rPr sz="1650" spc="-22" baseline="5050" dirty="0">
                <a:latin typeface="Times New Roman"/>
                <a:cs typeface="Times New Roman"/>
              </a:rPr>
              <a:t>939</a:t>
            </a:r>
            <a:endParaRPr sz="1650" baseline="50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31787" y="8056454"/>
            <a:ext cx="472440" cy="1040765"/>
          </a:xfrm>
          <a:prstGeom prst="rect">
            <a:avLst/>
          </a:prstGeom>
        </p:spPr>
        <p:txBody>
          <a:bodyPr vert="vert" wrap="square" lIns="0" tIns="17145" rIns="0" bIns="0" rtlCol="0">
            <a:spAutoFit/>
          </a:bodyPr>
          <a:lstStyle/>
          <a:p>
            <a:pPr marL="338455">
              <a:lnSpc>
                <a:spcPts val="760"/>
              </a:lnSpc>
              <a:spcBef>
                <a:spcPts val="135"/>
              </a:spcBef>
            </a:pPr>
            <a:r>
              <a:rPr sz="700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  <a:p>
            <a:pPr marL="189865">
              <a:lnSpc>
                <a:spcPts val="1400"/>
              </a:lnSpc>
              <a:tabLst>
                <a:tab pos="762000" algn="l"/>
              </a:tabLst>
            </a:pPr>
            <a:r>
              <a:rPr sz="1875" i="1" u="sng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875" i="1" u="sng" spc="60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75" i="1" u="sng" spc="22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7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13(1)	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ts val="1300"/>
              </a:lnSpc>
            </a:pPr>
            <a:r>
              <a:rPr sz="1650" spc="-7" baseline="2525" dirty="0">
                <a:latin typeface="Symbol"/>
                <a:cs typeface="Symbol"/>
              </a:rPr>
              <a:t></a:t>
            </a:r>
            <a:r>
              <a:rPr sz="1100" spc="-5" dirty="0">
                <a:latin typeface="Times New Roman"/>
                <a:cs typeface="Times New Roman"/>
              </a:rPr>
              <a:t>2.0591</a:t>
            </a:r>
            <a:r>
              <a:rPr sz="1100" spc="-5" dirty="0">
                <a:latin typeface="Symbol"/>
                <a:cs typeface="Symbol"/>
              </a:rPr>
              <a:t>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i="1" spc="-5" dirty="0">
                <a:latin typeface="Times New Roman"/>
                <a:cs typeface="Times New Roman"/>
              </a:rPr>
              <a:t>j</a:t>
            </a:r>
            <a:r>
              <a:rPr sz="1100" spc="-5" dirty="0">
                <a:latin typeface="Times New Roman"/>
                <a:cs typeface="Times New Roman"/>
              </a:rPr>
              <a:t>0.7952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467490" y="7190788"/>
            <a:ext cx="2503805" cy="2348230"/>
            <a:chOff x="3467490" y="7190788"/>
            <a:chExt cx="2503805" cy="2348230"/>
          </a:xfrm>
        </p:grpSpPr>
        <p:sp>
          <p:nvSpPr>
            <p:cNvPr id="63" name="object 63"/>
            <p:cNvSpPr/>
            <p:nvPr/>
          </p:nvSpPr>
          <p:spPr>
            <a:xfrm>
              <a:off x="5925144" y="7190788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691"/>
                  </a:lnTo>
                </a:path>
              </a:pathLst>
            </a:custGeom>
            <a:ln w="17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79009" y="7397004"/>
              <a:ext cx="92710" cy="138430"/>
            </a:xfrm>
            <a:custGeom>
              <a:avLst/>
              <a:gdLst/>
              <a:ahLst/>
              <a:cxnLst/>
              <a:rect l="l" t="t" r="r" b="b"/>
              <a:pathLst>
                <a:path w="92710" h="138429">
                  <a:moveTo>
                    <a:pt x="92269" y="0"/>
                  </a:moveTo>
                  <a:lnTo>
                    <a:pt x="0" y="0"/>
                  </a:lnTo>
                  <a:lnTo>
                    <a:pt x="46134" y="138395"/>
                  </a:lnTo>
                  <a:lnTo>
                    <a:pt x="92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25144" y="9194353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748"/>
                  </a:lnTo>
                </a:path>
              </a:pathLst>
            </a:custGeom>
            <a:ln w="17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79009" y="9400569"/>
              <a:ext cx="92710" cy="138430"/>
            </a:xfrm>
            <a:custGeom>
              <a:avLst/>
              <a:gdLst/>
              <a:ahLst/>
              <a:cxnLst/>
              <a:rect l="l" t="t" r="r" b="b"/>
              <a:pathLst>
                <a:path w="92710" h="138429">
                  <a:moveTo>
                    <a:pt x="92269" y="0"/>
                  </a:moveTo>
                  <a:lnTo>
                    <a:pt x="0" y="0"/>
                  </a:lnTo>
                  <a:lnTo>
                    <a:pt x="46134" y="138395"/>
                  </a:lnTo>
                  <a:lnTo>
                    <a:pt x="92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13625" y="9161820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760"/>
                  </a:lnTo>
                </a:path>
              </a:pathLst>
            </a:custGeom>
            <a:ln w="17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67490" y="9368047"/>
              <a:ext cx="92710" cy="138430"/>
            </a:xfrm>
            <a:custGeom>
              <a:avLst/>
              <a:gdLst/>
              <a:ahLst/>
              <a:cxnLst/>
              <a:rect l="l" t="t" r="r" b="b"/>
              <a:pathLst>
                <a:path w="92710" h="138429">
                  <a:moveTo>
                    <a:pt x="92269" y="0"/>
                  </a:moveTo>
                  <a:lnTo>
                    <a:pt x="0" y="0"/>
                  </a:lnTo>
                  <a:lnTo>
                    <a:pt x="46134" y="138395"/>
                  </a:lnTo>
                  <a:lnTo>
                    <a:pt x="92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80490" y="7470333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4">
                  <a:moveTo>
                    <a:pt x="0" y="0"/>
                  </a:moveTo>
                  <a:lnTo>
                    <a:pt x="0" y="217691"/>
                  </a:lnTo>
                </a:path>
              </a:pathLst>
            </a:custGeom>
            <a:ln w="17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34355" y="7676549"/>
              <a:ext cx="92710" cy="138430"/>
            </a:xfrm>
            <a:custGeom>
              <a:avLst/>
              <a:gdLst/>
              <a:ahLst/>
              <a:cxnLst/>
              <a:rect l="l" t="t" r="r" b="b"/>
              <a:pathLst>
                <a:path w="92710" h="138429">
                  <a:moveTo>
                    <a:pt x="92269" y="0"/>
                  </a:moveTo>
                  <a:lnTo>
                    <a:pt x="0" y="0"/>
                  </a:lnTo>
                  <a:lnTo>
                    <a:pt x="46134" y="138395"/>
                  </a:lnTo>
                  <a:lnTo>
                    <a:pt x="92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13625" y="7204903"/>
              <a:ext cx="167005" cy="265430"/>
            </a:xfrm>
            <a:custGeom>
              <a:avLst/>
              <a:gdLst/>
              <a:ahLst/>
              <a:cxnLst/>
              <a:rect l="l" t="t" r="r" b="b"/>
              <a:pathLst>
                <a:path w="167004" h="265429">
                  <a:moveTo>
                    <a:pt x="166865" y="265429"/>
                  </a:moveTo>
                  <a:lnTo>
                    <a:pt x="0" y="0"/>
                  </a:lnTo>
                </a:path>
              </a:pathLst>
            </a:custGeom>
            <a:ln w="172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716770" y="7646869"/>
            <a:ext cx="32956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latin typeface="Times New Roman"/>
                <a:cs typeface="Times New Roman"/>
              </a:rPr>
              <a:t>3</a:t>
            </a:r>
            <a:r>
              <a:rPr sz="1050" spc="-13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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06044" y="7348274"/>
            <a:ext cx="331470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latin typeface="Times New Roman"/>
                <a:cs typeface="Times New Roman"/>
              </a:rPr>
              <a:t>5</a:t>
            </a:r>
            <a:r>
              <a:rPr sz="1050" spc="-114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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58447" y="9365095"/>
            <a:ext cx="32956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latin typeface="Times New Roman"/>
                <a:cs typeface="Times New Roman"/>
              </a:rPr>
              <a:t>4</a:t>
            </a:r>
            <a:r>
              <a:rPr sz="1050" spc="-10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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60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87108" y="9338425"/>
            <a:ext cx="32956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5" dirty="0">
                <a:latin typeface="Times New Roman"/>
                <a:cs typeface="Times New Roman"/>
              </a:rPr>
              <a:t>3</a:t>
            </a:r>
            <a:r>
              <a:rPr sz="1050" spc="-13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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j</a:t>
            </a:r>
            <a:r>
              <a:rPr sz="1050" spc="15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62657" y="9745471"/>
            <a:ext cx="3994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Times New Roman"/>
                <a:cs typeface="Times New Roman"/>
              </a:rPr>
              <a:t>Рисунок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9.2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–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Потокорозподіл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52817" y="2754351"/>
            <a:ext cx="844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41739" y="3257687"/>
            <a:ext cx="844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83295" y="2773679"/>
            <a:ext cx="896596" cy="192956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32016" y="3247786"/>
            <a:ext cx="453837" cy="218999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17939" y="3250989"/>
            <a:ext cx="453837" cy="218999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1703368" y="3657177"/>
            <a:ext cx="8255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30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745420" y="4154444"/>
            <a:ext cx="8255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30" dirty="0">
                <a:latin typeface="Symbol"/>
                <a:cs typeface="Symbol"/>
              </a:rPr>
              <a:t></a:t>
            </a:r>
            <a:endParaRPr sz="950">
              <a:latin typeface="Symbol"/>
              <a:cs typeface="Symbol"/>
            </a:endParaRPr>
          </a:p>
        </p:txBody>
      </p:sp>
      <p:pic>
        <p:nvPicPr>
          <p:cNvPr id="84" name="object 8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2036" y="3676665"/>
            <a:ext cx="870382" cy="19044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2886" y="4144938"/>
            <a:ext cx="891423" cy="219441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1996900" y="4551451"/>
            <a:ext cx="8318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75283" y="812715"/>
            <a:ext cx="6168390" cy="449262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6990" algn="just">
              <a:lnSpc>
                <a:spcPct val="100000"/>
              </a:lnSpc>
              <a:spcBef>
                <a:spcPts val="245"/>
              </a:spcBef>
            </a:pPr>
            <a:r>
              <a:rPr sz="1400" spc="140" dirty="0">
                <a:latin typeface="Symbol"/>
                <a:cs typeface="Symbol"/>
              </a:rPr>
              <a:t></a:t>
            </a:r>
            <a:r>
              <a:rPr sz="1400" spc="-55" dirty="0">
                <a:latin typeface="Times New Roman"/>
                <a:cs typeface="Times New Roman"/>
              </a:rPr>
              <a:t>j</a:t>
            </a:r>
            <a:r>
              <a:rPr sz="1400" spc="-25" dirty="0">
                <a:latin typeface="Times New Roman"/>
                <a:cs typeface="Times New Roman"/>
              </a:rPr>
              <a:t>2</a:t>
            </a:r>
            <a:r>
              <a:rPr sz="1400" spc="-15" dirty="0">
                <a:latin typeface="Times New Roman"/>
                <a:cs typeface="Times New Roman"/>
              </a:rPr>
              <a:t>.</a:t>
            </a:r>
            <a:r>
              <a:rPr sz="1400" spc="-25" dirty="0">
                <a:latin typeface="Times New Roman"/>
                <a:cs typeface="Times New Roman"/>
              </a:rPr>
              <a:t>2</a:t>
            </a:r>
            <a:r>
              <a:rPr sz="1400" spc="-10" dirty="0">
                <a:latin typeface="Times New Roman"/>
                <a:cs typeface="Times New Roman"/>
              </a:rPr>
              <a:t>7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Symbol"/>
                <a:cs typeface="Symbol"/>
              </a:rPr>
              <a:t></a:t>
            </a:r>
            <a:r>
              <a:rPr sz="1400" spc="-25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200" spc="-22" baseline="45138" dirty="0">
                <a:latin typeface="Symbol"/>
                <a:cs typeface="Symbol"/>
              </a:rPr>
              <a:t></a:t>
            </a:r>
            <a:r>
              <a:rPr sz="1200" baseline="45138" dirty="0">
                <a:latin typeface="Times New Roman"/>
                <a:cs typeface="Times New Roman"/>
              </a:rPr>
              <a:t>9    </a:t>
            </a:r>
            <a:r>
              <a:rPr sz="1200" spc="-37" baseline="45138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</a:t>
            </a:r>
            <a:r>
              <a:rPr sz="1400" spc="-25" dirty="0">
                <a:latin typeface="Times New Roman"/>
                <a:cs typeface="Times New Roman"/>
              </a:rPr>
              <a:t>k</a:t>
            </a:r>
            <a:r>
              <a:rPr sz="1400" spc="5" dirty="0">
                <a:latin typeface="Times New Roman"/>
                <a:cs typeface="Times New Roman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marL="25400" marR="17780" indent="450215" algn="just">
              <a:lnSpc>
                <a:spcPct val="95900"/>
              </a:lnSpc>
              <a:spcBef>
                <a:spcPts val="204"/>
              </a:spcBef>
            </a:pPr>
            <a:r>
              <a:rPr sz="1400" spc="-5" dirty="0">
                <a:latin typeface="Times New Roman"/>
                <a:cs typeface="Times New Roman"/>
              </a:rPr>
              <a:t>2. Потік потужності в ділянках мережі, на відміну від струму, має різні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значення в різних точках ділянки. В практичних </a:t>
            </a:r>
            <a:r>
              <a:rPr sz="1400" spc="-10" dirty="0">
                <a:latin typeface="Times New Roman"/>
                <a:cs typeface="Times New Roman"/>
              </a:rPr>
              <a:t>задачах </a:t>
            </a:r>
            <a:r>
              <a:rPr sz="1400" spc="-5" dirty="0">
                <a:latin typeface="Times New Roman"/>
                <a:cs typeface="Times New Roman"/>
              </a:rPr>
              <a:t>визначають, зазвичай,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потік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та/або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Визначимо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 </a:t>
            </a:r>
            <a:r>
              <a:rPr sz="1400" spc="-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dirty="0">
                <a:latin typeface="Times New Roman"/>
                <a:cs typeface="Times New Roman"/>
              </a:rPr>
              <a:t> рис.</a:t>
            </a:r>
            <a:r>
              <a:rPr sz="1400" spc="-5" dirty="0">
                <a:latin typeface="Times New Roman"/>
                <a:cs typeface="Times New Roman"/>
              </a:rPr>
              <a:t> 1.2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 формулами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(9.11):</a:t>
            </a:r>
            <a:endParaRPr sz="14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685"/>
              </a:spcBef>
            </a:pPr>
            <a:r>
              <a:rPr sz="2025" i="1" spc="37" baseline="4115" dirty="0">
                <a:latin typeface="Times New Roman"/>
                <a:cs typeface="Times New Roman"/>
              </a:rPr>
              <a:t>S</a:t>
            </a:r>
            <a:r>
              <a:rPr sz="2025" i="1" spc="-300" baseline="411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01(0)  </a:t>
            </a:r>
            <a:r>
              <a:rPr sz="2325" spc="37" baseline="3584" dirty="0">
                <a:latin typeface="Symbol"/>
                <a:cs typeface="Symbol"/>
              </a:rPr>
              <a:t></a:t>
            </a:r>
            <a:r>
              <a:rPr sz="2325" spc="-375" baseline="3584" dirty="0">
                <a:latin typeface="Times New Roman"/>
                <a:cs typeface="Times New Roman"/>
              </a:rPr>
              <a:t> </a:t>
            </a:r>
            <a:r>
              <a:rPr sz="2325" i="1" spc="89" baseline="3584" dirty="0">
                <a:latin typeface="Times New Roman"/>
                <a:cs typeface="Times New Roman"/>
              </a:rPr>
              <a:t>U</a:t>
            </a:r>
            <a:r>
              <a:rPr sz="1500" spc="89" baseline="-19444" dirty="0">
                <a:latin typeface="Times New Roman"/>
                <a:cs typeface="Times New Roman"/>
              </a:rPr>
              <a:t>0</a:t>
            </a:r>
            <a:r>
              <a:rPr sz="2325" spc="89" baseline="3584" dirty="0">
                <a:latin typeface="Symbol"/>
                <a:cs typeface="Symbol"/>
              </a:rPr>
              <a:t></a:t>
            </a:r>
            <a:r>
              <a:rPr sz="2325" spc="-232" baseline="3584" dirty="0">
                <a:latin typeface="Times New Roman"/>
                <a:cs typeface="Times New Roman"/>
              </a:rPr>
              <a:t> </a:t>
            </a:r>
            <a:r>
              <a:rPr sz="2325" i="1" spc="30" baseline="3584" dirty="0">
                <a:latin typeface="Times New Roman"/>
                <a:cs typeface="Times New Roman"/>
              </a:rPr>
              <a:t>I</a:t>
            </a:r>
            <a:r>
              <a:rPr sz="1500" spc="30" baseline="-19444" dirty="0">
                <a:latin typeface="Times New Roman"/>
                <a:cs typeface="Times New Roman"/>
              </a:rPr>
              <a:t>01</a:t>
            </a:r>
            <a:r>
              <a:rPr sz="1500" spc="120" baseline="-19444" dirty="0">
                <a:latin typeface="Times New Roman"/>
                <a:cs typeface="Times New Roman"/>
              </a:rPr>
              <a:t> </a:t>
            </a:r>
            <a:r>
              <a:rPr sz="2025" spc="37" baseline="4115" dirty="0">
                <a:latin typeface="Symbol"/>
                <a:cs typeface="Symbol"/>
              </a:rPr>
              <a:t></a:t>
            </a:r>
            <a:r>
              <a:rPr sz="2025" spc="-89" baseline="4115" dirty="0">
                <a:latin typeface="Times New Roman"/>
                <a:cs typeface="Times New Roman"/>
              </a:rPr>
              <a:t> </a:t>
            </a:r>
            <a:r>
              <a:rPr sz="2025" spc="7" baseline="4115" dirty="0">
                <a:latin typeface="Times New Roman"/>
                <a:cs typeface="Times New Roman"/>
              </a:rPr>
              <a:t>(115,0</a:t>
            </a:r>
            <a:r>
              <a:rPr sz="2025" spc="-142" baseline="4115" dirty="0">
                <a:latin typeface="Times New Roman"/>
                <a:cs typeface="Times New Roman"/>
              </a:rPr>
              <a:t> </a:t>
            </a:r>
            <a:r>
              <a:rPr sz="2025" spc="37" baseline="4115" dirty="0">
                <a:latin typeface="Symbol"/>
                <a:cs typeface="Symbol"/>
              </a:rPr>
              <a:t></a:t>
            </a:r>
            <a:r>
              <a:rPr sz="2025" spc="270" baseline="4115" dirty="0">
                <a:latin typeface="Times New Roman"/>
                <a:cs typeface="Times New Roman"/>
              </a:rPr>
              <a:t> </a:t>
            </a:r>
            <a:r>
              <a:rPr sz="2025" i="1" spc="67" baseline="4115" dirty="0">
                <a:latin typeface="Times New Roman"/>
                <a:cs typeface="Times New Roman"/>
              </a:rPr>
              <a:t>j</a:t>
            </a:r>
            <a:r>
              <a:rPr sz="2025" spc="67" baseline="4115" dirty="0">
                <a:latin typeface="Times New Roman"/>
                <a:cs typeface="Times New Roman"/>
              </a:rPr>
              <a:t>0,0)</a:t>
            </a:r>
            <a:r>
              <a:rPr sz="2025" spc="-217" baseline="4115" dirty="0">
                <a:latin typeface="Times New Roman"/>
                <a:cs typeface="Times New Roman"/>
              </a:rPr>
              <a:t> </a:t>
            </a:r>
            <a:r>
              <a:rPr sz="2025" spc="15" baseline="4115" dirty="0">
                <a:latin typeface="Symbol"/>
                <a:cs typeface="Symbol"/>
              </a:rPr>
              <a:t></a:t>
            </a:r>
            <a:r>
              <a:rPr sz="2025" spc="-240" baseline="4115" dirty="0">
                <a:latin typeface="Times New Roman"/>
                <a:cs typeface="Times New Roman"/>
              </a:rPr>
              <a:t> </a:t>
            </a:r>
            <a:r>
              <a:rPr sz="2025" spc="44" baseline="4115" dirty="0">
                <a:latin typeface="Times New Roman"/>
                <a:cs typeface="Times New Roman"/>
              </a:rPr>
              <a:t>(0,0782</a:t>
            </a:r>
            <a:r>
              <a:rPr sz="2025" spc="-150" baseline="4115" dirty="0">
                <a:latin typeface="Times New Roman"/>
                <a:cs typeface="Times New Roman"/>
              </a:rPr>
              <a:t> </a:t>
            </a:r>
            <a:r>
              <a:rPr sz="2025" spc="37" baseline="4115" dirty="0">
                <a:latin typeface="Symbol"/>
                <a:cs typeface="Symbol"/>
              </a:rPr>
              <a:t></a:t>
            </a:r>
            <a:r>
              <a:rPr sz="2025" spc="307" baseline="4115" dirty="0">
                <a:latin typeface="Times New Roman"/>
                <a:cs typeface="Times New Roman"/>
              </a:rPr>
              <a:t> </a:t>
            </a:r>
            <a:r>
              <a:rPr sz="2025" i="1" spc="30" baseline="4115" dirty="0">
                <a:latin typeface="Times New Roman"/>
                <a:cs typeface="Times New Roman"/>
              </a:rPr>
              <a:t>j</a:t>
            </a:r>
            <a:r>
              <a:rPr sz="2025" spc="30" baseline="4115" dirty="0">
                <a:latin typeface="Times New Roman"/>
                <a:cs typeface="Times New Roman"/>
              </a:rPr>
              <a:t>0,051)</a:t>
            </a:r>
            <a:r>
              <a:rPr sz="2025" spc="-67" baseline="4115" dirty="0">
                <a:latin typeface="Times New Roman"/>
                <a:cs typeface="Times New Roman"/>
              </a:rPr>
              <a:t> </a:t>
            </a:r>
            <a:r>
              <a:rPr sz="2025" spc="37" baseline="4115" dirty="0">
                <a:latin typeface="Symbol"/>
                <a:cs typeface="Symbol"/>
              </a:rPr>
              <a:t></a:t>
            </a:r>
            <a:r>
              <a:rPr sz="2025" spc="-150" baseline="4115" dirty="0">
                <a:latin typeface="Times New Roman"/>
                <a:cs typeface="Times New Roman"/>
              </a:rPr>
              <a:t> </a:t>
            </a:r>
            <a:r>
              <a:rPr sz="2025" spc="22" baseline="4115" dirty="0">
                <a:latin typeface="Times New Roman"/>
                <a:cs typeface="Times New Roman"/>
              </a:rPr>
              <a:t>8.9961</a:t>
            </a:r>
            <a:r>
              <a:rPr sz="2025" spc="-322" baseline="4115" dirty="0">
                <a:latin typeface="Times New Roman"/>
                <a:cs typeface="Times New Roman"/>
              </a:rPr>
              <a:t> </a:t>
            </a:r>
            <a:r>
              <a:rPr sz="2025" spc="37" baseline="4115" dirty="0">
                <a:latin typeface="Symbol"/>
                <a:cs typeface="Symbol"/>
              </a:rPr>
              <a:t></a:t>
            </a:r>
            <a:r>
              <a:rPr sz="2025" spc="315" baseline="4115" dirty="0">
                <a:latin typeface="Times New Roman"/>
                <a:cs typeface="Times New Roman"/>
              </a:rPr>
              <a:t> </a:t>
            </a:r>
            <a:r>
              <a:rPr sz="2025" i="1" spc="30" baseline="4115" dirty="0">
                <a:latin typeface="Times New Roman"/>
                <a:cs typeface="Times New Roman"/>
              </a:rPr>
              <a:t>j</a:t>
            </a:r>
            <a:r>
              <a:rPr sz="2025" spc="30" baseline="4115" dirty="0">
                <a:latin typeface="Times New Roman"/>
                <a:cs typeface="Times New Roman"/>
              </a:rPr>
              <a:t>5.8693 </a:t>
            </a:r>
            <a:r>
              <a:rPr sz="2025" spc="187" baseline="4115" dirty="0">
                <a:latin typeface="Times New Roman"/>
                <a:cs typeface="Times New Roman"/>
              </a:rPr>
              <a:t> </a:t>
            </a:r>
            <a:r>
              <a:rPr sz="2025" spc="30" baseline="4115" dirty="0">
                <a:latin typeface="Times New Roman"/>
                <a:cs typeface="Times New Roman"/>
              </a:rPr>
              <a:t>(</a:t>
            </a:r>
            <a:r>
              <a:rPr sz="2025" i="1" spc="30" baseline="4115" dirty="0">
                <a:latin typeface="Times New Roman"/>
                <a:cs typeface="Times New Roman"/>
              </a:rPr>
              <a:t>MBA</a:t>
            </a:r>
            <a:r>
              <a:rPr sz="2025" spc="30" baseline="4115" dirty="0">
                <a:latin typeface="Times New Roman"/>
                <a:cs typeface="Times New Roman"/>
              </a:rPr>
              <a:t>)</a:t>
            </a:r>
            <a:r>
              <a:rPr sz="2325" spc="30" baseline="3584" dirty="0">
                <a:latin typeface="Times New Roman"/>
                <a:cs typeface="Times New Roman"/>
              </a:rPr>
              <a:t>;</a:t>
            </a:r>
            <a:endParaRPr sz="2325" baseline="3584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1875"/>
              </a:spcBef>
            </a:pPr>
            <a:r>
              <a:rPr sz="1550" i="1" spc="-25" dirty="0">
                <a:latin typeface="Times New Roman"/>
                <a:cs typeface="Times New Roman"/>
              </a:rPr>
              <a:t>S</a:t>
            </a:r>
            <a:r>
              <a:rPr sz="1500" spc="-37" baseline="-25000" dirty="0">
                <a:latin typeface="Times New Roman"/>
                <a:cs typeface="Times New Roman"/>
              </a:rPr>
              <a:t>01(1)</a:t>
            </a:r>
            <a:r>
              <a:rPr sz="1500" spc="247" baseline="-2500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Symbol"/>
                <a:cs typeface="Symbol"/>
              </a:rPr>
              <a:t></a:t>
            </a:r>
            <a:r>
              <a:rPr sz="1550" i="1" spc="45" dirty="0">
                <a:latin typeface="Times New Roman"/>
                <a:cs typeface="Times New Roman"/>
              </a:rPr>
              <a:t>U</a:t>
            </a:r>
            <a:r>
              <a:rPr sz="1500" spc="67" baseline="-25000" dirty="0">
                <a:latin typeface="Times New Roman"/>
                <a:cs typeface="Times New Roman"/>
              </a:rPr>
              <a:t>1</a:t>
            </a:r>
            <a:r>
              <a:rPr sz="1550" spc="45" dirty="0">
                <a:latin typeface="Symbol"/>
                <a:cs typeface="Symbol"/>
              </a:rPr>
              <a:t></a:t>
            </a:r>
            <a:r>
              <a:rPr sz="1550" spc="-155" dirty="0">
                <a:latin typeface="Times New Roman"/>
                <a:cs typeface="Times New Roman"/>
              </a:rPr>
              <a:t> </a:t>
            </a:r>
            <a:r>
              <a:rPr sz="1550" i="1" spc="20" dirty="0">
                <a:latin typeface="Times New Roman"/>
                <a:cs typeface="Times New Roman"/>
              </a:rPr>
              <a:t>I</a:t>
            </a:r>
            <a:r>
              <a:rPr sz="1500" spc="30" baseline="-25000" dirty="0">
                <a:latin typeface="Times New Roman"/>
                <a:cs typeface="Times New Roman"/>
              </a:rPr>
              <a:t>01</a:t>
            </a:r>
            <a:r>
              <a:rPr sz="1500" spc="127" baseline="-2500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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10" dirty="0">
                <a:latin typeface="Times New Roman"/>
                <a:cs typeface="Times New Roman"/>
              </a:rPr>
              <a:t>(114,6683</a:t>
            </a:r>
            <a:r>
              <a:rPr sz="1350" spc="-14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</a:t>
            </a:r>
            <a:r>
              <a:rPr sz="1350" spc="195" dirty="0">
                <a:latin typeface="Times New Roman"/>
                <a:cs typeface="Times New Roman"/>
              </a:rPr>
              <a:t> </a:t>
            </a:r>
            <a:r>
              <a:rPr sz="1350" i="1" spc="10" dirty="0">
                <a:latin typeface="Times New Roman"/>
                <a:cs typeface="Times New Roman"/>
              </a:rPr>
              <a:t>j</a:t>
            </a:r>
            <a:r>
              <a:rPr sz="1350" spc="10" dirty="0">
                <a:latin typeface="Times New Roman"/>
                <a:cs typeface="Times New Roman"/>
              </a:rPr>
              <a:t>0,1972)</a:t>
            </a:r>
            <a:r>
              <a:rPr sz="1350" spc="10" dirty="0">
                <a:latin typeface="Symbol"/>
                <a:cs typeface="Symbol"/>
              </a:rPr>
              <a:t>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(0,0782</a:t>
            </a:r>
            <a:r>
              <a:rPr sz="1350" spc="-10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</a:t>
            </a:r>
            <a:r>
              <a:rPr sz="1350" spc="220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j</a:t>
            </a:r>
            <a:r>
              <a:rPr sz="1350" spc="20" dirty="0">
                <a:latin typeface="Times New Roman"/>
                <a:cs typeface="Times New Roman"/>
              </a:rPr>
              <a:t>0,051)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</a:t>
            </a:r>
            <a:r>
              <a:rPr sz="1350" spc="-95" dirty="0">
                <a:latin typeface="Times New Roman"/>
                <a:cs typeface="Times New Roman"/>
              </a:rPr>
              <a:t> </a:t>
            </a:r>
            <a:r>
              <a:rPr sz="1350" spc="15" dirty="0">
                <a:latin typeface="Times New Roman"/>
                <a:cs typeface="Times New Roman"/>
              </a:rPr>
              <a:t>8.9743</a:t>
            </a:r>
            <a:r>
              <a:rPr sz="1350" spc="-15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Symbol"/>
                <a:cs typeface="Symbol"/>
              </a:rPr>
              <a:t></a:t>
            </a:r>
            <a:r>
              <a:rPr sz="1350" spc="215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j</a:t>
            </a:r>
            <a:r>
              <a:rPr sz="1350" spc="20" dirty="0">
                <a:latin typeface="Times New Roman"/>
                <a:cs typeface="Times New Roman"/>
              </a:rPr>
              <a:t>5.8324</a:t>
            </a:r>
            <a:r>
              <a:rPr sz="1350" spc="185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(</a:t>
            </a:r>
            <a:r>
              <a:rPr sz="1350" i="1" spc="20" dirty="0">
                <a:latin typeface="Times New Roman"/>
                <a:cs typeface="Times New Roman"/>
              </a:rPr>
              <a:t>MBA</a:t>
            </a:r>
            <a:r>
              <a:rPr sz="1350" spc="20" dirty="0">
                <a:latin typeface="Times New Roman"/>
                <a:cs typeface="Times New Roman"/>
              </a:rPr>
              <a:t>);</a:t>
            </a:r>
            <a:endParaRPr sz="135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225"/>
              </a:spcBef>
            </a:pPr>
            <a:r>
              <a:rPr sz="1550" i="1" spc="-45" dirty="0">
                <a:latin typeface="Times New Roman"/>
                <a:cs typeface="Times New Roman"/>
              </a:rPr>
              <a:t>S</a:t>
            </a:r>
            <a:r>
              <a:rPr sz="1500" spc="-67" baseline="-25000" dirty="0">
                <a:latin typeface="Times New Roman"/>
                <a:cs typeface="Times New Roman"/>
              </a:rPr>
              <a:t>03(0)</a:t>
            </a:r>
            <a:r>
              <a:rPr sz="1500" spc="202" baseline="-250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</a:t>
            </a:r>
            <a:r>
              <a:rPr sz="1550" i="1" dirty="0">
                <a:latin typeface="Times New Roman"/>
                <a:cs typeface="Times New Roman"/>
              </a:rPr>
              <a:t>U</a:t>
            </a:r>
            <a:r>
              <a:rPr sz="1500" baseline="-25000" dirty="0">
                <a:latin typeface="Times New Roman"/>
                <a:cs typeface="Times New Roman"/>
              </a:rPr>
              <a:t>0</a:t>
            </a:r>
            <a:r>
              <a:rPr sz="1550" dirty="0">
                <a:latin typeface="Symbol"/>
                <a:cs typeface="Symbol"/>
              </a:rPr>
              <a:t></a:t>
            </a:r>
            <a:r>
              <a:rPr sz="1550" spc="-229" dirty="0">
                <a:latin typeface="Times New Roman"/>
                <a:cs typeface="Times New Roman"/>
              </a:rPr>
              <a:t> </a:t>
            </a:r>
            <a:r>
              <a:rPr sz="1550" i="1" spc="-35" dirty="0">
                <a:latin typeface="Times New Roman"/>
                <a:cs typeface="Times New Roman"/>
              </a:rPr>
              <a:t>I</a:t>
            </a:r>
            <a:r>
              <a:rPr sz="1500" spc="-52" baseline="-25000" dirty="0">
                <a:latin typeface="Times New Roman"/>
                <a:cs typeface="Times New Roman"/>
              </a:rPr>
              <a:t>03</a:t>
            </a:r>
            <a:r>
              <a:rPr sz="1500" spc="150" baseline="-2500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</a:t>
            </a:r>
            <a:r>
              <a:rPr sz="1350" spc="-95" dirty="0">
                <a:latin typeface="Times New Roman"/>
                <a:cs typeface="Times New Roman"/>
              </a:rPr>
              <a:t> </a:t>
            </a:r>
            <a:r>
              <a:rPr sz="1350" spc="-90" dirty="0">
                <a:latin typeface="Times New Roman"/>
                <a:cs typeface="Times New Roman"/>
              </a:rPr>
              <a:t>(115,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0</a:t>
            </a:r>
            <a:r>
              <a:rPr sz="1350" spc="-16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</a:t>
            </a:r>
            <a:r>
              <a:rPr sz="1350" spc="75" dirty="0">
                <a:latin typeface="Times New Roman"/>
                <a:cs typeface="Times New Roman"/>
              </a:rPr>
              <a:t> </a:t>
            </a:r>
            <a:r>
              <a:rPr sz="1350" i="1" spc="-40" dirty="0">
                <a:latin typeface="Times New Roman"/>
                <a:cs typeface="Times New Roman"/>
              </a:rPr>
              <a:t>j</a:t>
            </a:r>
            <a:r>
              <a:rPr sz="1350" spc="-40" dirty="0">
                <a:latin typeface="Times New Roman"/>
                <a:cs typeface="Times New Roman"/>
              </a:rPr>
              <a:t>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60" dirty="0">
                <a:latin typeface="Times New Roman"/>
                <a:cs typeface="Times New Roman"/>
              </a:rPr>
              <a:t>0)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-20" dirty="0">
                <a:latin typeface="Symbol"/>
                <a:cs typeface="Symbol"/>
              </a:rPr>
              <a:t></a:t>
            </a:r>
            <a:r>
              <a:rPr sz="1350" spc="-20" dirty="0">
                <a:latin typeface="Times New Roman"/>
                <a:cs typeface="Times New Roman"/>
              </a:rPr>
              <a:t>(0,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0528</a:t>
            </a:r>
            <a:r>
              <a:rPr sz="1350" spc="-18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i="1" spc="-45" dirty="0">
                <a:latin typeface="Times New Roman"/>
                <a:cs typeface="Times New Roman"/>
              </a:rPr>
              <a:t>j</a:t>
            </a:r>
            <a:r>
              <a:rPr sz="1350" spc="-45" dirty="0">
                <a:latin typeface="Times New Roman"/>
                <a:cs typeface="Times New Roman"/>
              </a:rPr>
              <a:t>0,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0362)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6.0713</a:t>
            </a:r>
            <a:r>
              <a:rPr sz="1350" spc="-19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i="1" spc="-60" dirty="0">
                <a:latin typeface="Times New Roman"/>
                <a:cs typeface="Times New Roman"/>
              </a:rPr>
              <a:t>j</a:t>
            </a:r>
            <a:r>
              <a:rPr sz="1350" spc="-60" dirty="0">
                <a:latin typeface="Times New Roman"/>
                <a:cs typeface="Times New Roman"/>
              </a:rPr>
              <a:t>4.1675</a:t>
            </a:r>
            <a:r>
              <a:rPr sz="1350" spc="17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(</a:t>
            </a:r>
            <a:r>
              <a:rPr sz="1350" i="1" spc="-70" dirty="0">
                <a:latin typeface="Times New Roman"/>
                <a:cs typeface="Times New Roman"/>
              </a:rPr>
              <a:t>MBA</a:t>
            </a:r>
            <a:r>
              <a:rPr sz="1350" spc="-70" dirty="0">
                <a:latin typeface="Times New Roman"/>
                <a:cs typeface="Times New Roman"/>
              </a:rPr>
              <a:t>)</a:t>
            </a:r>
            <a:r>
              <a:rPr sz="1550" spc="-70" dirty="0">
                <a:latin typeface="Times New Roman"/>
                <a:cs typeface="Times New Roman"/>
              </a:rPr>
              <a:t>;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</a:pPr>
            <a:r>
              <a:rPr sz="1550" i="1" spc="-50" dirty="0">
                <a:latin typeface="Times New Roman"/>
                <a:cs typeface="Times New Roman"/>
              </a:rPr>
              <a:t>S</a:t>
            </a:r>
            <a:r>
              <a:rPr sz="1500" spc="-75" baseline="-25000" dirty="0">
                <a:latin typeface="Times New Roman"/>
                <a:cs typeface="Times New Roman"/>
              </a:rPr>
              <a:t>03(3)</a:t>
            </a:r>
            <a:r>
              <a:rPr sz="1500" spc="187" baseline="-2500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Symbol"/>
                <a:cs typeface="Symbol"/>
              </a:rPr>
              <a:t></a:t>
            </a:r>
            <a:r>
              <a:rPr sz="1550" i="1" spc="-10" dirty="0">
                <a:latin typeface="Times New Roman"/>
                <a:cs typeface="Times New Roman"/>
              </a:rPr>
              <a:t>U</a:t>
            </a:r>
            <a:r>
              <a:rPr sz="1500" spc="-15" baseline="-25000" dirty="0">
                <a:latin typeface="Times New Roman"/>
                <a:cs typeface="Times New Roman"/>
              </a:rPr>
              <a:t>3</a:t>
            </a:r>
            <a:r>
              <a:rPr sz="1550" spc="-10" dirty="0">
                <a:latin typeface="Symbol"/>
                <a:cs typeface="Symbol"/>
              </a:rPr>
              <a:t></a:t>
            </a:r>
            <a:r>
              <a:rPr sz="1550" spc="-229" dirty="0">
                <a:latin typeface="Times New Roman"/>
                <a:cs typeface="Times New Roman"/>
              </a:rPr>
              <a:t> </a:t>
            </a:r>
            <a:r>
              <a:rPr sz="1550" i="1" spc="-30" dirty="0">
                <a:latin typeface="Times New Roman"/>
                <a:cs typeface="Times New Roman"/>
              </a:rPr>
              <a:t>I</a:t>
            </a:r>
            <a:r>
              <a:rPr sz="1500" spc="-44" baseline="-25000" dirty="0">
                <a:latin typeface="Times New Roman"/>
                <a:cs typeface="Times New Roman"/>
              </a:rPr>
              <a:t>03</a:t>
            </a:r>
            <a:r>
              <a:rPr sz="1500" spc="142" baseline="-25000" dirty="0">
                <a:latin typeface="Times New Roman"/>
                <a:cs typeface="Times New Roman"/>
              </a:rPr>
              <a:t> </a:t>
            </a:r>
            <a:r>
              <a:rPr sz="1350" spc="-85" dirty="0">
                <a:latin typeface="Symbol"/>
                <a:cs typeface="Symbol"/>
              </a:rPr>
              <a:t></a:t>
            </a:r>
            <a:r>
              <a:rPr sz="1350" spc="-85" dirty="0">
                <a:latin typeface="Times New Roman"/>
                <a:cs typeface="Times New Roman"/>
              </a:rPr>
              <a:t>(114,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6583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</a:t>
            </a:r>
            <a:r>
              <a:rPr sz="1350" spc="75" dirty="0">
                <a:latin typeface="Times New Roman"/>
                <a:cs typeface="Times New Roman"/>
              </a:rPr>
              <a:t> </a:t>
            </a:r>
            <a:r>
              <a:rPr sz="1350" i="1" spc="-55" dirty="0">
                <a:latin typeface="Times New Roman"/>
                <a:cs typeface="Times New Roman"/>
              </a:rPr>
              <a:t>j</a:t>
            </a:r>
            <a:r>
              <a:rPr sz="1350" spc="-55" dirty="0">
                <a:latin typeface="Times New Roman"/>
                <a:cs typeface="Times New Roman"/>
              </a:rPr>
              <a:t>0,1597)</a:t>
            </a:r>
            <a:r>
              <a:rPr sz="1350" spc="-204" dirty="0">
                <a:latin typeface="Times New Roman"/>
                <a:cs typeface="Times New Roman"/>
              </a:rPr>
              <a:t> </a:t>
            </a:r>
            <a:r>
              <a:rPr sz="1350" spc="-20" dirty="0">
                <a:latin typeface="Symbol"/>
                <a:cs typeface="Symbol"/>
              </a:rPr>
              <a:t></a:t>
            </a:r>
            <a:r>
              <a:rPr sz="1350" spc="-20" dirty="0">
                <a:latin typeface="Times New Roman"/>
                <a:cs typeface="Times New Roman"/>
              </a:rPr>
              <a:t>(0,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0528</a:t>
            </a:r>
            <a:r>
              <a:rPr sz="1350" spc="-185" dirty="0">
                <a:latin typeface="Times New Roman"/>
                <a:cs typeface="Times New Roman"/>
              </a:rPr>
              <a:t> </a:t>
            </a:r>
            <a:r>
              <a:rPr sz="1350" spc="-65" dirty="0">
                <a:latin typeface="Symbol"/>
                <a:cs typeface="Symbol"/>
              </a:rPr>
              <a:t>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i="1" spc="-45" dirty="0">
                <a:latin typeface="Times New Roman"/>
                <a:cs typeface="Times New Roman"/>
              </a:rPr>
              <a:t>j</a:t>
            </a:r>
            <a:r>
              <a:rPr sz="1350" spc="-45" dirty="0">
                <a:latin typeface="Times New Roman"/>
                <a:cs typeface="Times New Roman"/>
              </a:rPr>
              <a:t>0,</a:t>
            </a:r>
            <a:r>
              <a:rPr sz="1350" spc="-220" dirty="0">
                <a:latin typeface="Times New Roman"/>
                <a:cs typeface="Times New Roman"/>
              </a:rPr>
              <a:t> </a:t>
            </a:r>
            <a:r>
              <a:rPr sz="1350" spc="-70" dirty="0">
                <a:latin typeface="Times New Roman"/>
                <a:cs typeface="Times New Roman"/>
              </a:rPr>
              <a:t>0362) </a:t>
            </a:r>
            <a:r>
              <a:rPr sz="1350" spc="-65" dirty="0">
                <a:latin typeface="Symbol"/>
                <a:cs typeface="Symbol"/>
              </a:rPr>
              <a:t></a:t>
            </a:r>
            <a:r>
              <a:rPr sz="1350" spc="-110" dirty="0">
                <a:latin typeface="Times New Roman"/>
                <a:cs typeface="Times New Roman"/>
              </a:rPr>
              <a:t> </a:t>
            </a:r>
            <a:r>
              <a:rPr sz="1350" spc="-55" dirty="0">
                <a:latin typeface="Times New Roman"/>
                <a:cs typeface="Times New Roman"/>
              </a:rPr>
              <a:t>6.0591</a:t>
            </a:r>
            <a:r>
              <a:rPr sz="1350" spc="-55" dirty="0">
                <a:latin typeface="Symbol"/>
                <a:cs typeface="Symbol"/>
              </a:rPr>
              <a:t></a:t>
            </a:r>
            <a:r>
              <a:rPr sz="1350" spc="95" dirty="0">
                <a:latin typeface="Times New Roman"/>
                <a:cs typeface="Times New Roman"/>
              </a:rPr>
              <a:t> </a:t>
            </a:r>
            <a:r>
              <a:rPr sz="1350" i="1" spc="-55" dirty="0">
                <a:latin typeface="Times New Roman"/>
                <a:cs typeface="Times New Roman"/>
              </a:rPr>
              <a:t>j</a:t>
            </a:r>
            <a:r>
              <a:rPr sz="1350" spc="-55" dirty="0">
                <a:latin typeface="Times New Roman"/>
                <a:cs typeface="Times New Roman"/>
              </a:rPr>
              <a:t>4.1467</a:t>
            </a:r>
            <a:r>
              <a:rPr sz="1350" spc="200" dirty="0">
                <a:latin typeface="Times New Roman"/>
                <a:cs typeface="Times New Roman"/>
              </a:rPr>
              <a:t> </a:t>
            </a:r>
            <a:r>
              <a:rPr sz="1350" spc="-75" dirty="0">
                <a:latin typeface="Times New Roman"/>
                <a:cs typeface="Times New Roman"/>
              </a:rPr>
              <a:t>(</a:t>
            </a:r>
            <a:r>
              <a:rPr sz="1350" i="1" spc="-75" dirty="0">
                <a:latin typeface="Times New Roman"/>
                <a:cs typeface="Times New Roman"/>
              </a:rPr>
              <a:t>MBA</a:t>
            </a:r>
            <a:r>
              <a:rPr sz="1350" spc="-75" dirty="0">
                <a:latin typeface="Times New Roman"/>
                <a:cs typeface="Times New Roman"/>
              </a:rPr>
              <a:t>);</a:t>
            </a:r>
            <a:endParaRPr sz="135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1255"/>
              </a:spcBef>
            </a:pPr>
            <a:r>
              <a:rPr sz="1550" i="1" spc="-65" dirty="0">
                <a:latin typeface="Times New Roman"/>
                <a:cs typeface="Times New Roman"/>
              </a:rPr>
              <a:t>S</a:t>
            </a:r>
            <a:r>
              <a:rPr sz="1425" spc="-97" baseline="-26315" dirty="0">
                <a:latin typeface="Times New Roman"/>
                <a:cs typeface="Times New Roman"/>
              </a:rPr>
              <a:t>12(1)</a:t>
            </a:r>
            <a:r>
              <a:rPr sz="1425" spc="-15" baseline="-26315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Symbol"/>
                <a:cs typeface="Symbol"/>
              </a:rPr>
              <a:t></a:t>
            </a:r>
            <a:r>
              <a:rPr sz="1550" i="1" spc="-35" dirty="0">
                <a:latin typeface="Times New Roman"/>
                <a:cs typeface="Times New Roman"/>
              </a:rPr>
              <a:t>U</a:t>
            </a:r>
            <a:r>
              <a:rPr sz="1425" spc="-52" baseline="-26315" dirty="0">
                <a:latin typeface="Times New Roman"/>
                <a:cs typeface="Times New Roman"/>
              </a:rPr>
              <a:t>1</a:t>
            </a:r>
            <a:r>
              <a:rPr sz="1550" spc="-35" dirty="0">
                <a:latin typeface="Symbol"/>
                <a:cs typeface="Symbol"/>
              </a:rPr>
              <a:t></a:t>
            </a:r>
            <a:r>
              <a:rPr sz="1550" spc="-220" dirty="0">
                <a:latin typeface="Times New Roman"/>
                <a:cs typeface="Times New Roman"/>
              </a:rPr>
              <a:t> </a:t>
            </a:r>
            <a:r>
              <a:rPr sz="1550" i="1" spc="-50" dirty="0">
                <a:latin typeface="Times New Roman"/>
                <a:cs typeface="Times New Roman"/>
              </a:rPr>
              <a:t>I</a:t>
            </a:r>
            <a:r>
              <a:rPr sz="1425" spc="-75" baseline="-26315" dirty="0">
                <a:latin typeface="Times New Roman"/>
                <a:cs typeface="Times New Roman"/>
              </a:rPr>
              <a:t>12</a:t>
            </a:r>
            <a:r>
              <a:rPr sz="1425" spc="-60" baseline="-2631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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(114,5893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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j</a:t>
            </a:r>
            <a:r>
              <a:rPr sz="1300" spc="-25" dirty="0">
                <a:latin typeface="Times New Roman"/>
                <a:cs typeface="Times New Roman"/>
              </a:rPr>
              <a:t>0,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2038)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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(0,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0437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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i="1" spc="-20" dirty="0">
                <a:latin typeface="Times New Roman"/>
                <a:cs typeface="Times New Roman"/>
              </a:rPr>
              <a:t>j</a:t>
            </a:r>
            <a:r>
              <a:rPr sz="1300" spc="-20" dirty="0">
                <a:latin typeface="Times New Roman"/>
                <a:cs typeface="Times New Roman"/>
              </a:rPr>
              <a:t>0,</a:t>
            </a:r>
            <a:r>
              <a:rPr sz="1300" spc="-200" dirty="0">
                <a:latin typeface="Times New Roman"/>
                <a:cs typeface="Times New Roman"/>
              </a:rPr>
              <a:t> </a:t>
            </a:r>
            <a:r>
              <a:rPr sz="1300" spc="-70" dirty="0">
                <a:latin typeface="Times New Roman"/>
                <a:cs typeface="Times New Roman"/>
              </a:rPr>
              <a:t>0191)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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Times New Roman"/>
                <a:cs typeface="Times New Roman"/>
              </a:rPr>
              <a:t>5.0071</a:t>
            </a:r>
            <a:r>
              <a:rPr sz="1300" spc="-40" dirty="0">
                <a:latin typeface="Symbol"/>
                <a:cs typeface="Symbol"/>
              </a:rPr>
              <a:t>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i="1" spc="-35" dirty="0">
                <a:latin typeface="Times New Roman"/>
                <a:cs typeface="Times New Roman"/>
              </a:rPr>
              <a:t>j</a:t>
            </a:r>
            <a:r>
              <a:rPr sz="1300" spc="-35" dirty="0">
                <a:latin typeface="Times New Roman"/>
                <a:cs typeface="Times New Roman"/>
              </a:rPr>
              <a:t>2.1831</a:t>
            </a:r>
            <a:r>
              <a:rPr sz="1300" spc="38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(</a:t>
            </a:r>
            <a:r>
              <a:rPr sz="1300" i="1" spc="-55" dirty="0">
                <a:latin typeface="Times New Roman"/>
                <a:cs typeface="Times New Roman"/>
              </a:rPr>
              <a:t>MBA</a:t>
            </a:r>
            <a:r>
              <a:rPr sz="1300" spc="-55" dirty="0">
                <a:latin typeface="Times New Roman"/>
                <a:cs typeface="Times New Roman"/>
              </a:rPr>
              <a:t>)</a:t>
            </a:r>
            <a:r>
              <a:rPr sz="1550" spc="-55" dirty="0">
                <a:latin typeface="Times New Roman"/>
                <a:cs typeface="Times New Roman"/>
              </a:rPr>
              <a:t>;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5"/>
              </a:spcBef>
            </a:pPr>
            <a:r>
              <a:rPr sz="1550" i="1" spc="-35" dirty="0">
                <a:latin typeface="Times New Roman"/>
                <a:cs typeface="Times New Roman"/>
              </a:rPr>
              <a:t>S</a:t>
            </a:r>
            <a:r>
              <a:rPr sz="1425" spc="-52" baseline="-26315" dirty="0">
                <a:latin typeface="Times New Roman"/>
                <a:cs typeface="Times New Roman"/>
              </a:rPr>
              <a:t>12(2)</a:t>
            </a:r>
            <a:r>
              <a:rPr sz="1425" spc="232" baseline="-2631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Symbol"/>
                <a:cs typeface="Symbol"/>
              </a:rPr>
              <a:t></a:t>
            </a:r>
            <a:r>
              <a:rPr sz="1550" i="1" spc="5" dirty="0">
                <a:latin typeface="Times New Roman"/>
                <a:cs typeface="Times New Roman"/>
              </a:rPr>
              <a:t>U</a:t>
            </a:r>
            <a:r>
              <a:rPr sz="1425" spc="7" baseline="-26315" dirty="0">
                <a:latin typeface="Times New Roman"/>
                <a:cs typeface="Times New Roman"/>
              </a:rPr>
              <a:t>2</a:t>
            </a:r>
            <a:r>
              <a:rPr sz="1550" spc="5" dirty="0">
                <a:latin typeface="Symbol"/>
                <a:cs typeface="Symbol"/>
              </a:rPr>
              <a:t></a:t>
            </a:r>
            <a:r>
              <a:rPr sz="1550" spc="-215" dirty="0">
                <a:latin typeface="Times New Roman"/>
                <a:cs typeface="Times New Roman"/>
              </a:rPr>
              <a:t> </a:t>
            </a:r>
            <a:r>
              <a:rPr sz="1550" i="1" spc="-50" dirty="0">
                <a:latin typeface="Times New Roman"/>
                <a:cs typeface="Times New Roman"/>
              </a:rPr>
              <a:t>I</a:t>
            </a:r>
            <a:r>
              <a:rPr sz="1425" spc="-75" baseline="-26315" dirty="0">
                <a:latin typeface="Times New Roman"/>
                <a:cs typeface="Times New Roman"/>
              </a:rPr>
              <a:t>12</a:t>
            </a:r>
            <a:r>
              <a:rPr sz="1425" spc="-52" baseline="-2631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Symbol"/>
                <a:cs typeface="Symbol"/>
              </a:rPr>
              <a:t></a:t>
            </a:r>
            <a:r>
              <a:rPr sz="1300" spc="-50" dirty="0">
                <a:latin typeface="Times New Roman"/>
                <a:cs typeface="Times New Roman"/>
              </a:rPr>
              <a:t>(114,3702</a:t>
            </a:r>
            <a:r>
              <a:rPr sz="1300" spc="-15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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i="1" spc="-40" dirty="0">
                <a:latin typeface="Times New Roman"/>
                <a:cs typeface="Times New Roman"/>
              </a:rPr>
              <a:t>j</a:t>
            </a:r>
            <a:r>
              <a:rPr sz="1300" spc="-40" dirty="0">
                <a:latin typeface="Times New Roman"/>
                <a:cs typeface="Times New Roman"/>
              </a:rPr>
              <a:t>0,3311)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Symbol"/>
                <a:cs typeface="Symbol"/>
              </a:rPr>
              <a:t>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(0,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0437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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i="1" spc="-20" dirty="0">
                <a:latin typeface="Times New Roman"/>
                <a:cs typeface="Times New Roman"/>
              </a:rPr>
              <a:t>j</a:t>
            </a:r>
            <a:r>
              <a:rPr sz="1300" spc="-20" dirty="0">
                <a:latin typeface="Times New Roman"/>
                <a:cs typeface="Times New Roman"/>
              </a:rPr>
              <a:t>0,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70" dirty="0">
                <a:latin typeface="Times New Roman"/>
                <a:cs typeface="Times New Roman"/>
              </a:rPr>
              <a:t>0191)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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5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Symbol"/>
                <a:cs typeface="Symbol"/>
              </a:rPr>
              <a:t>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i="1" spc="-35" dirty="0">
                <a:latin typeface="Times New Roman"/>
                <a:cs typeface="Times New Roman"/>
              </a:rPr>
              <a:t>j</a:t>
            </a:r>
            <a:r>
              <a:rPr sz="1300" spc="-35" dirty="0">
                <a:latin typeface="Times New Roman"/>
                <a:cs typeface="Times New Roman"/>
              </a:rPr>
              <a:t>2.1733</a:t>
            </a:r>
            <a:r>
              <a:rPr sz="1300" spc="45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(</a:t>
            </a:r>
            <a:r>
              <a:rPr sz="1300" i="1" spc="-55" dirty="0">
                <a:latin typeface="Times New Roman"/>
                <a:cs typeface="Times New Roman"/>
              </a:rPr>
              <a:t>MBA</a:t>
            </a:r>
            <a:r>
              <a:rPr sz="1300" spc="-55" dirty="0">
                <a:latin typeface="Times New Roman"/>
                <a:cs typeface="Times New Roman"/>
              </a:rPr>
              <a:t>);</a:t>
            </a:r>
            <a:endParaRPr sz="13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280"/>
              </a:spcBef>
            </a:pPr>
            <a:r>
              <a:rPr sz="1550" i="1" spc="-85" dirty="0">
                <a:latin typeface="Times New Roman"/>
                <a:cs typeface="Times New Roman"/>
              </a:rPr>
              <a:t>S</a:t>
            </a:r>
            <a:r>
              <a:rPr sz="1500" spc="-127" baseline="-25000" dirty="0">
                <a:latin typeface="Times New Roman"/>
                <a:cs typeface="Times New Roman"/>
              </a:rPr>
              <a:t>13(1)</a:t>
            </a:r>
            <a:r>
              <a:rPr sz="1500" spc="-22" baseline="-25000" dirty="0">
                <a:latin typeface="Times New Roman"/>
                <a:cs typeface="Times New Roman"/>
              </a:rPr>
              <a:t> </a:t>
            </a:r>
            <a:r>
              <a:rPr sz="1550" spc="-40" dirty="0">
                <a:latin typeface="Symbol"/>
                <a:cs typeface="Symbol"/>
              </a:rPr>
              <a:t></a:t>
            </a:r>
            <a:r>
              <a:rPr sz="1550" i="1" spc="-40" dirty="0">
                <a:latin typeface="Times New Roman"/>
                <a:cs typeface="Times New Roman"/>
              </a:rPr>
              <a:t>U</a:t>
            </a:r>
            <a:r>
              <a:rPr sz="1500" spc="-60" baseline="-25000" dirty="0">
                <a:latin typeface="Times New Roman"/>
                <a:cs typeface="Times New Roman"/>
              </a:rPr>
              <a:t>1</a:t>
            </a:r>
            <a:r>
              <a:rPr sz="1550" spc="-40" dirty="0">
                <a:latin typeface="Symbol"/>
                <a:cs typeface="Symbol"/>
              </a:rPr>
              <a:t></a:t>
            </a:r>
            <a:r>
              <a:rPr sz="1550" spc="-225" dirty="0">
                <a:latin typeface="Times New Roman"/>
                <a:cs typeface="Times New Roman"/>
              </a:rPr>
              <a:t> </a:t>
            </a:r>
            <a:r>
              <a:rPr sz="1550" i="1" spc="-65" dirty="0">
                <a:latin typeface="Times New Roman"/>
                <a:cs typeface="Times New Roman"/>
              </a:rPr>
              <a:t>I</a:t>
            </a:r>
            <a:r>
              <a:rPr sz="1500" spc="-97" baseline="-25000" dirty="0">
                <a:latin typeface="Times New Roman"/>
                <a:cs typeface="Times New Roman"/>
              </a:rPr>
              <a:t>13</a:t>
            </a:r>
            <a:r>
              <a:rPr sz="1500" spc="157" baseline="-2500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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(114,5893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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j</a:t>
            </a:r>
            <a:r>
              <a:rPr sz="1300" spc="-25" dirty="0">
                <a:latin typeface="Times New Roman"/>
                <a:cs typeface="Times New Roman"/>
              </a:rPr>
              <a:t>0,</a:t>
            </a:r>
            <a:r>
              <a:rPr sz="1300" spc="-18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2038)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Symbol"/>
                <a:cs typeface="Symbol"/>
              </a:rPr>
              <a:t>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(</a:t>
            </a:r>
            <a:r>
              <a:rPr sz="1300" spc="-45" dirty="0">
                <a:latin typeface="Symbol"/>
                <a:cs typeface="Symbol"/>
              </a:rPr>
              <a:t></a:t>
            </a:r>
            <a:r>
              <a:rPr sz="1300" spc="-45" dirty="0">
                <a:latin typeface="Times New Roman"/>
                <a:cs typeface="Times New Roman"/>
              </a:rPr>
              <a:t>0,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0179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</a:t>
            </a:r>
            <a:r>
              <a:rPr sz="1300" spc="100" dirty="0">
                <a:latin typeface="Times New Roman"/>
                <a:cs typeface="Times New Roman"/>
              </a:rPr>
              <a:t> </a:t>
            </a:r>
            <a:r>
              <a:rPr sz="1300" i="1" spc="-25" dirty="0">
                <a:latin typeface="Times New Roman"/>
                <a:cs typeface="Times New Roman"/>
              </a:rPr>
              <a:t>j</a:t>
            </a:r>
            <a:r>
              <a:rPr sz="1300" spc="-25" dirty="0">
                <a:latin typeface="Times New Roman"/>
                <a:cs typeface="Times New Roman"/>
              </a:rPr>
              <a:t>0,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007)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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Symbol"/>
                <a:cs typeface="Symbol"/>
              </a:rPr>
              <a:t></a:t>
            </a:r>
            <a:r>
              <a:rPr sz="1300" spc="-40" dirty="0">
                <a:latin typeface="Times New Roman"/>
                <a:cs typeface="Times New Roman"/>
              </a:rPr>
              <a:t>2.0581</a:t>
            </a:r>
            <a:r>
              <a:rPr sz="1300" spc="-40" dirty="0">
                <a:latin typeface="Symbol"/>
                <a:cs typeface="Symbol"/>
              </a:rPr>
              <a:t>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i="1" spc="-40" dirty="0">
                <a:latin typeface="Times New Roman"/>
                <a:cs typeface="Times New Roman"/>
              </a:rPr>
              <a:t>j</a:t>
            </a:r>
            <a:r>
              <a:rPr sz="1300" spc="-40" dirty="0">
                <a:latin typeface="Times New Roman"/>
                <a:cs typeface="Times New Roman"/>
              </a:rPr>
              <a:t>0.7939</a:t>
            </a:r>
            <a:r>
              <a:rPr sz="1300" spc="490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(</a:t>
            </a:r>
            <a:r>
              <a:rPr sz="1300" i="1" spc="-55" dirty="0">
                <a:latin typeface="Times New Roman"/>
                <a:cs typeface="Times New Roman"/>
              </a:rPr>
              <a:t>MBA</a:t>
            </a:r>
            <a:r>
              <a:rPr sz="1300" spc="-55" dirty="0">
                <a:latin typeface="Times New Roman"/>
                <a:cs typeface="Times New Roman"/>
              </a:rPr>
              <a:t>)</a:t>
            </a:r>
            <a:r>
              <a:rPr sz="1550" spc="-55" dirty="0">
                <a:latin typeface="Times New Roman"/>
                <a:cs typeface="Times New Roman"/>
              </a:rPr>
              <a:t>;</a:t>
            </a:r>
            <a:endParaRPr sz="155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330"/>
              </a:spcBef>
            </a:pPr>
            <a:r>
              <a:rPr sz="1550" i="1" spc="-65" dirty="0">
                <a:latin typeface="Times New Roman"/>
                <a:cs typeface="Times New Roman"/>
              </a:rPr>
              <a:t>S</a:t>
            </a:r>
            <a:r>
              <a:rPr sz="1500" spc="-97" baseline="-25000" dirty="0">
                <a:latin typeface="Times New Roman"/>
                <a:cs typeface="Times New Roman"/>
              </a:rPr>
              <a:t>13(3)</a:t>
            </a:r>
            <a:r>
              <a:rPr sz="1500" spc="-52" baseline="-2500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Symbol"/>
                <a:cs typeface="Symbol"/>
              </a:rPr>
              <a:t></a:t>
            </a:r>
            <a:r>
              <a:rPr sz="1550" i="1" spc="-35" dirty="0">
                <a:latin typeface="Times New Roman"/>
                <a:cs typeface="Times New Roman"/>
              </a:rPr>
              <a:t>U</a:t>
            </a:r>
            <a:r>
              <a:rPr sz="1500" spc="-52" baseline="-25000" dirty="0">
                <a:latin typeface="Times New Roman"/>
                <a:cs typeface="Times New Roman"/>
              </a:rPr>
              <a:t>3</a:t>
            </a:r>
            <a:r>
              <a:rPr sz="1550" spc="-35" dirty="0">
                <a:latin typeface="Symbol"/>
                <a:cs typeface="Symbol"/>
              </a:rPr>
              <a:t></a:t>
            </a:r>
            <a:r>
              <a:rPr sz="1300" spc="-35" dirty="0">
                <a:latin typeface="Times New Roman"/>
                <a:cs typeface="Times New Roman"/>
              </a:rPr>
              <a:t>(114,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6583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</a:t>
            </a:r>
            <a:r>
              <a:rPr sz="1300" spc="90" dirty="0">
                <a:latin typeface="Times New Roman"/>
                <a:cs typeface="Times New Roman"/>
              </a:rPr>
              <a:t> </a:t>
            </a:r>
            <a:r>
              <a:rPr sz="1300" i="1" spc="-35" dirty="0">
                <a:latin typeface="Times New Roman"/>
                <a:cs typeface="Times New Roman"/>
              </a:rPr>
              <a:t>j</a:t>
            </a:r>
            <a:r>
              <a:rPr sz="1300" spc="-35" dirty="0">
                <a:latin typeface="Times New Roman"/>
                <a:cs typeface="Times New Roman"/>
              </a:rPr>
              <a:t>0,1597)</a:t>
            </a:r>
            <a:r>
              <a:rPr sz="1300" spc="-19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Symbol"/>
                <a:cs typeface="Symbol"/>
              </a:rPr>
              <a:t></a:t>
            </a:r>
            <a:r>
              <a:rPr sz="1300" spc="-19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(</a:t>
            </a:r>
            <a:r>
              <a:rPr sz="1300" spc="-45" dirty="0">
                <a:latin typeface="Symbol"/>
                <a:cs typeface="Symbol"/>
              </a:rPr>
              <a:t></a:t>
            </a:r>
            <a:r>
              <a:rPr sz="1300" spc="-45" dirty="0">
                <a:latin typeface="Times New Roman"/>
                <a:cs typeface="Times New Roman"/>
              </a:rPr>
              <a:t>0,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spc="-55" dirty="0">
                <a:latin typeface="Times New Roman"/>
                <a:cs typeface="Times New Roman"/>
              </a:rPr>
              <a:t>0179</a:t>
            </a:r>
            <a:r>
              <a:rPr sz="1300" spc="-15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</a:t>
            </a:r>
            <a:r>
              <a:rPr sz="1300" spc="-135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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i="1" spc="-20" dirty="0">
                <a:latin typeface="Times New Roman"/>
                <a:cs typeface="Times New Roman"/>
              </a:rPr>
              <a:t>j</a:t>
            </a:r>
            <a:r>
              <a:rPr sz="1300" spc="-20" dirty="0">
                <a:latin typeface="Times New Roman"/>
                <a:cs typeface="Times New Roman"/>
              </a:rPr>
              <a:t>0,</a:t>
            </a:r>
            <a:r>
              <a:rPr sz="1300" spc="-204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Times New Roman"/>
                <a:cs typeface="Times New Roman"/>
              </a:rPr>
              <a:t>007)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-45" dirty="0">
                <a:latin typeface="Symbol"/>
                <a:cs typeface="Symbol"/>
              </a:rPr>
              <a:t>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40" dirty="0">
                <a:latin typeface="Symbol"/>
                <a:cs typeface="Symbol"/>
              </a:rPr>
              <a:t></a:t>
            </a:r>
            <a:r>
              <a:rPr sz="1300" spc="-40" dirty="0">
                <a:latin typeface="Times New Roman"/>
                <a:cs typeface="Times New Roman"/>
              </a:rPr>
              <a:t>2.0591</a:t>
            </a:r>
            <a:r>
              <a:rPr sz="1300" spc="-40" dirty="0">
                <a:latin typeface="Symbol"/>
                <a:cs typeface="Symbol"/>
              </a:rPr>
              <a:t>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i="1" spc="-40" dirty="0">
                <a:latin typeface="Times New Roman"/>
                <a:cs typeface="Times New Roman"/>
              </a:rPr>
              <a:t>j</a:t>
            </a:r>
            <a:r>
              <a:rPr sz="1300" spc="-40" dirty="0">
                <a:latin typeface="Times New Roman"/>
                <a:cs typeface="Times New Roman"/>
              </a:rPr>
              <a:t>0.7952</a:t>
            </a:r>
            <a:r>
              <a:rPr sz="1300" spc="484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(</a:t>
            </a:r>
            <a:r>
              <a:rPr sz="1300" i="1" spc="-50" dirty="0">
                <a:latin typeface="Times New Roman"/>
                <a:cs typeface="Times New Roman"/>
              </a:rPr>
              <a:t>MBA</a:t>
            </a:r>
            <a:r>
              <a:rPr sz="1300" spc="-50" dirty="0">
                <a:latin typeface="Times New Roman"/>
                <a:cs typeface="Times New Roman"/>
              </a:rPr>
              <a:t>);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368113" y="4579620"/>
            <a:ext cx="871219" cy="183515"/>
            <a:chOff x="1368113" y="4579620"/>
            <a:chExt cx="871219" cy="183515"/>
          </a:xfrm>
        </p:grpSpPr>
        <p:pic>
          <p:nvPicPr>
            <p:cNvPr id="8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8113" y="4579620"/>
              <a:ext cx="453110" cy="18001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5609" y="4579620"/>
              <a:ext cx="453110" cy="183228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26375" y="4946555"/>
            <a:ext cx="453110" cy="218202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06544" y="4949374"/>
            <a:ext cx="453110" cy="218202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1758219" y="5351109"/>
            <a:ext cx="5841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Symbol"/>
                <a:cs typeface="Symbol"/>
              </a:rPr>
              <a:t></a:t>
            </a:r>
            <a:endParaRPr sz="1000">
              <a:latin typeface="Symbol"/>
              <a:cs typeface="Symbol"/>
            </a:endParaRPr>
          </a:p>
        </p:txBody>
      </p:sp>
      <p:pic>
        <p:nvPicPr>
          <p:cNvPr id="94" name="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2467" y="5341233"/>
            <a:ext cx="872451" cy="222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832" y="515365"/>
            <a:ext cx="5911850" cy="3482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9295">
              <a:lnSpc>
                <a:spcPct val="100000"/>
              </a:lnSpc>
              <a:spcBef>
                <a:spcPts val="95"/>
              </a:spcBef>
              <a:tabLst>
                <a:tab pos="2436495" algn="l"/>
              </a:tabLst>
            </a:pPr>
            <a:r>
              <a:rPr sz="1400" i="1" spc="-5" dirty="0">
                <a:latin typeface="Times New Roman"/>
                <a:cs typeface="Times New Roman"/>
              </a:rPr>
              <a:t>9.4.	Контрольні</a:t>
            </a:r>
            <a:r>
              <a:rPr sz="1400" i="1" spc="-8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питання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45"/>
              </a:lnSpc>
              <a:spcBef>
                <a:spcPts val="1325"/>
              </a:spcBef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визначити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ЛЕП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визначити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трансформаторних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визначити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поперечних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елементах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схеми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заміщення;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визначити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10" dirty="0">
                <a:latin typeface="Times New Roman"/>
                <a:cs typeface="Times New Roman"/>
              </a:rPr>
              <a:t>Баланс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струмів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вузлах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електричної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струморозподіл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відрізняється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струм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визначити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281940" indent="-269875">
              <a:lnSpc>
                <a:spcPts val="1610"/>
              </a:lnSpc>
              <a:buAutoNum type="arabicPeriod"/>
              <a:tabLst>
                <a:tab pos="281940" algn="l"/>
                <a:tab pos="28257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перевірити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баланс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 вузлі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326390" indent="-314325">
              <a:lnSpc>
                <a:spcPts val="1610"/>
              </a:lnSpc>
              <a:buAutoNum type="arabicPeriod"/>
              <a:tabLst>
                <a:tab pos="327025" algn="l"/>
              </a:tabLst>
            </a:pPr>
            <a:r>
              <a:rPr sz="1400" spc="-5" dirty="0">
                <a:latin typeface="Times New Roman"/>
                <a:cs typeface="Times New Roman"/>
              </a:rPr>
              <a:t>Що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потокорозподіл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326390" indent="-314325">
              <a:lnSpc>
                <a:spcPts val="1610"/>
              </a:lnSpc>
              <a:buAutoNum type="arabicPeriod"/>
              <a:tabLst>
                <a:tab pos="32702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відрізняються</a:t>
            </a:r>
            <a:r>
              <a:rPr sz="1400" dirty="0">
                <a:latin typeface="Times New Roman"/>
                <a:cs typeface="Times New Roman"/>
              </a:rPr>
              <a:t> потоки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початку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і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кінціділянки;</a:t>
            </a:r>
            <a:endParaRPr sz="1400">
              <a:latin typeface="Times New Roman"/>
              <a:cs typeface="Times New Roman"/>
            </a:endParaRPr>
          </a:p>
          <a:p>
            <a:pPr marL="326390" indent="-314325">
              <a:lnSpc>
                <a:spcPts val="1610"/>
              </a:lnSpc>
              <a:buAutoNum type="arabicPeriod"/>
              <a:tabLst>
                <a:tab pos="327025" algn="l"/>
              </a:tabLst>
            </a:pPr>
            <a:r>
              <a:rPr sz="1400" spc="-5" dirty="0">
                <a:latin typeface="Times New Roman"/>
                <a:cs typeface="Times New Roman"/>
              </a:rPr>
              <a:t>Варіанти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формул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обчислення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ділянках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326390" indent="-314325">
              <a:lnSpc>
                <a:spcPts val="1610"/>
              </a:lnSpc>
              <a:buAutoNum type="arabicPeriod"/>
              <a:tabLst>
                <a:tab pos="32702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обчислити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сумарні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втрати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мережі;</a:t>
            </a:r>
            <a:endParaRPr sz="1400">
              <a:latin typeface="Times New Roman"/>
              <a:cs typeface="Times New Roman"/>
            </a:endParaRPr>
          </a:p>
          <a:p>
            <a:pPr marL="326390" indent="-314325">
              <a:lnSpc>
                <a:spcPts val="1610"/>
              </a:lnSpc>
              <a:buAutoNum type="arabicPeriod"/>
              <a:tabLst>
                <a:tab pos="327025" algn="l"/>
              </a:tabLst>
            </a:pPr>
            <a:r>
              <a:rPr sz="1400" spc="-5" dirty="0">
                <a:latin typeface="Times New Roman"/>
                <a:cs typeface="Times New Roman"/>
              </a:rPr>
              <a:t>Як визначити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потужності балансуючого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вузла;</a:t>
            </a:r>
            <a:endParaRPr sz="1400">
              <a:latin typeface="Times New Roman"/>
              <a:cs typeface="Times New Roman"/>
            </a:endParaRPr>
          </a:p>
          <a:p>
            <a:pPr marL="326390" indent="-314325">
              <a:lnSpc>
                <a:spcPts val="1645"/>
              </a:lnSpc>
              <a:buAutoNum type="arabicPeriod"/>
              <a:tabLst>
                <a:tab pos="327025" algn="l"/>
              </a:tabLst>
            </a:pPr>
            <a:r>
              <a:rPr sz="1400" spc="-10" dirty="0">
                <a:latin typeface="Times New Roman"/>
                <a:cs typeface="Times New Roman"/>
              </a:rPr>
              <a:t>Баланс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потужностей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електричній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мережі.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1457</Words>
  <Application>Microsoft Office PowerPoint</Application>
  <PresentationFormat>Произвольный</PresentationFormat>
  <Paragraphs>274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Symbol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USER</cp:lastModifiedBy>
  <cp:revision>1</cp:revision>
  <dcterms:created xsi:type="dcterms:W3CDTF">2024-04-16T12:28:47Z</dcterms:created>
  <dcterms:modified xsi:type="dcterms:W3CDTF">2024-04-16T12:31:18Z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2024-04-16T00:00:00Z</vt:filetime>
  </property>
</Properties>
</file>