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91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0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37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8" y="5988304"/>
            <a:ext cx="529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1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41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3" y="2459482"/>
            <a:ext cx="328983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70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7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6321" y="10059246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3" y="427736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3" y="2459482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70" y="9944862"/>
            <a:ext cx="24201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3" y="9944862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935858" y="10147333"/>
            <a:ext cx="228600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98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053">
              <a:lnSpc>
                <a:spcPts val="1408"/>
              </a:lnSpc>
            </a:pPr>
            <a:fld id="{81D60167-4931-47E6-BA6A-407CBD079E47}" type="slidenum">
              <a:rPr lang="ru-RU" smtClean="0"/>
              <a:pPr marL="38053">
                <a:lnSpc>
                  <a:spcPts val="1408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47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641">
        <a:defRPr>
          <a:latin typeface="+mn-lt"/>
          <a:ea typeface="+mn-ea"/>
          <a:cs typeface="+mn-cs"/>
        </a:defRPr>
      </a:lvl2pPr>
      <a:lvl3pPr marL="913283">
        <a:defRPr>
          <a:latin typeface="+mn-lt"/>
          <a:ea typeface="+mn-ea"/>
          <a:cs typeface="+mn-cs"/>
        </a:defRPr>
      </a:lvl3pPr>
      <a:lvl4pPr marL="1369926">
        <a:defRPr>
          <a:latin typeface="+mn-lt"/>
          <a:ea typeface="+mn-ea"/>
          <a:cs typeface="+mn-cs"/>
        </a:defRPr>
      </a:lvl4pPr>
      <a:lvl5pPr marL="1826567">
        <a:defRPr>
          <a:latin typeface="+mn-lt"/>
          <a:ea typeface="+mn-ea"/>
          <a:cs typeface="+mn-cs"/>
        </a:defRPr>
      </a:lvl5pPr>
      <a:lvl6pPr marL="2283209">
        <a:defRPr>
          <a:latin typeface="+mn-lt"/>
          <a:ea typeface="+mn-ea"/>
          <a:cs typeface="+mn-cs"/>
        </a:defRPr>
      </a:lvl6pPr>
      <a:lvl7pPr marL="2739850">
        <a:defRPr>
          <a:latin typeface="+mn-lt"/>
          <a:ea typeface="+mn-ea"/>
          <a:cs typeface="+mn-cs"/>
        </a:defRPr>
      </a:lvl7pPr>
      <a:lvl8pPr marL="3196493">
        <a:defRPr>
          <a:latin typeface="+mn-lt"/>
          <a:ea typeface="+mn-ea"/>
          <a:cs typeface="+mn-cs"/>
        </a:defRPr>
      </a:lvl8pPr>
      <a:lvl9pPr marL="365313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641">
        <a:defRPr>
          <a:latin typeface="+mn-lt"/>
          <a:ea typeface="+mn-ea"/>
          <a:cs typeface="+mn-cs"/>
        </a:defRPr>
      </a:lvl2pPr>
      <a:lvl3pPr marL="913283">
        <a:defRPr>
          <a:latin typeface="+mn-lt"/>
          <a:ea typeface="+mn-ea"/>
          <a:cs typeface="+mn-cs"/>
        </a:defRPr>
      </a:lvl3pPr>
      <a:lvl4pPr marL="1369926">
        <a:defRPr>
          <a:latin typeface="+mn-lt"/>
          <a:ea typeface="+mn-ea"/>
          <a:cs typeface="+mn-cs"/>
        </a:defRPr>
      </a:lvl4pPr>
      <a:lvl5pPr marL="1826567">
        <a:defRPr>
          <a:latin typeface="+mn-lt"/>
          <a:ea typeface="+mn-ea"/>
          <a:cs typeface="+mn-cs"/>
        </a:defRPr>
      </a:lvl5pPr>
      <a:lvl6pPr marL="2283209">
        <a:defRPr>
          <a:latin typeface="+mn-lt"/>
          <a:ea typeface="+mn-ea"/>
          <a:cs typeface="+mn-cs"/>
        </a:defRPr>
      </a:lvl6pPr>
      <a:lvl7pPr marL="2739850">
        <a:defRPr>
          <a:latin typeface="+mn-lt"/>
          <a:ea typeface="+mn-ea"/>
          <a:cs typeface="+mn-cs"/>
        </a:defRPr>
      </a:lvl7pPr>
      <a:lvl8pPr marL="3196493">
        <a:defRPr>
          <a:latin typeface="+mn-lt"/>
          <a:ea typeface="+mn-ea"/>
          <a:cs typeface="+mn-cs"/>
        </a:defRPr>
      </a:lvl8pPr>
      <a:lvl9pPr marL="365313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90DD2242-E04F-43F0-BCE3-B481D89EF5E2}"/>
              </a:ext>
            </a:extLst>
          </p:cNvPr>
          <p:cNvSpPr/>
          <p:nvPr/>
        </p:nvSpPr>
        <p:spPr>
          <a:xfrm>
            <a:off x="810283" y="2403026"/>
            <a:ext cx="6240343" cy="6417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3283">
              <a:spcBef>
                <a:spcPts val="834"/>
              </a:spcBef>
              <a:defRPr/>
            </a:pPr>
            <a:r>
              <a:rPr lang="ru-RU" sz="2797" spc="-6" dirty="0">
                <a:solidFill>
                  <a:prstClr val="black"/>
                </a:solidFill>
                <a:latin typeface="Times New Roman"/>
                <a:cs typeface="Times New Roman"/>
              </a:rPr>
              <a:t>ПРАКТИЧНА</a:t>
            </a:r>
            <a:r>
              <a:rPr lang="ru-RU" sz="2797" spc="-1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797" spc="-6" dirty="0">
                <a:solidFill>
                  <a:prstClr val="black"/>
                </a:solidFill>
                <a:latin typeface="Times New Roman"/>
                <a:cs typeface="Times New Roman"/>
              </a:rPr>
              <a:t>РОБОТА</a:t>
            </a:r>
            <a:r>
              <a:rPr lang="ru-RU" sz="279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797" dirty="0">
                <a:solidFill>
                  <a:prstClr val="black"/>
                </a:solidFill>
                <a:latin typeface="Times New Roman"/>
                <a:cs typeface="Times New Roman"/>
              </a:rPr>
              <a:t>№</a:t>
            </a:r>
            <a:r>
              <a:rPr lang="ru-RU" sz="2797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2797" spc="-10" dirty="0">
                <a:solidFill>
                  <a:prstClr val="black"/>
                </a:solidFill>
                <a:latin typeface="Times New Roman"/>
                <a:cs typeface="Times New Roman"/>
              </a:rPr>
              <a:t>8</a:t>
            </a:r>
            <a:endParaRPr lang="ru-RU" sz="279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 defTabSz="913283">
              <a:spcBef>
                <a:spcPts val="834"/>
              </a:spcBef>
              <a:defRPr/>
            </a:pPr>
            <a:endParaRPr lang="ru-RU" sz="279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 defTabSz="913283">
              <a:spcBef>
                <a:spcPts val="834"/>
              </a:spcBef>
              <a:defRPr/>
            </a:pPr>
            <a:endParaRPr lang="ru-RU" sz="2797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732529" marR="725553" algn="ctr" defTabSz="913283">
              <a:lnSpc>
                <a:spcPct val="110000"/>
              </a:lnSpc>
              <a:spcBef>
                <a:spcPts val="16"/>
              </a:spcBef>
            </a:pP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Розв’язання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системи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нелінійних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рівнянь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усталеного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режиму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роботи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електричної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мережі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. Метод Ньютона-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Рафсона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Етап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2: </a:t>
            </a:r>
            <a:r>
              <a:rPr lang="ru-RU" sz="3195" b="1" spc="-6" dirty="0" err="1">
                <a:solidFill>
                  <a:prstClr val="black"/>
                </a:solidFill>
                <a:latin typeface="Times New Roman"/>
                <a:cs typeface="Times New Roman"/>
              </a:rPr>
              <a:t>Реалізація</a:t>
            </a:r>
            <a:r>
              <a:rPr lang="ru-RU" sz="3195" b="1" spc="-6" dirty="0">
                <a:solidFill>
                  <a:prstClr val="black"/>
                </a:solidFill>
                <a:latin typeface="Times New Roman"/>
                <a:cs typeface="Times New Roman"/>
              </a:rPr>
              <a:t>  алгоритму метода</a:t>
            </a:r>
          </a:p>
          <a:p>
            <a:pPr marL="732529" marR="725553" algn="ctr" defTabSz="913283">
              <a:lnSpc>
                <a:spcPct val="110000"/>
              </a:lnSpc>
              <a:spcBef>
                <a:spcPts val="16"/>
              </a:spcBef>
            </a:pPr>
            <a:endParaRPr lang="ru-RU" sz="3195" b="1" spc="-6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D8949F-5EBE-4CE1-958A-5848B87ABF5F}"/>
              </a:ext>
            </a:extLst>
          </p:cNvPr>
          <p:cNvSpPr txBox="1"/>
          <p:nvPr/>
        </p:nvSpPr>
        <p:spPr>
          <a:xfrm>
            <a:off x="2256215" y="9227891"/>
            <a:ext cx="4960269" cy="461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3283">
              <a:defRPr/>
            </a:pPr>
            <a:r>
              <a:rPr lang="uk-UA" sz="2397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Розробив: асистент Колісник М.А.</a:t>
            </a:r>
            <a:endParaRPr lang="ru-RU" sz="2397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0F5C1040-CDF9-4889-8920-FF0C75B27A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883" y="310956"/>
            <a:ext cx="2021823" cy="2018742"/>
          </a:xfrm>
          <a:prstGeom prst="rect">
            <a:avLst/>
          </a:prstGeom>
          <a:effectLst>
            <a:glow rad="215900">
              <a:schemeClr val="accent1">
                <a:alpha val="40000"/>
              </a:schemeClr>
            </a:glow>
          </a:effectLst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A2A62B0C-9345-4311-827A-628CBD553A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10" y="247882"/>
            <a:ext cx="2095864" cy="2092071"/>
          </a:xfrm>
          <a:prstGeom prst="rect">
            <a:avLst/>
          </a:prstGeom>
          <a:effectLst>
            <a:glow rad="215900">
              <a:schemeClr val="accent1">
                <a:alpha val="40000"/>
              </a:schemeClr>
            </a:glow>
          </a:effectLst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CCA1F946-4887-493B-8D8A-B43E91FA11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78" y="270122"/>
            <a:ext cx="2022401" cy="2022401"/>
          </a:xfrm>
          <a:prstGeom prst="rect">
            <a:avLst/>
          </a:prstGeom>
          <a:effectLst>
            <a:glow rad="215900">
              <a:schemeClr val="accent1">
                <a:alpha val="40000"/>
              </a:schemeClr>
            </a:glow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580" y="6669785"/>
            <a:ext cx="4133850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89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Завдання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точності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ітераційного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розрахунку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ε.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i="1" spc="-5" dirty="0">
                <a:latin typeface="Times New Roman"/>
                <a:cs typeface="Times New Roman"/>
              </a:rPr>
              <a:t>Подальші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пункти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алгоритму</a:t>
            </a:r>
            <a:r>
              <a:rPr sz="1200" i="1" spc="-5" dirty="0">
                <a:latin typeface="Times New Roman"/>
                <a:cs typeface="Times New Roman"/>
              </a:rPr>
              <a:t> виконуються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Times New Roman"/>
                <a:cs typeface="Times New Roman"/>
              </a:rPr>
              <a:t>на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кожній</a:t>
            </a:r>
            <a:r>
              <a:rPr sz="1200" i="1" spc="-5" dirty="0">
                <a:latin typeface="Times New Roman"/>
                <a:cs typeface="Times New Roman"/>
              </a:rPr>
              <a:t> ітерації.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3444" y="7128509"/>
            <a:ext cx="25342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8290" algn="l"/>
              </a:tabLst>
            </a:pPr>
            <a:r>
              <a:rPr sz="1400" spc="-5" dirty="0">
                <a:latin typeface="Times New Roman"/>
                <a:cs typeface="Times New Roman"/>
              </a:rPr>
              <a:t>2.	Визначення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2217" y="7128509"/>
            <a:ext cx="223964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вихідної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(7.3).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Вони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2583" y="8684767"/>
            <a:ext cx="6193155" cy="647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645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Формування матриці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Якобі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Я</a:t>
            </a:r>
            <a:r>
              <a:rPr sz="1350" i="1" baseline="30864" dirty="0">
                <a:latin typeface="Times New Roman"/>
                <a:cs typeface="Times New Roman"/>
              </a:rPr>
              <a:t>(к)</a:t>
            </a:r>
            <a:r>
              <a:rPr sz="1350" i="1" spc="187" baseline="3086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відповідно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(7.4).</a:t>
            </a:r>
            <a:endParaRPr sz="1400">
              <a:latin typeface="Times New Roman"/>
              <a:cs typeface="Times New Roman"/>
            </a:endParaRPr>
          </a:p>
          <a:p>
            <a:pPr marL="819150" indent="-276225">
              <a:lnSpc>
                <a:spcPts val="1610"/>
              </a:lnSpc>
              <a:buAutoNum type="arabicPeriod" startAt="4"/>
              <a:tabLst>
                <a:tab pos="819150" algn="l"/>
                <a:tab pos="819785" algn="l"/>
              </a:tabLst>
            </a:pP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лініаризованої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(7.7).</a:t>
            </a:r>
            <a:endParaRPr sz="1400">
              <a:latin typeface="Times New Roman"/>
              <a:cs typeface="Times New Roman"/>
            </a:endParaRPr>
          </a:p>
          <a:p>
            <a:pPr marL="819150" indent="-276225">
              <a:lnSpc>
                <a:spcPts val="1645"/>
              </a:lnSpc>
              <a:buAutoNum type="arabicPeriod" startAt="4"/>
              <a:tabLst>
                <a:tab pos="819150" algn="l"/>
                <a:tab pos="819785" algn="l"/>
              </a:tabLst>
            </a:pPr>
            <a:r>
              <a:rPr sz="1400" spc="-5" dirty="0">
                <a:latin typeface="Times New Roman"/>
                <a:cs typeface="Times New Roman"/>
              </a:rPr>
              <a:t>Розв’язання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лінійної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(лініаризованої)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рівнянь.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результаті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580" y="9574783"/>
            <a:ext cx="50838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5" dirty="0">
                <a:latin typeface="Times New Roman"/>
                <a:cs typeface="Times New Roman"/>
              </a:rPr>
              <a:t>Примітка:</a:t>
            </a:r>
            <a:r>
              <a:rPr sz="1200" spc="-5" dirty="0">
                <a:latin typeface="Times New Roman"/>
                <a:cs typeface="Times New Roman"/>
              </a:rPr>
              <a:t>Для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розв’язання</a:t>
            </a:r>
            <a:r>
              <a:rPr sz="1200" spc="-5" dirty="0">
                <a:latin typeface="Times New Roman"/>
                <a:cs typeface="Times New Roman"/>
              </a:rPr>
              <a:t> лініаризованої</a:t>
            </a:r>
            <a:r>
              <a:rPr sz="1200" dirty="0">
                <a:latin typeface="Times New Roman"/>
                <a:cs typeface="Times New Roman"/>
              </a:rPr>
              <a:t> системи</a:t>
            </a:r>
            <a:r>
              <a:rPr sz="1200" spc="-5" dirty="0">
                <a:latin typeface="Times New Roman"/>
                <a:cs typeface="Times New Roman"/>
              </a:rPr>
              <a:t> рівнянь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кожній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ітерації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5807" y="6551623"/>
            <a:ext cx="1218565" cy="151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48945" algn="l"/>
                <a:tab pos="1148080" algn="l"/>
              </a:tabLst>
            </a:pPr>
            <a:r>
              <a:rPr sz="800" spc="45" dirty="0">
                <a:latin typeface="Times New Roman"/>
                <a:cs typeface="Times New Roman"/>
              </a:rPr>
              <a:t>1	2	</a:t>
            </a:r>
            <a:r>
              <a:rPr sz="1200" i="1" spc="67" baseline="6944" dirty="0">
                <a:latin typeface="Times New Roman"/>
                <a:cs typeface="Times New Roman"/>
              </a:rPr>
              <a:t>n</a:t>
            </a:r>
            <a:endParaRPr sz="1200" baseline="6944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7183" y="387689"/>
            <a:ext cx="6246495" cy="605980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90"/>
              </a:spcBef>
            </a:pPr>
            <a:r>
              <a:rPr sz="1600" b="1" dirty="0">
                <a:latin typeface="Times New Roman"/>
                <a:cs typeface="Times New Roman"/>
              </a:rPr>
              <a:t>Практичне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заняття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№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8</a:t>
            </a:r>
            <a:endParaRPr sz="1600" dirty="0">
              <a:latin typeface="Times New Roman"/>
              <a:cs typeface="Times New Roman"/>
            </a:endParaRPr>
          </a:p>
          <a:p>
            <a:pPr marL="387350" marR="380365" algn="ctr">
              <a:lnSpc>
                <a:spcPct val="95900"/>
              </a:lnSpc>
              <a:spcBef>
                <a:spcPts val="92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Розв’язання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системи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нелінійних</a:t>
            </a:r>
            <a:r>
              <a:rPr sz="1400" b="1" i="1" spc="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рівнянь</a:t>
            </a:r>
            <a:r>
              <a:rPr sz="1400" b="1" i="1" spc="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усталеного</a:t>
            </a:r>
            <a:r>
              <a:rPr sz="1400" b="1" i="1" spc="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режиму</a:t>
            </a:r>
            <a:r>
              <a:rPr sz="1400" b="1" i="1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роботи </a:t>
            </a:r>
            <a:r>
              <a:rPr sz="1400" b="1" i="1" spc="-33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електричної</a:t>
            </a:r>
            <a:r>
              <a:rPr sz="1400" b="1" i="1" spc="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мережі.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Метод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Ньютона-Рафсона</a:t>
            </a:r>
            <a:r>
              <a:rPr sz="1400" b="1" i="1" spc="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Етап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2: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Реалізація </a:t>
            </a:r>
            <a:r>
              <a:rPr sz="1400" b="1" i="1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алгоритму</a:t>
            </a:r>
            <a:r>
              <a:rPr sz="1400" b="1" i="1" spc="-10" dirty="0">
                <a:latin typeface="Times New Roman"/>
                <a:cs typeface="Times New Roman"/>
              </a:rPr>
              <a:t> метода</a:t>
            </a:r>
            <a:endParaRPr sz="1400" dirty="0">
              <a:latin typeface="Times New Roman"/>
              <a:cs typeface="Times New Roman"/>
            </a:endParaRPr>
          </a:p>
          <a:p>
            <a:pPr marL="63500" marR="55880" indent="450215" algn="just">
              <a:lnSpc>
                <a:spcPct val="95900"/>
              </a:lnSpc>
              <a:spcBef>
                <a:spcPts val="1185"/>
              </a:spcBef>
            </a:pPr>
            <a:r>
              <a:rPr sz="1400" i="1" spc="-5" dirty="0">
                <a:latin typeface="Times New Roman"/>
                <a:cs typeface="Times New Roman"/>
              </a:rPr>
              <a:t>Мета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заняття: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реалізація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алгоритму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для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нелінійних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рівнянь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усталеного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роботи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заданої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електричної</a:t>
            </a:r>
            <a:r>
              <a:rPr sz="1400" spc="-5" dirty="0">
                <a:latin typeface="Times New Roman"/>
                <a:cs typeface="Times New Roman"/>
              </a:rPr>
              <a:t> мережі.</a:t>
            </a:r>
            <a:endParaRPr sz="1400" dirty="0">
              <a:latin typeface="Times New Roman"/>
              <a:cs typeface="Times New Roman"/>
            </a:endParaRPr>
          </a:p>
          <a:p>
            <a:pPr marL="1360170">
              <a:lnSpc>
                <a:spcPct val="100000"/>
              </a:lnSpc>
              <a:spcBef>
                <a:spcPts val="1140"/>
              </a:spcBef>
            </a:pPr>
            <a:r>
              <a:rPr sz="1400" i="1" spc="-5" dirty="0">
                <a:latin typeface="Times New Roman"/>
                <a:cs typeface="Times New Roman"/>
              </a:rPr>
              <a:t>8.1.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Порядок виконання практичного </a:t>
            </a:r>
            <a:r>
              <a:rPr sz="1400" i="1" spc="-10" dirty="0">
                <a:latin typeface="Times New Roman"/>
                <a:cs typeface="Times New Roman"/>
              </a:rPr>
              <a:t>заняття</a:t>
            </a:r>
            <a:endParaRPr sz="1400" dirty="0">
              <a:latin typeface="Times New Roman"/>
              <a:cs typeface="Times New Roman"/>
            </a:endParaRPr>
          </a:p>
          <a:p>
            <a:pPr marL="243840" indent="-180975" algn="just">
              <a:lnSpc>
                <a:spcPts val="1645"/>
              </a:lnSpc>
              <a:spcBef>
                <a:spcPts val="1320"/>
              </a:spcBef>
              <a:buAutoNum type="arabicPeriod"/>
              <a:tabLst>
                <a:tab pos="244475" algn="l"/>
              </a:tabLst>
            </a:pPr>
            <a:r>
              <a:rPr sz="1400" spc="-5" dirty="0">
                <a:latin typeface="Times New Roman"/>
                <a:cs typeface="Times New Roman"/>
              </a:rPr>
              <a:t>Ознайомитись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теоретичним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матеріалом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темі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заняття;</a:t>
            </a:r>
            <a:endParaRPr sz="1400" dirty="0">
              <a:latin typeface="Times New Roman"/>
              <a:cs typeface="Times New Roman"/>
            </a:endParaRPr>
          </a:p>
          <a:p>
            <a:pPr marL="241300" indent="-177800" algn="just">
              <a:lnSpc>
                <a:spcPts val="1610"/>
              </a:lnSpc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Вибрати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початкові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вузлах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заданої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електричної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мережі;</a:t>
            </a:r>
            <a:endParaRPr sz="1400" dirty="0">
              <a:latin typeface="Times New Roman"/>
              <a:cs typeface="Times New Roman"/>
            </a:endParaRPr>
          </a:p>
          <a:p>
            <a:pPr marL="243840" marR="55244" indent="-180975" algn="just">
              <a:lnSpc>
                <a:spcPct val="95900"/>
              </a:lnSpc>
              <a:spcBef>
                <a:spcPts val="30"/>
              </a:spcBef>
              <a:buAutoNum type="arabicPeriod"/>
              <a:tabLst>
                <a:tab pos="244475" algn="l"/>
              </a:tabLst>
            </a:pPr>
            <a:r>
              <a:rPr sz="1400" spc="-5" dirty="0">
                <a:latin typeface="Times New Roman"/>
                <a:cs typeface="Times New Roman"/>
              </a:rPr>
              <a:t>Розв’язати систему рівнянь усталеного режиму, записану у формінев’язок,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методом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Виконати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три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ітерації.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Використовувати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матеріали Практичного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заняття 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7.</a:t>
            </a:r>
            <a:endParaRPr sz="1400" dirty="0">
              <a:latin typeface="Times New Roman"/>
              <a:cs typeface="Times New Roman"/>
            </a:endParaRPr>
          </a:p>
          <a:p>
            <a:pPr marL="243840" marR="55244" indent="-180975" algn="just">
              <a:lnSpc>
                <a:spcPts val="1610"/>
              </a:lnSpc>
              <a:spcBef>
                <a:spcPts val="40"/>
              </a:spcBef>
              <a:buAutoNum type="arabicPeriod"/>
              <a:tabLst>
                <a:tab pos="244475" algn="l"/>
              </a:tabLst>
            </a:pPr>
            <a:r>
              <a:rPr sz="1400" spc="-5" dirty="0">
                <a:latin typeface="Times New Roman"/>
                <a:cs typeface="Times New Roman"/>
              </a:rPr>
              <a:t>Порівняти отримані результати з результатами </a:t>
            </a:r>
            <a:r>
              <a:rPr sz="1400" dirty="0">
                <a:latin typeface="Times New Roman"/>
                <a:cs typeface="Times New Roman"/>
              </a:rPr>
              <a:t>розв’язання </a:t>
            </a:r>
            <a:r>
              <a:rPr sz="1400" spc="-5" dirty="0">
                <a:latin typeface="Times New Roman"/>
                <a:cs typeface="Times New Roman"/>
              </a:rPr>
              <a:t>системи рівнянь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усталеного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методом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Зейделя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методом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Гауса;</a:t>
            </a:r>
            <a:endParaRPr sz="1400" dirty="0">
              <a:latin typeface="Times New Roman"/>
              <a:cs typeface="Times New Roman"/>
            </a:endParaRPr>
          </a:p>
          <a:p>
            <a:pPr marL="240665" indent="-177800" algn="just">
              <a:lnSpc>
                <a:spcPts val="1570"/>
              </a:lnSpc>
              <a:buAutoNum type="arabicPeriod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Підготувати відповіді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контрольні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питання.</a:t>
            </a:r>
            <a:endParaRPr sz="1400" dirty="0">
              <a:latin typeface="Times New Roman"/>
              <a:cs typeface="Times New Roman"/>
            </a:endParaRPr>
          </a:p>
          <a:p>
            <a:pPr marL="1817370">
              <a:lnSpc>
                <a:spcPct val="100000"/>
              </a:lnSpc>
              <a:spcBef>
                <a:spcPts val="1140"/>
              </a:spcBef>
            </a:pPr>
            <a:r>
              <a:rPr sz="1400" i="1" spc="-5" dirty="0">
                <a:latin typeface="Times New Roman"/>
                <a:cs typeface="Times New Roman"/>
              </a:rPr>
              <a:t>8.2.</a:t>
            </a:r>
            <a:r>
              <a:rPr sz="1400" i="1" spc="-1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Стислі теоретичні</a:t>
            </a:r>
            <a:r>
              <a:rPr sz="1400" i="1" spc="-1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відомості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63500" marR="55880" indent="450215" algn="just">
              <a:lnSpc>
                <a:spcPct val="95900"/>
              </a:lnSpc>
            </a:pPr>
            <a:r>
              <a:rPr sz="1400" spc="-5" dirty="0">
                <a:latin typeface="Times New Roman"/>
                <a:cs typeface="Times New Roman"/>
              </a:rPr>
              <a:t>Другий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етап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усталеного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методом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 полягає у реалізації алгоритму метода[2,10]. Він передбачає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послідовності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ітерацій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кожній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визначається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чергове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 невідомих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напруг. Ітерації розрахунку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включають такі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кроки:</a:t>
            </a:r>
            <a:endParaRPr sz="1400" dirty="0">
              <a:latin typeface="Times New Roman"/>
              <a:cs typeface="Times New Roman"/>
            </a:endParaRPr>
          </a:p>
          <a:p>
            <a:pPr marL="844550" marR="57150" indent="-276225" algn="just">
              <a:lnSpc>
                <a:spcPts val="1610"/>
              </a:lnSpc>
              <a:spcBef>
                <a:spcPts val="45"/>
              </a:spcBef>
            </a:pPr>
            <a:r>
              <a:rPr sz="1400" spc="-5" dirty="0">
                <a:latin typeface="Times New Roman"/>
                <a:cs typeface="Times New Roman"/>
              </a:rPr>
              <a:t>1.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Завдання </a:t>
            </a:r>
            <a:r>
              <a:rPr sz="1400" i="1" spc="-5" dirty="0">
                <a:latin typeface="Times New Roman"/>
                <a:cs typeface="Times New Roman"/>
              </a:rPr>
              <a:t>початкового наближення </a:t>
            </a:r>
            <a:r>
              <a:rPr sz="1400" spc="-5" dirty="0">
                <a:latin typeface="Times New Roman"/>
                <a:cs typeface="Times New Roman"/>
              </a:rPr>
              <a:t>невідомих напруг.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 початкові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 </a:t>
            </a:r>
            <a:r>
              <a:rPr sz="1400" spc="-10" dirty="0">
                <a:latin typeface="Times New Roman"/>
                <a:cs typeface="Times New Roman"/>
              </a:rPr>
              <a:t>приймаються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номінальн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значення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вузлів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</a:t>
            </a:r>
            <a:r>
              <a:rPr sz="1350" spc="-7" baseline="-6172" dirty="0">
                <a:latin typeface="Times New Roman"/>
                <a:cs typeface="Times New Roman"/>
              </a:rPr>
              <a:t>ном</a:t>
            </a:r>
            <a:r>
              <a:rPr sz="1400" spc="-5" dirty="0">
                <a:latin typeface="Times New Roman"/>
                <a:cs typeface="Times New Roman"/>
              </a:rPr>
              <a:t>:</a:t>
            </a:r>
            <a:endParaRPr sz="1400" dirty="0">
              <a:latin typeface="Times New Roman"/>
              <a:cs typeface="Times New Roman"/>
            </a:endParaRPr>
          </a:p>
          <a:p>
            <a:pPr marL="1731645" algn="just">
              <a:lnSpc>
                <a:spcPts val="1200"/>
              </a:lnSpc>
            </a:pPr>
            <a:r>
              <a:rPr sz="1300" i="1" spc="45" dirty="0">
                <a:latin typeface="Times New Roman"/>
                <a:cs typeface="Times New Roman"/>
              </a:rPr>
              <a:t>k</a:t>
            </a:r>
            <a:r>
              <a:rPr sz="1300" i="1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9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0</a:t>
            </a:r>
            <a:r>
              <a:rPr sz="1300" spc="25" dirty="0">
                <a:latin typeface="Times New Roman"/>
                <a:cs typeface="Times New Roman"/>
              </a:rPr>
              <a:t>;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100" dirty="0">
                <a:latin typeface="Symbol"/>
                <a:cs typeface="Symbol"/>
              </a:rPr>
              <a:t>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i="1" spc="70" dirty="0">
                <a:latin typeface="Times New Roman"/>
                <a:cs typeface="Times New Roman"/>
              </a:rPr>
              <a:t>U</a:t>
            </a:r>
            <a:r>
              <a:rPr sz="1300" i="1" spc="-140" dirty="0">
                <a:latin typeface="Times New Roman"/>
                <a:cs typeface="Times New Roman"/>
              </a:rPr>
              <a:t> </a:t>
            </a:r>
            <a:r>
              <a:rPr sz="1200" spc="104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0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30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95" dirty="0">
                <a:latin typeface="Times New Roman"/>
                <a:cs typeface="Times New Roman"/>
              </a:rPr>
              <a:t> </a:t>
            </a:r>
            <a:r>
              <a:rPr sz="1300" i="1" spc="70" dirty="0">
                <a:latin typeface="Times New Roman"/>
                <a:cs typeface="Times New Roman"/>
              </a:rPr>
              <a:t>U</a:t>
            </a:r>
            <a:r>
              <a:rPr sz="1300" i="1" spc="-140" dirty="0">
                <a:latin typeface="Times New Roman"/>
                <a:cs typeface="Times New Roman"/>
              </a:rPr>
              <a:t> </a:t>
            </a:r>
            <a:r>
              <a:rPr sz="1200" spc="104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0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30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55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.</a:t>
            </a:r>
            <a:r>
              <a:rPr sz="1300" spc="15" dirty="0">
                <a:latin typeface="Times New Roman"/>
                <a:cs typeface="Times New Roman"/>
              </a:rPr>
              <a:t>.</a:t>
            </a:r>
            <a:r>
              <a:rPr sz="1300" spc="25" dirty="0">
                <a:latin typeface="Times New Roman"/>
                <a:cs typeface="Times New Roman"/>
              </a:rPr>
              <a:t>.</a:t>
            </a:r>
            <a:r>
              <a:rPr sz="1300" spc="-1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95" dirty="0">
                <a:latin typeface="Times New Roman"/>
                <a:cs typeface="Times New Roman"/>
              </a:rPr>
              <a:t> </a:t>
            </a:r>
            <a:r>
              <a:rPr sz="1300" i="1" spc="70" dirty="0">
                <a:latin typeface="Times New Roman"/>
                <a:cs typeface="Times New Roman"/>
              </a:rPr>
              <a:t>U</a:t>
            </a:r>
            <a:r>
              <a:rPr sz="1300" i="1" spc="-140" dirty="0">
                <a:latin typeface="Times New Roman"/>
                <a:cs typeface="Times New Roman"/>
              </a:rPr>
              <a:t> </a:t>
            </a:r>
            <a:r>
              <a:rPr sz="1200" spc="104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7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30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95" dirty="0">
                <a:latin typeface="Times New Roman"/>
                <a:cs typeface="Times New Roman"/>
              </a:rPr>
              <a:t> </a:t>
            </a:r>
            <a:r>
              <a:rPr sz="1300" i="1" spc="70" dirty="0">
                <a:latin typeface="Times New Roman"/>
                <a:cs typeface="Times New Roman"/>
              </a:rPr>
              <a:t>U</a:t>
            </a:r>
            <a:r>
              <a:rPr sz="1300" i="1" dirty="0">
                <a:latin typeface="Times New Roman"/>
                <a:cs typeface="Times New Roman"/>
              </a:rPr>
              <a:t>    </a:t>
            </a:r>
            <a:r>
              <a:rPr sz="1300" i="1" spc="-5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;</a:t>
            </a:r>
            <a:endParaRPr sz="1300" dirty="0">
              <a:latin typeface="Times New Roman"/>
              <a:cs typeface="Times New Roman"/>
            </a:endParaRPr>
          </a:p>
          <a:p>
            <a:pPr marL="2600960">
              <a:lnSpc>
                <a:spcPts val="610"/>
              </a:lnSpc>
              <a:tabLst>
                <a:tab pos="3073400" algn="l"/>
                <a:tab pos="3808729" algn="l"/>
                <a:tab pos="4268470" algn="l"/>
              </a:tabLst>
            </a:pPr>
            <a:r>
              <a:rPr sz="800" spc="45" dirty="0">
                <a:latin typeface="Times New Roman"/>
                <a:cs typeface="Times New Roman"/>
              </a:rPr>
              <a:t>1	2	</a:t>
            </a:r>
            <a:r>
              <a:rPr sz="1200" i="1" spc="67" baseline="6944" dirty="0">
                <a:latin typeface="Times New Roman"/>
                <a:cs typeface="Times New Roman"/>
              </a:rPr>
              <a:t>n	ном</a:t>
            </a:r>
            <a:endParaRPr sz="1200" baseline="6944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4958" y="6435713"/>
            <a:ext cx="1771014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350" spc="25" dirty="0">
                <a:latin typeface="Symbol"/>
                <a:cs typeface="Symbol"/>
              </a:rPr>
              <a:t></a:t>
            </a:r>
            <a:r>
              <a:rPr sz="1350" spc="-155" dirty="0">
                <a:latin typeface="Times New Roman"/>
                <a:cs typeface="Times New Roman"/>
              </a:rPr>
              <a:t> </a:t>
            </a:r>
            <a:r>
              <a:rPr sz="1200" spc="104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0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22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200" dirty="0">
                <a:latin typeface="Times New Roman"/>
                <a:cs typeface="Times New Roman"/>
              </a:rPr>
              <a:t> </a:t>
            </a:r>
            <a:r>
              <a:rPr sz="1350" spc="25" dirty="0">
                <a:latin typeface="Symbol"/>
                <a:cs typeface="Symbol"/>
              </a:rPr>
              <a:t></a:t>
            </a:r>
            <a:r>
              <a:rPr sz="1350" spc="-155" dirty="0">
                <a:latin typeface="Times New Roman"/>
                <a:cs typeface="Times New Roman"/>
              </a:rPr>
              <a:t> </a:t>
            </a:r>
            <a:r>
              <a:rPr sz="1200" spc="104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0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22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50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.</a:t>
            </a:r>
            <a:r>
              <a:rPr sz="1300" spc="15" dirty="0">
                <a:latin typeface="Times New Roman"/>
                <a:cs typeface="Times New Roman"/>
              </a:rPr>
              <a:t>.</a:t>
            </a:r>
            <a:r>
              <a:rPr sz="1300" spc="25" dirty="0">
                <a:latin typeface="Times New Roman"/>
                <a:cs typeface="Times New Roman"/>
              </a:rPr>
              <a:t>.</a:t>
            </a:r>
            <a:r>
              <a:rPr sz="1300" spc="-1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195" dirty="0">
                <a:latin typeface="Times New Roman"/>
                <a:cs typeface="Times New Roman"/>
              </a:rPr>
              <a:t> </a:t>
            </a:r>
            <a:r>
              <a:rPr sz="1350" spc="25" dirty="0">
                <a:latin typeface="Symbol"/>
                <a:cs typeface="Symbol"/>
              </a:rPr>
              <a:t></a:t>
            </a:r>
            <a:r>
              <a:rPr sz="1350" spc="-150" dirty="0">
                <a:latin typeface="Times New Roman"/>
                <a:cs typeface="Times New Roman"/>
              </a:rPr>
              <a:t> </a:t>
            </a:r>
            <a:r>
              <a:rPr sz="1200" spc="97" baseline="34722" dirty="0">
                <a:latin typeface="Times New Roman"/>
                <a:cs typeface="Times New Roman"/>
              </a:rPr>
              <a:t>(</a:t>
            </a:r>
            <a:r>
              <a:rPr sz="1200" i="1" spc="60" baseline="34722" dirty="0">
                <a:latin typeface="Times New Roman"/>
                <a:cs typeface="Times New Roman"/>
              </a:rPr>
              <a:t>k</a:t>
            </a:r>
            <a:r>
              <a:rPr sz="1200" i="1" spc="-150" baseline="34722" dirty="0">
                <a:latin typeface="Times New Roman"/>
                <a:cs typeface="Times New Roman"/>
              </a:rPr>
              <a:t> </a:t>
            </a:r>
            <a:r>
              <a:rPr sz="1200" spc="44" baseline="34722" dirty="0">
                <a:latin typeface="Times New Roman"/>
                <a:cs typeface="Times New Roman"/>
              </a:rPr>
              <a:t>)</a:t>
            </a:r>
            <a:r>
              <a:rPr sz="1200" baseline="34722" dirty="0">
                <a:latin typeface="Times New Roman"/>
                <a:cs typeface="Times New Roman"/>
              </a:rPr>
              <a:t> </a:t>
            </a:r>
            <a:r>
              <a:rPr sz="1200" spc="-30" baseline="34722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Symbol"/>
                <a:cs typeface="Symbol"/>
              </a:rPr>
              <a:t>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0</a:t>
            </a:r>
            <a:r>
              <a:rPr sz="1300" spc="25" dirty="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4202" y="7102402"/>
            <a:ext cx="16383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5" dirty="0">
                <a:latin typeface="Times New Roman"/>
                <a:cs typeface="Times New Roman"/>
              </a:rPr>
              <a:t>k</a:t>
            </a:r>
            <a:r>
              <a:rPr sz="800" i="1" spc="-90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3122" y="7102402"/>
            <a:ext cx="563880" cy="280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5" dirty="0">
                <a:latin typeface="Times New Roman"/>
                <a:cs typeface="Times New Roman"/>
              </a:rPr>
              <a:t>k</a:t>
            </a:r>
            <a:r>
              <a:rPr sz="800" i="1" spc="-85" dirty="0">
                <a:latin typeface="Times New Roman"/>
                <a:cs typeface="Times New Roman"/>
              </a:rPr>
              <a:t> </a:t>
            </a:r>
            <a:r>
              <a:rPr sz="800" spc="5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447675" algn="l"/>
              </a:tabLst>
            </a:pPr>
            <a:r>
              <a:rPr sz="800" i="1" spc="5" dirty="0">
                <a:latin typeface="Times New Roman"/>
                <a:cs typeface="Times New Roman"/>
              </a:rPr>
              <a:t>pi	</a:t>
            </a:r>
            <a:r>
              <a:rPr sz="800" i="1" dirty="0">
                <a:latin typeface="Times New Roman"/>
                <a:cs typeface="Times New Roman"/>
              </a:rPr>
              <a:t>Qi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76234" y="7097474"/>
            <a:ext cx="14859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60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9623" y="7097474"/>
            <a:ext cx="30670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450" dirty="0">
                <a:latin typeface="Times New Roman"/>
                <a:cs typeface="Times New Roman"/>
              </a:rPr>
              <a:t> </a:t>
            </a:r>
            <a:r>
              <a:rPr sz="1500" spc="-60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4483" y="7382255"/>
            <a:ext cx="6272530" cy="132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250" marR="7048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обчислюються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підстановці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рівняння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чергових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наближень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невідомих</a:t>
            </a:r>
            <a:r>
              <a:rPr sz="2100" spc="75" baseline="1984" dirty="0">
                <a:latin typeface="Times New Roman"/>
                <a:cs typeface="Times New Roman"/>
              </a:rPr>
              <a:t> </a:t>
            </a:r>
            <a:r>
              <a:rPr sz="1150" i="1" spc="114" dirty="0">
                <a:latin typeface="Times New Roman"/>
                <a:cs typeface="Times New Roman"/>
              </a:rPr>
              <a:t>U</a:t>
            </a:r>
            <a:r>
              <a:rPr sz="1150" i="1" spc="-120" dirty="0">
                <a:latin typeface="Times New Roman"/>
                <a:cs typeface="Times New Roman"/>
              </a:rPr>
              <a:t> </a:t>
            </a:r>
            <a:r>
              <a:rPr sz="1050" spc="89" baseline="39682" dirty="0">
                <a:latin typeface="Times New Roman"/>
                <a:cs typeface="Times New Roman"/>
              </a:rPr>
              <a:t>(</a:t>
            </a:r>
            <a:r>
              <a:rPr sz="1050" i="1" spc="89" baseline="39682" dirty="0">
                <a:latin typeface="Times New Roman"/>
                <a:cs typeface="Times New Roman"/>
              </a:rPr>
              <a:t>k</a:t>
            </a:r>
            <a:r>
              <a:rPr sz="1050" i="1" spc="-120" baseline="39682" dirty="0">
                <a:latin typeface="Times New Roman"/>
                <a:cs typeface="Times New Roman"/>
              </a:rPr>
              <a:t> </a:t>
            </a:r>
            <a:r>
              <a:rPr sz="1050" spc="44" baseline="39682" dirty="0">
                <a:latin typeface="Times New Roman"/>
                <a:cs typeface="Times New Roman"/>
              </a:rPr>
              <a:t>)</a:t>
            </a:r>
            <a:r>
              <a:rPr sz="1050" spc="-97" baseline="39682" dirty="0">
                <a:latin typeface="Times New Roman"/>
                <a:cs typeface="Times New Roman"/>
              </a:rPr>
              <a:t> </a:t>
            </a:r>
            <a:r>
              <a:rPr sz="1150" spc="40" dirty="0">
                <a:latin typeface="Times New Roman"/>
                <a:cs typeface="Times New Roman"/>
              </a:rPr>
              <a:t>,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1250" spc="30" dirty="0">
                <a:latin typeface="Symbol"/>
                <a:cs typeface="Symbol"/>
              </a:rPr>
              <a:t></a:t>
            </a:r>
            <a:r>
              <a:rPr sz="1250" spc="-145" dirty="0">
                <a:latin typeface="Times New Roman"/>
                <a:cs typeface="Times New Roman"/>
              </a:rPr>
              <a:t> </a:t>
            </a:r>
            <a:r>
              <a:rPr sz="1050" spc="89" baseline="39682" dirty="0">
                <a:latin typeface="Times New Roman"/>
                <a:cs typeface="Times New Roman"/>
              </a:rPr>
              <a:t>(</a:t>
            </a:r>
            <a:r>
              <a:rPr sz="1050" i="1" spc="89" baseline="39682" dirty="0">
                <a:latin typeface="Times New Roman"/>
                <a:cs typeface="Times New Roman"/>
              </a:rPr>
              <a:t>k</a:t>
            </a:r>
            <a:r>
              <a:rPr sz="1050" i="1" spc="-127" baseline="39682" dirty="0">
                <a:latin typeface="Times New Roman"/>
                <a:cs typeface="Times New Roman"/>
              </a:rPr>
              <a:t> </a:t>
            </a:r>
            <a:r>
              <a:rPr sz="1050" spc="44" baseline="39682" dirty="0">
                <a:latin typeface="Times New Roman"/>
                <a:cs typeface="Times New Roman"/>
              </a:rPr>
              <a:t>)</a:t>
            </a:r>
            <a:r>
              <a:rPr sz="1050" spc="-97" baseline="39682" dirty="0">
                <a:latin typeface="Times New Roman"/>
                <a:cs typeface="Times New Roman"/>
              </a:rPr>
              <a:t> </a:t>
            </a:r>
            <a:r>
              <a:rPr sz="1150" spc="40" dirty="0">
                <a:latin typeface="Times New Roman"/>
                <a:cs typeface="Times New Roman"/>
              </a:rPr>
              <a:t>,</a:t>
            </a:r>
            <a:r>
              <a:rPr sz="1150" spc="160" dirty="0">
                <a:latin typeface="Times New Roman"/>
                <a:cs typeface="Times New Roman"/>
              </a:rPr>
              <a:t> </a:t>
            </a:r>
            <a:r>
              <a:rPr sz="1150" i="1" spc="45" dirty="0">
                <a:latin typeface="Times New Roman"/>
                <a:cs typeface="Times New Roman"/>
              </a:rPr>
              <a:t>i</a:t>
            </a:r>
            <a:r>
              <a:rPr sz="1150" i="1" dirty="0">
                <a:latin typeface="Times New Roman"/>
                <a:cs typeface="Times New Roman"/>
              </a:rPr>
              <a:t> </a:t>
            </a:r>
            <a:r>
              <a:rPr sz="1150" spc="50" dirty="0">
                <a:latin typeface="Symbol"/>
                <a:cs typeface="Symbol"/>
              </a:rPr>
              <a:t></a:t>
            </a:r>
            <a:r>
              <a:rPr sz="1150" spc="50" dirty="0">
                <a:latin typeface="Times New Roman"/>
                <a:cs typeface="Times New Roman"/>
              </a:rPr>
              <a:t>1,...,</a:t>
            </a:r>
            <a:r>
              <a:rPr sz="1150" spc="-155" dirty="0">
                <a:latin typeface="Times New Roman"/>
                <a:cs typeface="Times New Roman"/>
              </a:rPr>
              <a:t> </a:t>
            </a:r>
            <a:r>
              <a:rPr sz="1150" i="1" spc="90" dirty="0">
                <a:latin typeface="Times New Roman"/>
                <a:cs typeface="Times New Roman"/>
              </a:rPr>
              <a:t>n</a:t>
            </a:r>
            <a:r>
              <a:rPr sz="1150" spc="90" dirty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818639">
              <a:lnSpc>
                <a:spcPts val="145"/>
              </a:lnSpc>
              <a:tabLst>
                <a:tab pos="2197735" algn="l"/>
              </a:tabLst>
            </a:pPr>
            <a:r>
              <a:rPr sz="700" i="1" spc="25" dirty="0">
                <a:latin typeface="Times New Roman"/>
                <a:cs typeface="Times New Roman"/>
              </a:rPr>
              <a:t>i	i</a:t>
            </a:r>
            <a:endParaRPr sz="700">
              <a:latin typeface="Times New Roman"/>
              <a:cs typeface="Times New Roman"/>
            </a:endParaRPr>
          </a:p>
          <a:p>
            <a:pPr marL="76200">
              <a:lnSpc>
                <a:spcPts val="1645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Формування вектора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</a:t>
            </a:r>
            <a:r>
              <a:rPr sz="1400" i="1" spc="-5" dirty="0">
                <a:latin typeface="Times New Roman"/>
                <a:cs typeface="Times New Roman"/>
              </a:rPr>
              <a:t>W</a:t>
            </a:r>
            <a:r>
              <a:rPr sz="1350" i="1" spc="-7" baseline="30864" dirty="0">
                <a:latin typeface="Times New Roman"/>
                <a:cs typeface="Times New Roman"/>
              </a:rPr>
              <a:t>(k)</a:t>
            </a:r>
            <a:r>
              <a:rPr sz="1400" spc="-5" dirty="0">
                <a:latin typeface="Times New Roman"/>
                <a:cs typeface="Times New Roman"/>
              </a:rPr>
              <a:t>відповідно до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(7.6).</a:t>
            </a:r>
            <a:endParaRPr sz="1400">
              <a:latin typeface="Times New Roman"/>
              <a:cs typeface="Times New Roman"/>
            </a:endParaRPr>
          </a:p>
          <a:p>
            <a:pPr marL="857250" marR="68580" indent="-276225">
              <a:lnSpc>
                <a:spcPts val="1610"/>
              </a:lnSpc>
              <a:spcBef>
                <a:spcPts val="75"/>
              </a:spcBef>
              <a:tabLst>
                <a:tab pos="857250" algn="l"/>
                <a:tab pos="3956685" algn="l"/>
              </a:tabLst>
            </a:pPr>
            <a:r>
              <a:rPr sz="1400" spc="-5" dirty="0">
                <a:latin typeface="Times New Roman"/>
                <a:cs typeface="Times New Roman"/>
              </a:rPr>
              <a:t>3.	Обчислення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значень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часткових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похідних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елементів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матриці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Якобі.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Вони</a:t>
            </a:r>
            <a:r>
              <a:rPr sz="1400" spc="4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визначаються</a:t>
            </a:r>
            <a:r>
              <a:rPr sz="1400" spc="4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spc="4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підстановці	в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(7.5)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чергових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наближень</a:t>
            </a:r>
            <a:endParaRPr sz="1400">
              <a:latin typeface="Times New Roman"/>
              <a:cs typeface="Times New Roman"/>
            </a:endParaRPr>
          </a:p>
          <a:p>
            <a:pPr marL="857250">
              <a:lnSpc>
                <a:spcPts val="1295"/>
              </a:lnSpc>
            </a:pPr>
            <a:r>
              <a:rPr sz="2100" spc="-15" baseline="1984" dirty="0">
                <a:latin typeface="Times New Roman"/>
                <a:cs typeface="Times New Roman"/>
              </a:rPr>
              <a:t>невід</a:t>
            </a:r>
            <a:r>
              <a:rPr sz="2100" spc="-7" baseline="1984" dirty="0">
                <a:latin typeface="Times New Roman"/>
                <a:cs typeface="Times New Roman"/>
              </a:rPr>
              <a:t>омих</a:t>
            </a:r>
            <a:r>
              <a:rPr sz="2100" spc="82" baseline="1984" dirty="0">
                <a:latin typeface="Times New Roman"/>
                <a:cs typeface="Times New Roman"/>
              </a:rPr>
              <a:t> </a:t>
            </a:r>
            <a:r>
              <a:rPr sz="1150" i="1" spc="114" dirty="0">
                <a:latin typeface="Times New Roman"/>
                <a:cs typeface="Times New Roman"/>
              </a:rPr>
              <a:t>U</a:t>
            </a:r>
            <a:r>
              <a:rPr sz="1150" i="1" spc="-120" dirty="0">
                <a:latin typeface="Times New Roman"/>
                <a:cs typeface="Times New Roman"/>
              </a:rPr>
              <a:t> </a:t>
            </a:r>
            <a:r>
              <a:rPr sz="1050" spc="112" baseline="39682" dirty="0">
                <a:latin typeface="Times New Roman"/>
                <a:cs typeface="Times New Roman"/>
              </a:rPr>
              <a:t>(</a:t>
            </a:r>
            <a:r>
              <a:rPr sz="1050" i="1" spc="67" baseline="39682" dirty="0">
                <a:latin typeface="Times New Roman"/>
                <a:cs typeface="Times New Roman"/>
              </a:rPr>
              <a:t>k</a:t>
            </a:r>
            <a:r>
              <a:rPr sz="1050" i="1" spc="-120" baseline="39682" dirty="0">
                <a:latin typeface="Times New Roman"/>
                <a:cs typeface="Times New Roman"/>
              </a:rPr>
              <a:t> </a:t>
            </a:r>
            <a:r>
              <a:rPr sz="1050" spc="44" baseline="39682" dirty="0">
                <a:latin typeface="Times New Roman"/>
                <a:cs typeface="Times New Roman"/>
              </a:rPr>
              <a:t>)</a:t>
            </a:r>
            <a:r>
              <a:rPr sz="1050" spc="-97" baseline="39682" dirty="0">
                <a:latin typeface="Times New Roman"/>
                <a:cs typeface="Times New Roman"/>
              </a:rPr>
              <a:t> </a:t>
            </a:r>
            <a:r>
              <a:rPr sz="1150" spc="40" dirty="0">
                <a:latin typeface="Times New Roman"/>
                <a:cs typeface="Times New Roman"/>
              </a:rPr>
              <a:t>,</a:t>
            </a:r>
            <a:r>
              <a:rPr sz="1150" dirty="0">
                <a:latin typeface="Times New Roman"/>
                <a:cs typeface="Times New Roman"/>
              </a:rPr>
              <a:t> </a:t>
            </a:r>
            <a:r>
              <a:rPr sz="1150" spc="114" dirty="0">
                <a:latin typeface="Times New Roman"/>
                <a:cs typeface="Times New Roman"/>
              </a:rPr>
              <a:t> </a:t>
            </a:r>
            <a:r>
              <a:rPr sz="1250" spc="30" dirty="0">
                <a:latin typeface="Symbol"/>
                <a:cs typeface="Symbol"/>
              </a:rPr>
              <a:t></a:t>
            </a:r>
            <a:r>
              <a:rPr sz="1250" spc="-145" dirty="0">
                <a:latin typeface="Times New Roman"/>
                <a:cs typeface="Times New Roman"/>
              </a:rPr>
              <a:t> </a:t>
            </a:r>
            <a:r>
              <a:rPr sz="1050" spc="120" baseline="39682" dirty="0">
                <a:latin typeface="Times New Roman"/>
                <a:cs typeface="Times New Roman"/>
              </a:rPr>
              <a:t>(</a:t>
            </a:r>
            <a:r>
              <a:rPr sz="1050" i="1" spc="67" baseline="39682" dirty="0">
                <a:latin typeface="Times New Roman"/>
                <a:cs typeface="Times New Roman"/>
              </a:rPr>
              <a:t>k</a:t>
            </a:r>
            <a:r>
              <a:rPr sz="1050" i="1" spc="-127" baseline="39682" dirty="0">
                <a:latin typeface="Times New Roman"/>
                <a:cs typeface="Times New Roman"/>
              </a:rPr>
              <a:t> </a:t>
            </a:r>
            <a:r>
              <a:rPr sz="1050" spc="44" baseline="39682" dirty="0">
                <a:latin typeface="Times New Roman"/>
                <a:cs typeface="Times New Roman"/>
              </a:rPr>
              <a:t>)</a:t>
            </a:r>
            <a:r>
              <a:rPr sz="1050" spc="-97" baseline="39682" dirty="0">
                <a:latin typeface="Times New Roman"/>
                <a:cs typeface="Times New Roman"/>
              </a:rPr>
              <a:t> </a:t>
            </a:r>
            <a:r>
              <a:rPr sz="1150" spc="40" dirty="0">
                <a:latin typeface="Times New Roman"/>
                <a:cs typeface="Times New Roman"/>
              </a:rPr>
              <a:t>,</a:t>
            </a:r>
            <a:r>
              <a:rPr sz="1150" dirty="0">
                <a:latin typeface="Times New Roman"/>
                <a:cs typeface="Times New Roman"/>
              </a:rPr>
              <a:t>  </a:t>
            </a:r>
            <a:r>
              <a:rPr sz="1150" spc="-90" dirty="0">
                <a:latin typeface="Times New Roman"/>
                <a:cs typeface="Times New Roman"/>
              </a:rPr>
              <a:t> </a:t>
            </a:r>
            <a:r>
              <a:rPr sz="1150" i="1" spc="45" dirty="0">
                <a:latin typeface="Times New Roman"/>
                <a:cs typeface="Times New Roman"/>
              </a:rPr>
              <a:t>i</a:t>
            </a:r>
            <a:r>
              <a:rPr sz="1150" i="1" dirty="0">
                <a:latin typeface="Times New Roman"/>
                <a:cs typeface="Times New Roman"/>
              </a:rPr>
              <a:t> </a:t>
            </a:r>
            <a:r>
              <a:rPr sz="1150" spc="200" dirty="0">
                <a:latin typeface="Symbol"/>
                <a:cs typeface="Symbol"/>
              </a:rPr>
              <a:t></a:t>
            </a:r>
            <a:r>
              <a:rPr sz="1150" spc="-60" dirty="0">
                <a:latin typeface="Times New Roman"/>
                <a:cs typeface="Times New Roman"/>
              </a:rPr>
              <a:t>1</a:t>
            </a:r>
            <a:r>
              <a:rPr sz="1150" spc="90" dirty="0">
                <a:latin typeface="Times New Roman"/>
                <a:cs typeface="Times New Roman"/>
              </a:rPr>
              <a:t>,</a:t>
            </a:r>
            <a:r>
              <a:rPr sz="1150" spc="30" dirty="0">
                <a:latin typeface="Times New Roman"/>
                <a:cs typeface="Times New Roman"/>
              </a:rPr>
              <a:t>...</a:t>
            </a:r>
            <a:r>
              <a:rPr sz="1150" spc="40" dirty="0">
                <a:latin typeface="Times New Roman"/>
                <a:cs typeface="Times New Roman"/>
              </a:rPr>
              <a:t>,</a:t>
            </a:r>
            <a:r>
              <a:rPr sz="1150" spc="-155" dirty="0">
                <a:latin typeface="Times New Roman"/>
                <a:cs typeface="Times New Roman"/>
              </a:rPr>
              <a:t> </a:t>
            </a:r>
            <a:r>
              <a:rPr sz="1150" i="1" spc="145" dirty="0">
                <a:latin typeface="Times New Roman"/>
                <a:cs typeface="Times New Roman"/>
              </a:rPr>
              <a:t>n</a:t>
            </a:r>
            <a:r>
              <a:rPr sz="1150" spc="40" dirty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1818639">
              <a:lnSpc>
                <a:spcPts val="490"/>
              </a:lnSpc>
              <a:tabLst>
                <a:tab pos="2197735" algn="l"/>
              </a:tabLst>
            </a:pPr>
            <a:r>
              <a:rPr sz="700" i="1" spc="25" dirty="0">
                <a:latin typeface="Times New Roman"/>
                <a:cs typeface="Times New Roman"/>
              </a:rPr>
              <a:t>i	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23288" y="9443918"/>
            <a:ext cx="44132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5130" algn="l"/>
              </a:tabLst>
            </a:pPr>
            <a:r>
              <a:rPr sz="800" i="1" spc="-45" dirty="0">
                <a:latin typeface="Times New Roman"/>
                <a:cs typeface="Times New Roman"/>
              </a:rPr>
              <a:t>i	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43888" y="9332467"/>
            <a:ext cx="420306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визначаються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поправки до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всіх невідомих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2025" i="1" spc="-247" baseline="4115" dirty="0">
                <a:latin typeface="Times New Roman"/>
                <a:cs typeface="Times New Roman"/>
              </a:rPr>
              <a:t>U</a:t>
            </a:r>
            <a:r>
              <a:rPr sz="2025" i="1" spc="-277" baseline="4115" dirty="0">
                <a:latin typeface="Times New Roman"/>
                <a:cs typeface="Times New Roman"/>
              </a:rPr>
              <a:t> </a:t>
            </a:r>
            <a:r>
              <a:rPr sz="1200" spc="-60" baseline="48611" dirty="0">
                <a:latin typeface="Times New Roman"/>
                <a:cs typeface="Times New Roman"/>
              </a:rPr>
              <a:t>(</a:t>
            </a:r>
            <a:r>
              <a:rPr sz="1200" i="1" spc="-60" baseline="48611" dirty="0">
                <a:latin typeface="Times New Roman"/>
                <a:cs typeface="Times New Roman"/>
              </a:rPr>
              <a:t>k</a:t>
            </a:r>
            <a:r>
              <a:rPr sz="1200" i="1" spc="-172" baseline="48611" dirty="0">
                <a:latin typeface="Times New Roman"/>
                <a:cs typeface="Times New Roman"/>
              </a:rPr>
              <a:t> </a:t>
            </a:r>
            <a:r>
              <a:rPr sz="1200" spc="-75" baseline="48611" dirty="0">
                <a:latin typeface="Times New Roman"/>
                <a:cs typeface="Times New Roman"/>
              </a:rPr>
              <a:t>)</a:t>
            </a:r>
            <a:r>
              <a:rPr sz="1200" spc="-142" baseline="48611" dirty="0">
                <a:latin typeface="Times New Roman"/>
                <a:cs typeface="Times New Roman"/>
              </a:rPr>
              <a:t> </a:t>
            </a:r>
            <a:r>
              <a:rPr sz="2025" spc="-89" baseline="4115" dirty="0">
                <a:latin typeface="Times New Roman"/>
                <a:cs typeface="Times New Roman"/>
              </a:rPr>
              <a:t>,</a:t>
            </a:r>
            <a:endParaRPr sz="2025" baseline="411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3573" y="9240915"/>
            <a:ext cx="325120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100" spc="-217" baseline="-23809" dirty="0">
                <a:latin typeface="Symbol"/>
                <a:cs typeface="Symbol"/>
              </a:rPr>
              <a:t></a:t>
            </a:r>
            <a:r>
              <a:rPr sz="2100" spc="-292" baseline="-23809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(</a:t>
            </a:r>
            <a:r>
              <a:rPr sz="800" i="1" spc="-70" dirty="0">
                <a:latin typeface="Times New Roman"/>
                <a:cs typeface="Times New Roman"/>
              </a:rPr>
              <a:t>k</a:t>
            </a:r>
            <a:r>
              <a:rPr sz="800" i="1" spc="-114" dirty="0">
                <a:latin typeface="Times New Roman"/>
                <a:cs typeface="Times New Roman"/>
              </a:rPr>
              <a:t> </a:t>
            </a:r>
            <a:r>
              <a:rPr sz="800" spc="-50" dirty="0">
                <a:latin typeface="Times New Roman"/>
                <a:cs typeface="Times New Roman"/>
              </a:rPr>
              <a:t>)</a:t>
            </a:r>
            <a:r>
              <a:rPr sz="800" spc="-125" dirty="0">
                <a:latin typeface="Times New Roman"/>
                <a:cs typeface="Times New Roman"/>
              </a:rPr>
              <a:t> </a:t>
            </a:r>
            <a:r>
              <a:rPr sz="2025" spc="-89" baseline="-24691" dirty="0">
                <a:latin typeface="Times New Roman"/>
                <a:cs typeface="Times New Roman"/>
              </a:rPr>
              <a:t>.</a:t>
            </a:r>
            <a:endParaRPr sz="2025" baseline="-24691">
              <a:latin typeface="Times New Roman"/>
              <a:cs typeface="Times New Roman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8395" y="9323834"/>
            <a:ext cx="759543" cy="2750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1562607"/>
            <a:ext cx="6111875" cy="47307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indent="505459">
              <a:lnSpc>
                <a:spcPts val="1810"/>
              </a:lnSpc>
              <a:spcBef>
                <a:spcPts val="50"/>
              </a:spcBef>
              <a:tabLst>
                <a:tab pos="793750" algn="l"/>
              </a:tabLst>
            </a:pPr>
            <a:r>
              <a:rPr sz="1400" spc="-5" dirty="0">
                <a:latin typeface="Times New Roman"/>
                <a:cs typeface="Times New Roman"/>
              </a:rPr>
              <a:t>7.	Контроль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завершення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ітераційного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розрахунку.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Якщо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величини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нев’язок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обчислені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менші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заданої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точності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ε</a:t>
            </a:r>
            <a:r>
              <a:rPr sz="1400" spc="-5" dirty="0">
                <a:latin typeface="Times New Roman"/>
                <a:cs typeface="Times New Roman"/>
              </a:rPr>
              <a:t>(для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усіх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вузлів):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303271"/>
            <a:ext cx="61455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то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розрахунок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завершується,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вузлових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напруг,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визначні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2750566"/>
            <a:ext cx="6141720" cy="138684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0"/>
              </a:spcBef>
              <a:tabLst>
                <a:tab pos="269240" algn="l"/>
                <a:tab pos="1041400" algn="l"/>
                <a:tab pos="1913889" algn="l"/>
                <a:tab pos="2169160" algn="l"/>
                <a:tab pos="2877820" algn="l"/>
                <a:tab pos="3633470" algn="l"/>
                <a:tab pos="4703445" algn="l"/>
                <a:tab pos="5528945" algn="l"/>
              </a:tabLst>
            </a:pPr>
            <a:r>
              <a:rPr sz="1400" spc="-5" dirty="0">
                <a:latin typeface="Times New Roman"/>
                <a:cs typeface="Times New Roman"/>
              </a:rPr>
              <a:t>із	задан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-5" dirty="0">
                <a:latin typeface="Times New Roman"/>
                <a:cs typeface="Times New Roman"/>
              </a:rPr>
              <a:t>ю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точн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5" dirty="0">
                <a:latin typeface="Times New Roman"/>
                <a:cs typeface="Times New Roman"/>
              </a:rPr>
              <a:t>ст</a:t>
            </a:r>
            <a:r>
              <a:rPr sz="1400" spc="-10" dirty="0">
                <a:latin typeface="Times New Roman"/>
                <a:cs typeface="Times New Roman"/>
              </a:rPr>
              <a:t>ю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dirty="0">
                <a:latin typeface="Times New Roman"/>
                <a:cs typeface="Times New Roman"/>
              </a:rPr>
              <a:t>	і</a:t>
            </a:r>
            <a:r>
              <a:rPr sz="1400" spc="-10" dirty="0">
                <a:latin typeface="Times New Roman"/>
                <a:cs typeface="Times New Roman"/>
              </a:rPr>
              <a:t>ншом</a:t>
            </a:r>
            <a:r>
              <a:rPr sz="1400" spc="-5" dirty="0">
                <a:latin typeface="Times New Roman"/>
                <a:cs typeface="Times New Roman"/>
              </a:rPr>
              <a:t>у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ипадк</a:t>
            </a:r>
            <a:r>
              <a:rPr sz="1400" spc="-5" dirty="0">
                <a:latin typeface="Times New Roman"/>
                <a:cs typeface="Times New Roman"/>
              </a:rPr>
              <a:t>у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вико</a:t>
            </a:r>
            <a:r>
              <a:rPr sz="1400" spc="-5" dirty="0">
                <a:latin typeface="Times New Roman"/>
                <a:cs typeface="Times New Roman"/>
              </a:rPr>
              <a:t>нуєт</a:t>
            </a:r>
            <a:r>
              <a:rPr sz="1400" spc="-10" dirty="0">
                <a:latin typeface="Times New Roman"/>
                <a:cs typeface="Times New Roman"/>
              </a:rPr>
              <a:t>ьс</a:t>
            </a:r>
            <a:r>
              <a:rPr sz="1400" spc="-5" dirty="0">
                <a:latin typeface="Times New Roman"/>
                <a:cs typeface="Times New Roman"/>
              </a:rPr>
              <a:t>я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насту</a:t>
            </a:r>
            <a:r>
              <a:rPr sz="1400" dirty="0">
                <a:latin typeface="Times New Roman"/>
                <a:cs typeface="Times New Roman"/>
              </a:rPr>
              <a:t>п</a:t>
            </a:r>
            <a:r>
              <a:rPr sz="1400" spc="-10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а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ітера</a:t>
            </a:r>
            <a:r>
              <a:rPr sz="1400" spc="-10" dirty="0">
                <a:latin typeface="Times New Roman"/>
                <a:cs typeface="Times New Roman"/>
              </a:rPr>
              <a:t>ція  </a:t>
            </a:r>
            <a:r>
              <a:rPr sz="1400" spc="-5" dirty="0">
                <a:latin typeface="Times New Roman"/>
                <a:cs typeface="Times New Roman"/>
              </a:rPr>
              <a:t>починаючи з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пункту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 нових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наближеннях</a:t>
            </a:r>
            <a:r>
              <a:rPr sz="1400" spc="-5" dirty="0">
                <a:latin typeface="Times New Roman"/>
                <a:cs typeface="Times New Roman"/>
              </a:rPr>
              <a:t> напруг.</a:t>
            </a:r>
            <a:endParaRPr sz="1400">
              <a:latin typeface="Times New Roman"/>
              <a:cs typeface="Times New Roman"/>
            </a:endParaRPr>
          </a:p>
          <a:p>
            <a:pPr marL="1039494">
              <a:lnSpc>
                <a:spcPct val="100000"/>
              </a:lnSpc>
              <a:spcBef>
                <a:spcPts val="1095"/>
              </a:spcBef>
              <a:tabLst>
                <a:tab pos="1496695" algn="l"/>
              </a:tabLst>
            </a:pPr>
            <a:r>
              <a:rPr sz="1400" i="1" spc="-5" dirty="0">
                <a:latin typeface="Times New Roman"/>
                <a:cs typeface="Times New Roman"/>
              </a:rPr>
              <a:t>8.3.	Приклад виконання завдань практичного </a:t>
            </a:r>
            <a:r>
              <a:rPr sz="1400" i="1" spc="-10" dirty="0">
                <a:latin typeface="Times New Roman"/>
                <a:cs typeface="Times New Roman"/>
              </a:rPr>
              <a:t>заняття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610"/>
              </a:lnSpc>
              <a:tabLst>
                <a:tab pos="6039485" algn="l"/>
              </a:tabLst>
            </a:pPr>
            <a:r>
              <a:rPr sz="1400" spc="-5" dirty="0">
                <a:latin typeface="Times New Roman"/>
                <a:cs typeface="Times New Roman"/>
              </a:rPr>
              <a:t>1. 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</a:t>
            </a:r>
            <a:r>
              <a:rPr sz="1400" spc="-5" dirty="0">
                <a:latin typeface="Times New Roman"/>
                <a:cs typeface="Times New Roman"/>
              </a:rPr>
              <a:t>очаткові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наб</a:t>
            </a:r>
            <a:r>
              <a:rPr sz="1400" spc="-5" dirty="0">
                <a:latin typeface="Times New Roman"/>
                <a:cs typeface="Times New Roman"/>
              </a:rPr>
              <a:t>л</a:t>
            </a:r>
            <a:r>
              <a:rPr sz="1400" spc="-10" dirty="0">
                <a:latin typeface="Times New Roman"/>
                <a:cs typeface="Times New Roman"/>
              </a:rPr>
              <a:t>иженн</a:t>
            </a:r>
            <a:r>
              <a:rPr sz="1400" spc="-5" dirty="0">
                <a:latin typeface="Times New Roman"/>
                <a:cs typeface="Times New Roman"/>
              </a:rPr>
              <a:t>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апруг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приймаєм</a:t>
            </a:r>
            <a:r>
              <a:rPr sz="1400" spc="-5" dirty="0">
                <a:latin typeface="Times New Roman"/>
                <a:cs typeface="Times New Roman"/>
              </a:rPr>
              <a:t>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омінал</a:t>
            </a:r>
            <a:r>
              <a:rPr sz="1400" spc="-15" dirty="0">
                <a:latin typeface="Times New Roman"/>
                <a:cs typeface="Times New Roman"/>
              </a:rPr>
              <a:t>ь</a:t>
            </a:r>
            <a:r>
              <a:rPr sz="1400" spc="-10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у  відповідних вузлах: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22443" y="4125412"/>
            <a:ext cx="1390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6492" y="4236040"/>
            <a:ext cx="6985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-5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38629" y="4384369"/>
            <a:ext cx="1390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22144" y="4494674"/>
            <a:ext cx="6985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-5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32824" y="4643325"/>
            <a:ext cx="1390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3938" y="4753631"/>
            <a:ext cx="6985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-5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58510" y="4901972"/>
            <a:ext cx="1390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53181" y="4236040"/>
            <a:ext cx="6216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22275" algn="l"/>
              </a:tabLst>
            </a:pPr>
            <a:r>
              <a:rPr sz="700" spc="-5" dirty="0">
                <a:latin typeface="Times New Roman"/>
                <a:cs typeface="Times New Roman"/>
              </a:rPr>
              <a:t>1	</a:t>
            </a:r>
            <a:r>
              <a:rPr sz="700" i="1" spc="-10" dirty="0">
                <a:latin typeface="Times New Roman"/>
                <a:cs typeface="Times New Roman"/>
              </a:rPr>
              <a:t>но</a:t>
            </a:r>
            <a:r>
              <a:rPr sz="700" i="1" spc="-25" dirty="0">
                <a:latin typeface="Times New Roman"/>
                <a:cs typeface="Times New Roman"/>
              </a:rPr>
              <a:t>м</a:t>
            </a:r>
            <a:r>
              <a:rPr sz="700" spc="-5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62647" y="4494674"/>
            <a:ext cx="6216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3384" algn="l"/>
              </a:tabLst>
            </a:pPr>
            <a:r>
              <a:rPr sz="700" spc="-5" dirty="0">
                <a:latin typeface="Times New Roman"/>
                <a:cs typeface="Times New Roman"/>
              </a:rPr>
              <a:t>2	</a:t>
            </a:r>
            <a:r>
              <a:rPr sz="700" i="1" spc="-10" dirty="0">
                <a:latin typeface="Times New Roman"/>
                <a:cs typeface="Times New Roman"/>
              </a:rPr>
              <a:t>но</a:t>
            </a:r>
            <a:r>
              <a:rPr sz="700" i="1" spc="50" dirty="0">
                <a:latin typeface="Times New Roman"/>
                <a:cs typeface="Times New Roman"/>
              </a:rPr>
              <a:t>м</a:t>
            </a:r>
            <a:r>
              <a:rPr sz="700" spc="-5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59895" y="4753630"/>
            <a:ext cx="621665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5925" algn="l"/>
              </a:tabLst>
            </a:pPr>
            <a:r>
              <a:rPr sz="700" spc="-5" dirty="0">
                <a:latin typeface="Times New Roman"/>
                <a:cs typeface="Times New Roman"/>
              </a:rPr>
              <a:t>3	</a:t>
            </a:r>
            <a:r>
              <a:rPr sz="700" i="1" spc="-10" dirty="0">
                <a:latin typeface="Times New Roman"/>
                <a:cs typeface="Times New Roman"/>
              </a:rPr>
              <a:t>но</a:t>
            </a:r>
            <a:r>
              <a:rPr sz="700" i="1" spc="30" dirty="0">
                <a:latin typeface="Times New Roman"/>
                <a:cs typeface="Times New Roman"/>
              </a:rPr>
              <a:t>м</a:t>
            </a:r>
            <a:r>
              <a:rPr sz="700" spc="-5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62647" y="5012591"/>
            <a:ext cx="154940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3384" algn="l"/>
                <a:tab pos="1492250" algn="l"/>
              </a:tabLst>
            </a:pPr>
            <a:r>
              <a:rPr sz="700" spc="-5" dirty="0">
                <a:latin typeface="Times New Roman"/>
                <a:cs typeface="Times New Roman"/>
              </a:rPr>
              <a:t>4	</a:t>
            </a:r>
            <a:r>
              <a:rPr sz="700" i="1" spc="-10" dirty="0">
                <a:latin typeface="Times New Roman"/>
                <a:cs typeface="Times New Roman"/>
              </a:rPr>
              <a:t>но</a:t>
            </a:r>
            <a:r>
              <a:rPr sz="700" i="1" spc="50" dirty="0">
                <a:latin typeface="Times New Roman"/>
                <a:cs typeface="Times New Roman"/>
              </a:rPr>
              <a:t>м</a:t>
            </a:r>
            <a:r>
              <a:rPr sz="700" spc="-5" dirty="0">
                <a:latin typeface="Times New Roman"/>
                <a:cs typeface="Times New Roman"/>
              </a:rPr>
              <a:t>4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700" spc="-5" dirty="0">
                <a:latin typeface="Times New Roman"/>
                <a:cs typeface="Times New Roman"/>
              </a:rPr>
              <a:t>4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6598" y="4059310"/>
            <a:ext cx="58674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r>
              <a:rPr sz="1800" i="1" spc="-187" baseline="-25462" dirty="0">
                <a:latin typeface="Times New Roman"/>
                <a:cs typeface="Times New Roman"/>
              </a:rPr>
              <a:t> </a:t>
            </a: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50" dirty="0">
                <a:latin typeface="Times New Roman"/>
                <a:cs typeface="Times New Roman"/>
              </a:rPr>
              <a:t> </a:t>
            </a:r>
            <a:r>
              <a:rPr sz="1800" spc="-7" baseline="-25462" dirty="0">
                <a:latin typeface="Symbol"/>
                <a:cs typeface="Symbol"/>
              </a:rPr>
              <a:t></a:t>
            </a:r>
            <a:r>
              <a:rPr sz="1800" spc="-209" baseline="-25462" dirty="0">
                <a:latin typeface="Times New Roman"/>
                <a:cs typeface="Times New Roman"/>
              </a:rPr>
              <a:t> </a:t>
            </a: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endParaRPr sz="1800" baseline="-2546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6372" y="4129400"/>
            <a:ext cx="25463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0</a:t>
            </a:r>
            <a:r>
              <a:rPr sz="1200" spc="-5" dirty="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16598" y="4318267"/>
            <a:ext cx="58674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r>
              <a:rPr sz="1800" i="1" spc="-187" baseline="-25462" dirty="0">
                <a:latin typeface="Times New Roman"/>
                <a:cs typeface="Times New Roman"/>
              </a:rPr>
              <a:t> </a:t>
            </a: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50" dirty="0">
                <a:latin typeface="Times New Roman"/>
                <a:cs typeface="Times New Roman"/>
              </a:rPr>
              <a:t> </a:t>
            </a:r>
            <a:r>
              <a:rPr sz="1800" spc="-7" baseline="-25462" dirty="0">
                <a:latin typeface="Symbol"/>
                <a:cs typeface="Symbol"/>
              </a:rPr>
              <a:t></a:t>
            </a:r>
            <a:r>
              <a:rPr sz="1800" spc="-209" baseline="-25462" dirty="0">
                <a:latin typeface="Times New Roman"/>
                <a:cs typeface="Times New Roman"/>
              </a:rPr>
              <a:t> </a:t>
            </a: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endParaRPr sz="1800" baseline="-2546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42417" y="4380350"/>
            <a:ext cx="8147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2135" algn="l"/>
              </a:tabLst>
            </a:pPr>
            <a:r>
              <a:rPr sz="1200" i="1" spc="-10" dirty="0">
                <a:latin typeface="Times New Roman"/>
                <a:cs typeface="Times New Roman"/>
              </a:rPr>
              <a:t>к</a:t>
            </a:r>
            <a:r>
              <a:rPr sz="1200" i="1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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0</a:t>
            </a:r>
            <a:r>
              <a:rPr sz="1200" spc="-5" dirty="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16598" y="4577223"/>
            <a:ext cx="58674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r>
              <a:rPr sz="1800" i="1" spc="-187" baseline="-25462" dirty="0">
                <a:latin typeface="Times New Roman"/>
                <a:cs typeface="Times New Roman"/>
              </a:rPr>
              <a:t> </a:t>
            </a: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50" dirty="0">
                <a:latin typeface="Times New Roman"/>
                <a:cs typeface="Times New Roman"/>
              </a:rPr>
              <a:t> </a:t>
            </a:r>
            <a:r>
              <a:rPr sz="1800" spc="-7" baseline="-25462" dirty="0">
                <a:latin typeface="Symbol"/>
                <a:cs typeface="Symbol"/>
              </a:rPr>
              <a:t></a:t>
            </a:r>
            <a:r>
              <a:rPr sz="1800" spc="-209" baseline="-25462" dirty="0">
                <a:latin typeface="Times New Roman"/>
                <a:cs typeface="Times New Roman"/>
              </a:rPr>
              <a:t> </a:t>
            </a: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endParaRPr sz="1800" baseline="-25462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36912" y="4639306"/>
            <a:ext cx="8147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2135" algn="l"/>
              </a:tabLst>
            </a:pPr>
            <a:r>
              <a:rPr sz="1200" i="1" spc="-10" dirty="0">
                <a:latin typeface="Times New Roman"/>
                <a:cs typeface="Times New Roman"/>
              </a:rPr>
              <a:t>к</a:t>
            </a:r>
            <a:r>
              <a:rPr sz="1200" i="1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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0</a:t>
            </a:r>
            <a:r>
              <a:rPr sz="1200" spc="-5" dirty="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16598" y="4835870"/>
            <a:ext cx="58674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r>
              <a:rPr sz="1800" i="1" spc="-187" baseline="-25462" dirty="0">
                <a:latin typeface="Times New Roman"/>
                <a:cs typeface="Times New Roman"/>
              </a:rPr>
              <a:t> </a:t>
            </a:r>
            <a:r>
              <a:rPr sz="700" spc="40" dirty="0">
                <a:latin typeface="Times New Roman"/>
                <a:cs typeface="Times New Roman"/>
              </a:rPr>
              <a:t>(</a:t>
            </a:r>
            <a:r>
              <a:rPr sz="700" spc="30" dirty="0">
                <a:latin typeface="Times New Roman"/>
                <a:cs typeface="Times New Roman"/>
              </a:rPr>
              <a:t>0</a:t>
            </a:r>
            <a:r>
              <a:rPr sz="700" spc="-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50" dirty="0">
                <a:latin typeface="Times New Roman"/>
                <a:cs typeface="Times New Roman"/>
              </a:rPr>
              <a:t> </a:t>
            </a:r>
            <a:r>
              <a:rPr sz="1800" spc="-7" baseline="-25462" dirty="0">
                <a:latin typeface="Symbol"/>
                <a:cs typeface="Symbol"/>
              </a:rPr>
              <a:t></a:t>
            </a:r>
            <a:r>
              <a:rPr sz="1800" spc="-209" baseline="-25462" dirty="0">
                <a:latin typeface="Times New Roman"/>
                <a:cs typeface="Times New Roman"/>
              </a:rPr>
              <a:t> </a:t>
            </a:r>
            <a:r>
              <a:rPr sz="1800" i="1" spc="-7" baseline="-25462" dirty="0">
                <a:latin typeface="Times New Roman"/>
                <a:cs typeface="Times New Roman"/>
              </a:rPr>
              <a:t>U</a:t>
            </a:r>
            <a:endParaRPr sz="1800" baseline="-2546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92334" y="4048644"/>
            <a:ext cx="833755" cy="107124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</a:t>
            </a:r>
            <a:r>
              <a:rPr sz="1200" spc="-1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0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к</a:t>
            </a:r>
            <a:r>
              <a:rPr sz="1200" i="1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</a:t>
            </a:r>
            <a:endParaRPr sz="1300">
              <a:latin typeface="Symbol"/>
              <a:cs typeface="Symbol"/>
            </a:endParaRPr>
          </a:p>
          <a:p>
            <a:pPr marL="27940">
              <a:lnSpc>
                <a:spcPct val="100000"/>
              </a:lnSpc>
              <a:spcBef>
                <a:spcPts val="580"/>
              </a:spcBef>
            </a:pP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</a:t>
            </a:r>
            <a:r>
              <a:rPr sz="1200" spc="-1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595"/>
              </a:spcBef>
            </a:pP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</a:t>
            </a:r>
            <a:r>
              <a:rPr sz="1200" spc="-1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  <a:spcBef>
                <a:spcPts val="600"/>
              </a:spcBef>
            </a:pP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35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62572" y="4897953"/>
            <a:ext cx="8153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72135" algn="l"/>
              </a:tabLst>
            </a:pPr>
            <a:r>
              <a:rPr sz="1200" i="1" spc="-10" dirty="0">
                <a:latin typeface="Times New Roman"/>
                <a:cs typeface="Times New Roman"/>
              </a:rPr>
              <a:t>к</a:t>
            </a:r>
            <a:r>
              <a:rPr sz="1200" i="1" spc="1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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200" spc="-5" dirty="0">
                <a:latin typeface="Symbol"/>
                <a:cs typeface="Symbol"/>
              </a:rPr>
              <a:t>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0.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6838" y="5119115"/>
            <a:ext cx="5379085" cy="10426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315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Розрахунок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виконуємо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точністю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0,01.</a:t>
            </a:r>
            <a:endParaRPr sz="1400">
              <a:latin typeface="Times New Roman"/>
              <a:cs typeface="Times New Roman"/>
            </a:endParaRPr>
          </a:p>
          <a:p>
            <a:pPr marL="306705" algn="ctr">
              <a:lnSpc>
                <a:spcPct val="100000"/>
              </a:lnSpc>
              <a:spcBef>
                <a:spcPts val="1135"/>
              </a:spcBef>
            </a:pPr>
            <a:r>
              <a:rPr sz="1400" i="1" spc="-5" dirty="0">
                <a:latin typeface="Times New Roman"/>
                <a:cs typeface="Times New Roman"/>
              </a:rPr>
              <a:t>Початкова ітерація розрахунку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(к =</a:t>
            </a:r>
            <a:r>
              <a:rPr sz="1400" i="1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0).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1400" spc="-5" dirty="0">
                <a:latin typeface="Times New Roman"/>
                <a:cs typeface="Times New Roman"/>
              </a:rPr>
              <a:t>2.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Підставляємо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визначаємо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87983" y="6216395"/>
            <a:ext cx="129476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latin typeface="Times New Roman"/>
                <a:cs typeface="Times New Roman"/>
              </a:rPr>
              <a:t>нев’язки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04791" y="6152778"/>
            <a:ext cx="16065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25" dirty="0">
                <a:latin typeface="Times New Roman"/>
                <a:cs typeface="Times New Roman"/>
              </a:rPr>
              <a:t>(</a:t>
            </a:r>
            <a:r>
              <a:rPr sz="900" dirty="0">
                <a:latin typeface="Times New Roman"/>
                <a:cs typeface="Times New Roman"/>
              </a:rPr>
              <a:t>0</a:t>
            </a:r>
            <a:r>
              <a:rPr sz="900" spc="-20" dirty="0"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08663" y="6158189"/>
            <a:ext cx="71755" cy="2724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spc="-40" dirty="0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56154" y="6152778"/>
            <a:ext cx="563245" cy="3130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Times New Roman"/>
                <a:cs typeface="Times New Roman"/>
              </a:rPr>
              <a:t>(0)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445134" algn="l"/>
              </a:tabLst>
            </a:pPr>
            <a:r>
              <a:rPr sz="900" i="1" spc="-45" dirty="0">
                <a:latin typeface="Times New Roman"/>
                <a:cs typeface="Times New Roman"/>
              </a:rPr>
              <a:t>p</a:t>
            </a:r>
            <a:r>
              <a:rPr sz="900" i="1" spc="-20" dirty="0">
                <a:latin typeface="Times New Roman"/>
                <a:cs typeface="Times New Roman"/>
              </a:rPr>
              <a:t>i</a:t>
            </a:r>
            <a:r>
              <a:rPr sz="900" i="1" dirty="0">
                <a:latin typeface="Times New Roman"/>
                <a:cs typeface="Times New Roman"/>
              </a:rPr>
              <a:t>	</a:t>
            </a:r>
            <a:r>
              <a:rPr sz="900" i="1" spc="-70" dirty="0">
                <a:latin typeface="Times New Roman"/>
                <a:cs typeface="Times New Roman"/>
              </a:rPr>
              <a:t>Q</a:t>
            </a:r>
            <a:r>
              <a:rPr sz="900" i="1" spc="-20" dirty="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18313" y="6149128"/>
            <a:ext cx="601980" cy="2832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461009" algn="l"/>
              </a:tabLst>
            </a:pPr>
            <a:r>
              <a:rPr sz="1650" spc="-135" dirty="0">
                <a:latin typeface="Symbol"/>
                <a:cs typeface="Symbol"/>
              </a:rPr>
              <a:t></a:t>
            </a:r>
            <a:r>
              <a:rPr sz="1650" spc="-135" dirty="0">
                <a:latin typeface="Times New Roman"/>
                <a:cs typeface="Times New Roman"/>
              </a:rPr>
              <a:t>	</a:t>
            </a:r>
            <a:r>
              <a:rPr sz="1650" spc="-135" dirty="0">
                <a:latin typeface="Symbol"/>
                <a:cs typeface="Symbol"/>
              </a:rPr>
              <a:t>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65450" y="6216395"/>
            <a:ext cx="31534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початкових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наближеннях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невідомих: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44210" y="6551557"/>
            <a:ext cx="141605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spc="60" dirty="0">
                <a:latin typeface="Times New Roman"/>
                <a:cs typeface="Times New Roman"/>
              </a:rPr>
              <a:t>(0</a:t>
            </a:r>
            <a:r>
              <a:rPr sz="650" spc="20" dirty="0">
                <a:latin typeface="Times New Roman"/>
                <a:cs typeface="Times New Roman"/>
              </a:rPr>
              <a:t>)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41463" y="6655732"/>
            <a:ext cx="11557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i="1" spc="20" dirty="0">
                <a:latin typeface="Times New Roman"/>
                <a:cs typeface="Times New Roman"/>
              </a:rPr>
              <a:t>p</a:t>
            </a:r>
            <a:r>
              <a:rPr sz="650" spc="3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84716" y="6648622"/>
            <a:ext cx="6921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93147" y="6522719"/>
            <a:ext cx="2641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5" baseline="3968" dirty="0">
                <a:latin typeface="Times New Roman"/>
                <a:cs typeface="Times New Roman"/>
              </a:rPr>
              <a:t>(0)</a:t>
            </a:r>
            <a:r>
              <a:rPr sz="1050" spc="555" baseline="3968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28452" y="6538950"/>
            <a:ext cx="126364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20021" y="6648622"/>
            <a:ext cx="6921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99086" y="6474654"/>
            <a:ext cx="2074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5120" algn="l"/>
                <a:tab pos="1328420" algn="l"/>
                <a:tab pos="1863725" algn="l"/>
              </a:tabLst>
            </a:pPr>
            <a:r>
              <a:rPr sz="1550" dirty="0">
                <a:latin typeface="Symbol"/>
                <a:cs typeface="Symbol"/>
              </a:rPr>
              <a:t></a:t>
            </a:r>
            <a:r>
              <a:rPr sz="1550" dirty="0">
                <a:latin typeface="Times New Roman"/>
                <a:cs typeface="Times New Roman"/>
              </a:rPr>
              <a:t>	</a:t>
            </a:r>
            <a:r>
              <a:rPr sz="1150" spc="50" dirty="0">
                <a:latin typeface="Symbol"/>
                <a:cs typeface="Symbol"/>
              </a:rPr>
              <a:t></a:t>
            </a:r>
            <a:r>
              <a:rPr sz="1150" spc="50" dirty="0">
                <a:latin typeface="Times New Roman"/>
                <a:cs typeface="Times New Roman"/>
              </a:rPr>
              <a:t> </a:t>
            </a:r>
            <a:r>
              <a:rPr sz="115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0,353</a:t>
            </a:r>
            <a:r>
              <a:rPr sz="1400" spc="-10" dirty="0">
                <a:latin typeface="Times New Roman"/>
                <a:cs typeface="Times New Roman"/>
              </a:rPr>
              <a:t>9</a:t>
            </a:r>
            <a:r>
              <a:rPr sz="1400" spc="-5" dirty="0">
                <a:latin typeface="Times New Roman"/>
                <a:cs typeface="Times New Roman"/>
              </a:rPr>
              <a:t>∙(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800" spc="-22" baseline="2314" dirty="0">
                <a:latin typeface="Times New Roman"/>
                <a:cs typeface="Times New Roman"/>
              </a:rPr>
              <a:t>U</a:t>
            </a:r>
            <a:r>
              <a:rPr sz="1800" baseline="2314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800" spc="-22" baseline="2314" dirty="0">
                <a:latin typeface="Times New Roman"/>
                <a:cs typeface="Times New Roman"/>
              </a:rPr>
              <a:t>U</a:t>
            </a:r>
            <a:r>
              <a:rPr sz="1800" baseline="2314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∙</a:t>
            </a:r>
            <a:r>
              <a:rPr sz="1800" dirty="0">
                <a:latin typeface="Times New Roman"/>
                <a:cs typeface="Times New Roman"/>
              </a:rPr>
              <a:t>[(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14449" y="649303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89554" y="6623906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15155" y="6491116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13965" y="649303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89069" y="6623906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014670" y="6491116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73582" y="6538950"/>
            <a:ext cx="126364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74737" y="6648622"/>
            <a:ext cx="6921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47161" y="6496811"/>
            <a:ext cx="371602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8235" algn="l"/>
                <a:tab pos="2317750" algn="l"/>
                <a:tab pos="2761615" algn="l"/>
              </a:tabLst>
            </a:pPr>
            <a:r>
              <a:rPr sz="1400" spc="-5" dirty="0">
                <a:latin typeface="Times New Roman"/>
                <a:cs typeface="Times New Roman"/>
              </a:rPr>
              <a:t>11,8852∙cos	–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	</a:t>
            </a:r>
            <a:r>
              <a:rPr sz="1600" spc="55" dirty="0">
                <a:latin typeface="Times New Roman"/>
                <a:cs typeface="Times New Roman"/>
              </a:rPr>
              <a:t>)+</a:t>
            </a:r>
            <a:r>
              <a:rPr sz="1200" spc="55" dirty="0">
                <a:latin typeface="Times New Roman"/>
                <a:cs typeface="Times New Roman"/>
              </a:rPr>
              <a:t>U	</a:t>
            </a:r>
            <a:r>
              <a:rPr sz="1400" spc="-5" dirty="0">
                <a:latin typeface="Times New Roman"/>
                <a:cs typeface="Times New Roman"/>
              </a:rPr>
              <a:t>∙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0,1111∙cos(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45280" y="649303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20384" y="6623906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45985" y="6491116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19214" y="6522719"/>
            <a:ext cx="11430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95990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96695" y="6797185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34363" y="6829043"/>
            <a:ext cx="9893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-0,1518∙sin(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205388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80251" y="6929977"/>
            <a:ext cx="126873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12850" algn="l"/>
              </a:tabLst>
            </a:pPr>
            <a:r>
              <a:rPr sz="850" spc="-90" dirty="0">
                <a:latin typeface="Times New Roman"/>
                <a:cs typeface="Times New Roman"/>
              </a:rPr>
              <a:t>2	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06348" y="6797218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584760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69021" y="6929977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485465" y="6797185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104707" y="6845628"/>
            <a:ext cx="126364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02956" y="6955019"/>
            <a:ext cx="6921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387854" y="6803135"/>
            <a:ext cx="18135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345" algn="l"/>
                <a:tab pos="85153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</a:t>
            </a:r>
            <a:r>
              <a:rPr sz="1400" spc="45" dirty="0">
                <a:latin typeface="Times New Roman"/>
                <a:cs typeface="Times New Roman"/>
              </a:rPr>
              <a:t>)</a:t>
            </a:r>
            <a:r>
              <a:rPr sz="1600" spc="45" dirty="0">
                <a:latin typeface="Times New Roman"/>
                <a:cs typeface="Times New Roman"/>
              </a:rPr>
              <a:t>)+</a:t>
            </a:r>
            <a:r>
              <a:rPr sz="1200" spc="45" dirty="0">
                <a:latin typeface="Times New Roman"/>
                <a:cs typeface="Times New Roman"/>
              </a:rPr>
              <a:t>U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0,1389∙cos(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2749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57854" y="6929977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183455" y="6797185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62203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43937" y="6929977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563163" y="6797218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65320" y="6829043"/>
            <a:ext cx="132461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734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-0,1897∙sin(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71519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46624" y="6929977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772225" y="6797185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250973" y="6799102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232707" y="6929977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51933" y="6797218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054344" y="6803135"/>
            <a:ext cx="6032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34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600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129222" y="7139633"/>
            <a:ext cx="126364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130377" y="7249024"/>
            <a:ext cx="6921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4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87983" y="7097267"/>
            <a:ext cx="14262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</a:tabLst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U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0,00174∙cos(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395888" y="7093107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775260" y="7093107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296848" y="7091191"/>
            <a:ext cx="481965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91160" algn="l"/>
              </a:tabLst>
            </a:pPr>
            <a:r>
              <a:rPr sz="1500" spc="-175" dirty="0">
                <a:latin typeface="Symbol"/>
                <a:cs typeface="Symbol"/>
              </a:rPr>
              <a:t></a:t>
            </a:r>
            <a:r>
              <a:rPr sz="1500" spc="-175" dirty="0">
                <a:latin typeface="Times New Roman"/>
                <a:cs typeface="Times New Roman"/>
              </a:rPr>
              <a:t>	</a:t>
            </a: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371056" y="7223981"/>
            <a:ext cx="1656714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0685" algn="l"/>
                <a:tab pos="1600200" algn="l"/>
              </a:tabLst>
            </a:pPr>
            <a:r>
              <a:rPr sz="850" spc="-90" dirty="0">
                <a:latin typeface="Times New Roman"/>
                <a:cs typeface="Times New Roman"/>
              </a:rPr>
              <a:t>1	4	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984023" y="7093107"/>
            <a:ext cx="51562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179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52954" y="7123176"/>
            <a:ext cx="1901189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372745" algn="l"/>
                <a:tab pos="162623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-0,0343∙sin(	–</a:t>
            </a:r>
            <a:r>
              <a:rPr sz="1400" spc="315" dirty="0">
                <a:latin typeface="Times New Roman"/>
                <a:cs typeface="Times New Roman"/>
              </a:rPr>
              <a:t> </a:t>
            </a:r>
            <a:r>
              <a:rPr sz="1275" spc="-135" baseline="-16339" dirty="0">
                <a:latin typeface="Times New Roman"/>
                <a:cs typeface="Times New Roman"/>
              </a:rPr>
              <a:t>4</a:t>
            </a:r>
            <a:endParaRPr sz="1275" baseline="-16339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84983" y="7091191"/>
            <a:ext cx="481965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91160" algn="l"/>
              </a:tabLst>
            </a:pPr>
            <a:r>
              <a:rPr sz="1500" spc="-175" dirty="0">
                <a:latin typeface="Symbol"/>
                <a:cs typeface="Symbol"/>
              </a:rPr>
              <a:t></a:t>
            </a:r>
            <a:r>
              <a:rPr sz="1500" spc="-175" dirty="0">
                <a:latin typeface="Times New Roman"/>
                <a:cs typeface="Times New Roman"/>
              </a:rPr>
              <a:t>	</a:t>
            </a: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501896" y="7072121"/>
            <a:ext cx="533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800" dirty="0">
                <a:latin typeface="Times New Roman"/>
                <a:cs typeface="Times New Roman"/>
              </a:rPr>
              <a:t>]</a:t>
            </a:r>
            <a:r>
              <a:rPr sz="1400" spc="-10" dirty="0">
                <a:latin typeface="Times New Roman"/>
                <a:cs typeface="Times New Roman"/>
              </a:rPr>
              <a:t>–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928614" y="7123176"/>
            <a:ext cx="825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009388" y="7123176"/>
            <a:ext cx="10909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0,3539∙(110)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62583" y="7361681"/>
            <a:ext cx="6198235" cy="796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2115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–110∙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11,8852∙cos(0)–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20,1905∙sin(0)</a:t>
            </a:r>
            <a:r>
              <a:rPr sz="1600" spc="-5" dirty="0">
                <a:latin typeface="Times New Roman"/>
                <a:cs typeface="Times New Roman"/>
              </a:rPr>
              <a:t>)+</a:t>
            </a:r>
            <a:r>
              <a:rPr sz="1400" spc="-5" dirty="0">
                <a:latin typeface="Times New Roman"/>
                <a:cs typeface="Times New Roman"/>
              </a:rPr>
              <a:t>110∙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0,1111∙cos(0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-0,1518∙sin(0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2075"/>
              </a:lnSpc>
            </a:pPr>
            <a:r>
              <a:rPr sz="1400" spc="-5" dirty="0">
                <a:latin typeface="Times New Roman"/>
                <a:cs typeface="Times New Roman"/>
              </a:rPr>
              <a:t>+110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0,1389∙cos(0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-,1897∙sin(0–0)</a:t>
            </a:r>
            <a:r>
              <a:rPr sz="1600" spc="-5" dirty="0">
                <a:latin typeface="Times New Roman"/>
                <a:cs typeface="Times New Roman"/>
              </a:rPr>
              <a:t>)+</a:t>
            </a:r>
            <a:r>
              <a:rPr sz="1400" spc="-5" dirty="0">
                <a:latin typeface="Times New Roman"/>
                <a:cs typeface="Times New Roman"/>
              </a:rPr>
              <a:t>35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0,00174∙cos(0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-0,0343∙sin(0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800" spc="-5" dirty="0">
                <a:latin typeface="Times New Roman"/>
                <a:cs typeface="Times New Roman"/>
              </a:rPr>
              <a:t>]</a:t>
            </a:r>
            <a:r>
              <a:rPr sz="1350" spc="-7" baseline="-6172" dirty="0">
                <a:latin typeface="Times New Roman"/>
                <a:cs typeface="Times New Roman"/>
              </a:rPr>
              <a:t>-</a:t>
            </a:r>
            <a:endParaRPr sz="1350" baseline="-6172">
              <a:latin typeface="Times New Roman"/>
              <a:cs typeface="Times New Roman"/>
            </a:endParaRPr>
          </a:p>
          <a:p>
            <a:pPr marL="38100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-53,4741;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494835" y="8205097"/>
            <a:ext cx="141605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50" spc="60" dirty="0">
                <a:latin typeface="Times New Roman"/>
                <a:cs typeface="Times New Roman"/>
              </a:rPr>
              <a:t>(0</a:t>
            </a:r>
            <a:r>
              <a:rPr sz="650" spc="20" dirty="0">
                <a:latin typeface="Times New Roman"/>
                <a:cs typeface="Times New Roman"/>
              </a:rPr>
              <a:t>)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481442" y="8304769"/>
            <a:ext cx="1146810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89660" algn="l"/>
              </a:tabLst>
            </a:pPr>
            <a:r>
              <a:rPr sz="650" i="1" spc="15" dirty="0">
                <a:latin typeface="Times New Roman"/>
                <a:cs typeface="Times New Roman"/>
              </a:rPr>
              <a:t>q</a:t>
            </a:r>
            <a:r>
              <a:rPr sz="650" spc="30" dirty="0">
                <a:latin typeface="Times New Roman"/>
                <a:cs typeface="Times New Roman"/>
              </a:rPr>
              <a:t>1</a:t>
            </a:r>
            <a:r>
              <a:rPr sz="650" dirty="0">
                <a:latin typeface="Times New Roman"/>
                <a:cs typeface="Times New Roman"/>
              </a:rPr>
              <a:t>	</a:t>
            </a:r>
            <a:r>
              <a:rPr sz="700" spc="-1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567492" y="8176259"/>
            <a:ext cx="2641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5" baseline="3968" dirty="0">
                <a:latin typeface="Times New Roman"/>
                <a:cs typeface="Times New Roman"/>
              </a:rPr>
              <a:t>(0)</a:t>
            </a:r>
            <a:r>
              <a:rPr sz="1050" spc="562" baseline="3968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349920" y="8160815"/>
            <a:ext cx="1626235" cy="260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4485" algn="l"/>
                <a:tab pos="1351915" algn="l"/>
              </a:tabLst>
            </a:pPr>
            <a:r>
              <a:rPr sz="1550" spc="-5" dirty="0">
                <a:latin typeface="Symbol"/>
                <a:cs typeface="Symbol"/>
              </a:rPr>
              <a:t></a:t>
            </a:r>
            <a:r>
              <a:rPr sz="1550" spc="-5" dirty="0">
                <a:latin typeface="Times New Roman"/>
                <a:cs typeface="Times New Roman"/>
              </a:rPr>
              <a:t>	</a:t>
            </a:r>
            <a:r>
              <a:rPr sz="1150" spc="45" dirty="0">
                <a:latin typeface="Symbol"/>
                <a:cs typeface="Symbol"/>
              </a:rPr>
              <a:t></a:t>
            </a:r>
            <a:r>
              <a:rPr sz="115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-0,5286∙(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800" spc="-22" baseline="2314" dirty="0">
                <a:latin typeface="Times New Roman"/>
                <a:cs typeface="Times New Roman"/>
              </a:rPr>
              <a:t>U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135182" y="8192490"/>
            <a:ext cx="126364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126751" y="8302162"/>
            <a:ext cx="6921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367496" y="8277446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392328" y="8146571"/>
            <a:ext cx="138557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6174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617176" y="8277446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293288" y="8144688"/>
            <a:ext cx="135255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261745" algn="l"/>
              </a:tabLst>
            </a:pPr>
            <a:r>
              <a:rPr sz="1500" spc="-175" dirty="0">
                <a:latin typeface="Symbol"/>
                <a:cs typeface="Symbol"/>
              </a:rPr>
              <a:t></a:t>
            </a:r>
            <a:r>
              <a:rPr sz="1500" spc="-175" dirty="0">
                <a:latin typeface="Times New Roman"/>
                <a:cs typeface="Times New Roman"/>
              </a:rPr>
              <a:t>	</a:t>
            </a: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020044" y="8125205"/>
            <a:ext cx="2969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554" algn="l"/>
                <a:tab pos="1523365" algn="l"/>
                <a:tab pos="2773045" algn="l"/>
              </a:tabLst>
            </a:pPr>
            <a:r>
              <a:rPr sz="1200" spc="-15" dirty="0">
                <a:latin typeface="Times New Roman"/>
                <a:cs typeface="Times New Roman"/>
              </a:rPr>
              <a:t>U	</a:t>
            </a:r>
            <a:r>
              <a:rPr sz="1400" spc="-5" dirty="0">
                <a:latin typeface="Times New Roman"/>
                <a:cs typeface="Times New Roman"/>
              </a:rPr>
              <a:t>∙</a:t>
            </a:r>
            <a:r>
              <a:rPr sz="1800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</a:t>
            </a:r>
            <a:r>
              <a:rPr sz="1400" spc="-10" dirty="0">
                <a:latin typeface="Times New Roman"/>
                <a:cs typeface="Times New Roman"/>
              </a:rPr>
              <a:t>,8</a:t>
            </a:r>
            <a:r>
              <a:rPr sz="1400" spc="-5" dirty="0">
                <a:latin typeface="Times New Roman"/>
                <a:cs typeface="Times New Roman"/>
              </a:rPr>
              <a:t>85</a:t>
            </a:r>
            <a:r>
              <a:rPr sz="1400" spc="-10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∙sin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+ 20,1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-5" dirty="0">
                <a:latin typeface="Times New Roman"/>
                <a:cs typeface="Times New Roman"/>
              </a:rPr>
              <a:t>0</a:t>
            </a:r>
            <a:r>
              <a:rPr sz="1400" spc="-10" dirty="0">
                <a:latin typeface="Times New Roman"/>
                <a:cs typeface="Times New Roman"/>
              </a:rPr>
              <a:t>5</a:t>
            </a:r>
            <a:r>
              <a:rPr sz="1400" spc="-5" dirty="0">
                <a:latin typeface="Times New Roman"/>
                <a:cs typeface="Times New Roman"/>
              </a:rPr>
              <a:t>∙cos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576892" y="8499803"/>
            <a:ext cx="126364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578047" y="8609194"/>
            <a:ext cx="69215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725095" y="8453277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700199" y="8584152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625800" y="8451360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336294" y="8457438"/>
            <a:ext cx="16414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  <a:tab pos="1539240" algn="l"/>
              </a:tabLst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U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</a:t>
            </a:r>
            <a:r>
              <a:rPr sz="1400" spc="-1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sin(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104548" y="8453277"/>
            <a:ext cx="13589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088850" y="8584152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005508" y="8451393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243072" y="8483345"/>
            <a:ext cx="110426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0,1518∙cos(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403904" y="8584152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329505" y="8451360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428799" y="8453277"/>
            <a:ext cx="47117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734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748341" y="8584152"/>
            <a:ext cx="6858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664785" y="8451360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567428" y="8457438"/>
            <a:ext cx="6324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34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576892" y="8793173"/>
            <a:ext cx="126364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336294" y="8751061"/>
            <a:ext cx="130683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</a:tabLst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U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0,1389∙sin(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625800" y="8744731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725095" y="8746646"/>
            <a:ext cx="47117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734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700199" y="8877521"/>
            <a:ext cx="410209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330" algn="l"/>
              </a:tabLst>
            </a:pPr>
            <a:r>
              <a:rPr sz="850" spc="-90" dirty="0">
                <a:latin typeface="Times New Roman"/>
                <a:cs typeface="Times New Roman"/>
              </a:rPr>
              <a:t>1	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961080" y="8744731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863342" y="8776969"/>
            <a:ext cx="139509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7980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)+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0,1897∙cos(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240605" y="8744731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339899" y="8746646"/>
            <a:ext cx="471170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734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4315004" y="8877521"/>
            <a:ext cx="410209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330" algn="l"/>
              </a:tabLst>
            </a:pPr>
            <a:r>
              <a:rPr sz="850" spc="-90" dirty="0">
                <a:latin typeface="Times New Roman"/>
                <a:cs typeface="Times New Roman"/>
              </a:rPr>
              <a:t>1	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575885" y="8744731"/>
            <a:ext cx="102870" cy="2565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478273" y="8751061"/>
            <a:ext cx="58864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34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129222" y="9087205"/>
            <a:ext cx="126364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20" dirty="0">
                <a:latin typeface="Times New Roman"/>
                <a:cs typeface="Times New Roman"/>
              </a:rPr>
              <a:t>(</a:t>
            </a:r>
            <a:r>
              <a:rPr sz="700" spc="-10" dirty="0">
                <a:latin typeface="Times New Roman"/>
                <a:cs typeface="Times New Roman"/>
              </a:rPr>
              <a:t>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130377" y="9196877"/>
            <a:ext cx="6921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Times New Roman"/>
                <a:cs typeface="Times New Roman"/>
              </a:rPr>
              <a:t>4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87983" y="8887158"/>
            <a:ext cx="1396365" cy="4279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6990" algn="ctr">
              <a:lnSpc>
                <a:spcPct val="100000"/>
              </a:lnSpc>
              <a:spcBef>
                <a:spcPts val="225"/>
              </a:spcBef>
            </a:pPr>
            <a:r>
              <a:rPr sz="700" spc="-1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80"/>
              </a:spcBef>
              <a:tabLst>
                <a:tab pos="362585" algn="l"/>
              </a:tabLst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U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0,00174∙sin(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366320" y="9040679"/>
            <a:ext cx="135890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267025" y="9038785"/>
            <a:ext cx="102870" cy="257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745773" y="9040679"/>
            <a:ext cx="1460500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36675" algn="l"/>
              </a:tabLst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341424" y="9171834"/>
            <a:ext cx="1772285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0685" algn="l"/>
                <a:tab pos="1715770" algn="l"/>
              </a:tabLst>
            </a:pPr>
            <a:r>
              <a:rPr sz="850" spc="-90" dirty="0">
                <a:latin typeface="Times New Roman"/>
                <a:cs typeface="Times New Roman"/>
              </a:rPr>
              <a:t>1	4	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494564" y="9040679"/>
            <a:ext cx="135890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" dirty="0">
                <a:latin typeface="Times New Roman"/>
                <a:cs typeface="Times New Roman"/>
              </a:rPr>
              <a:t>(</a:t>
            </a:r>
            <a:r>
              <a:rPr sz="850" spc="-55" dirty="0">
                <a:latin typeface="Times New Roman"/>
                <a:cs typeface="Times New Roman"/>
              </a:rPr>
              <a:t>0</a:t>
            </a:r>
            <a:r>
              <a:rPr sz="850" spc="-6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4478865" y="9171834"/>
            <a:ext cx="68580" cy="154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646733" y="9038785"/>
            <a:ext cx="1851660" cy="2571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336040" algn="l"/>
                <a:tab pos="1760855" algn="l"/>
              </a:tabLst>
            </a:pPr>
            <a:r>
              <a:rPr sz="1500" spc="-175" dirty="0">
                <a:latin typeface="Symbol"/>
                <a:cs typeface="Symbol"/>
              </a:rPr>
              <a:t></a:t>
            </a:r>
            <a:r>
              <a:rPr sz="1500" spc="-175" dirty="0">
                <a:latin typeface="Times New Roman"/>
                <a:cs typeface="Times New Roman"/>
              </a:rPr>
              <a:t>	</a:t>
            </a:r>
            <a:r>
              <a:rPr sz="1500" spc="-175" dirty="0">
                <a:latin typeface="Symbol"/>
                <a:cs typeface="Symbol"/>
              </a:rPr>
              <a:t></a:t>
            </a:r>
            <a:r>
              <a:rPr sz="1500" spc="-175" dirty="0">
                <a:latin typeface="Times New Roman"/>
                <a:cs typeface="Times New Roman"/>
              </a:rPr>
              <a:t>	</a:t>
            </a:r>
            <a:r>
              <a:rPr sz="1500" spc="-17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504439" y="9045193"/>
            <a:ext cx="26828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1795" algn="l"/>
                <a:tab pos="1760855" algn="l"/>
                <a:tab pos="214058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0,0343∙cos(	–	)</a:t>
            </a:r>
            <a:r>
              <a:rPr sz="1600" spc="-5" dirty="0">
                <a:latin typeface="Times New Roman"/>
                <a:cs typeface="Times New Roman"/>
              </a:rPr>
              <a:t>)]</a:t>
            </a:r>
            <a:r>
              <a:rPr sz="1400" spc="-5" dirty="0">
                <a:latin typeface="Times New Roman"/>
                <a:cs typeface="Times New Roman"/>
              </a:rPr>
              <a:t>+2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310894" y="9309607"/>
            <a:ext cx="4513580" cy="53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1454">
              <a:lnSpc>
                <a:spcPts val="212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=-0,5286∙(110)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350" spc="202" baseline="3086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110∙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11,8852∙sin(0)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20,1905∙cos(0)</a:t>
            </a:r>
            <a:r>
              <a:rPr sz="1600" spc="-5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0,1111∙sin(0–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0,1518∙cos(0–0)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086124" y="1187337"/>
            <a:ext cx="112839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573405" algn="l"/>
                <a:tab pos="1083310" algn="l"/>
              </a:tabLst>
            </a:pPr>
            <a:r>
              <a:rPr sz="800" i="1" spc="25" dirty="0">
                <a:latin typeface="Times New Roman"/>
                <a:cs typeface="Times New Roman"/>
              </a:rPr>
              <a:t>i	i	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045540" y="1438921"/>
            <a:ext cx="105727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537210" algn="l"/>
                <a:tab pos="1012190" algn="l"/>
              </a:tabLst>
            </a:pPr>
            <a:r>
              <a:rPr sz="800" i="1" spc="25" dirty="0">
                <a:latin typeface="Times New Roman"/>
                <a:cs typeface="Times New Roman"/>
              </a:rPr>
              <a:t>i	i	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366166" y="1363158"/>
            <a:ext cx="591820" cy="1955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00" i="1" spc="25" dirty="0">
                <a:latin typeface="Times New Roman"/>
                <a:cs typeface="Times New Roman"/>
              </a:rPr>
              <a:t>i</a:t>
            </a:r>
            <a:r>
              <a:rPr sz="1100" i="1" spc="20" dirty="0">
                <a:latin typeface="Times New Roman"/>
                <a:cs typeface="Times New Roman"/>
              </a:rPr>
              <a:t> </a:t>
            </a:r>
            <a:r>
              <a:rPr sz="1100" spc="50" dirty="0">
                <a:latin typeface="Symbol"/>
                <a:cs typeface="Symbol"/>
              </a:rPr>
              <a:t></a:t>
            </a:r>
            <a:r>
              <a:rPr sz="1100" spc="-140" dirty="0">
                <a:latin typeface="Times New Roman"/>
                <a:cs typeface="Times New Roman"/>
              </a:rPr>
              <a:t> </a:t>
            </a:r>
            <a:r>
              <a:rPr sz="1100" spc="-75" dirty="0">
                <a:latin typeface="Times New Roman"/>
                <a:cs typeface="Times New Roman"/>
              </a:rPr>
              <a:t>1</a:t>
            </a:r>
            <a:r>
              <a:rPr sz="1100" spc="85" dirty="0">
                <a:latin typeface="Times New Roman"/>
                <a:cs typeface="Times New Roman"/>
              </a:rPr>
              <a:t>,</a:t>
            </a:r>
            <a:r>
              <a:rPr sz="1100" spc="20" dirty="0">
                <a:latin typeface="Times New Roman"/>
                <a:cs typeface="Times New Roman"/>
              </a:rPr>
              <a:t>.</a:t>
            </a:r>
            <a:r>
              <a:rPr sz="1100" spc="10" dirty="0">
                <a:latin typeface="Times New Roman"/>
                <a:cs typeface="Times New Roman"/>
              </a:rPr>
              <a:t>.</a:t>
            </a:r>
            <a:r>
              <a:rPr sz="1100" spc="20" dirty="0">
                <a:latin typeface="Times New Roman"/>
                <a:cs typeface="Times New Roman"/>
              </a:rPr>
              <a:t>.,</a:t>
            </a:r>
            <a:r>
              <a:rPr sz="1100" spc="-135" dirty="0">
                <a:latin typeface="Times New Roman"/>
                <a:cs typeface="Times New Roman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n</a:t>
            </a:r>
            <a:r>
              <a:rPr sz="1100" spc="2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875283" y="515365"/>
            <a:ext cx="6169660" cy="7302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5400" marR="17780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алгоритму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Ньютона-Рафсона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можна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існуючі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програмні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засоби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 </a:t>
            </a:r>
            <a:r>
              <a:rPr sz="1200" dirty="0">
                <a:latin typeface="Times New Roman"/>
                <a:cs typeface="Times New Roman"/>
              </a:rPr>
              <a:t>СЛАР.</a:t>
            </a:r>
            <a:endParaRPr sz="1200">
              <a:latin typeface="Times New Roman"/>
              <a:cs typeface="Times New Roman"/>
            </a:endParaRPr>
          </a:p>
          <a:p>
            <a:pPr marL="530860">
              <a:lnSpc>
                <a:spcPts val="1350"/>
              </a:lnSpc>
              <a:tabLst>
                <a:tab pos="806450" algn="l"/>
              </a:tabLst>
            </a:pPr>
            <a:r>
              <a:rPr sz="1400" spc="-5" dirty="0">
                <a:latin typeface="Times New Roman"/>
                <a:cs typeface="Times New Roman"/>
              </a:rPr>
              <a:t>6.	Визначення нових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наближень всіх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невідомих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напруг:</a:t>
            </a:r>
            <a:endParaRPr sz="1400">
              <a:latin typeface="Times New Roman"/>
              <a:cs typeface="Times New Roman"/>
            </a:endParaRPr>
          </a:p>
          <a:p>
            <a:pPr marL="2089150">
              <a:lnSpc>
                <a:spcPts val="1340"/>
              </a:lnSpc>
            </a:pPr>
            <a:r>
              <a:rPr sz="1950" i="1" spc="97" baseline="-21367" dirty="0">
                <a:latin typeface="Times New Roman"/>
                <a:cs typeface="Times New Roman"/>
              </a:rPr>
              <a:t>U</a:t>
            </a:r>
            <a:r>
              <a:rPr sz="1950" i="1" spc="-217" baseline="-21367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Symbol"/>
                <a:cs typeface="Symbol"/>
              </a:rPr>
              <a:t></a:t>
            </a:r>
            <a:r>
              <a:rPr sz="800" spc="-5" dirty="0">
                <a:latin typeface="Times New Roman"/>
                <a:cs typeface="Times New Roman"/>
              </a:rPr>
              <a:t>1</a:t>
            </a:r>
            <a:r>
              <a:rPr sz="800" spc="30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1950" spc="75" baseline="-21367" dirty="0">
                <a:latin typeface="Symbol"/>
                <a:cs typeface="Symbol"/>
              </a:rPr>
              <a:t></a:t>
            </a:r>
            <a:r>
              <a:rPr sz="1950" spc="-300" baseline="-21367" dirty="0">
                <a:latin typeface="Times New Roman"/>
                <a:cs typeface="Times New Roman"/>
              </a:rPr>
              <a:t> </a:t>
            </a:r>
            <a:r>
              <a:rPr sz="1950" i="1" spc="97" baseline="-21367" dirty="0">
                <a:latin typeface="Times New Roman"/>
                <a:cs typeface="Times New Roman"/>
              </a:rPr>
              <a:t>U</a:t>
            </a:r>
            <a:r>
              <a:rPr sz="1950" i="1" spc="-217" baseline="-21367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30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90" dirty="0">
                <a:latin typeface="Times New Roman"/>
                <a:cs typeface="Times New Roman"/>
              </a:rPr>
              <a:t> </a:t>
            </a:r>
            <a:r>
              <a:rPr sz="1950" spc="75" baseline="-21367" dirty="0">
                <a:latin typeface="Symbol"/>
                <a:cs typeface="Symbol"/>
              </a:rPr>
              <a:t></a:t>
            </a:r>
            <a:r>
              <a:rPr sz="1950" baseline="-21367" dirty="0">
                <a:latin typeface="Times New Roman"/>
                <a:cs typeface="Times New Roman"/>
              </a:rPr>
              <a:t> </a:t>
            </a:r>
            <a:r>
              <a:rPr sz="1950" spc="-44" baseline="-21367" dirty="0">
                <a:latin typeface="Times New Roman"/>
                <a:cs typeface="Times New Roman"/>
              </a:rPr>
              <a:t> </a:t>
            </a:r>
            <a:r>
              <a:rPr sz="1950" i="1" spc="97" baseline="-21367" dirty="0">
                <a:latin typeface="Times New Roman"/>
                <a:cs typeface="Times New Roman"/>
              </a:rPr>
              <a:t>U</a:t>
            </a:r>
            <a:r>
              <a:rPr sz="1950" i="1" spc="-225" baseline="-21367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135" dirty="0">
                <a:latin typeface="Times New Roman"/>
                <a:cs typeface="Times New Roman"/>
              </a:rPr>
              <a:t>)</a:t>
            </a:r>
            <a:r>
              <a:rPr sz="1950" spc="30" baseline="-21367" dirty="0">
                <a:latin typeface="Times New Roman"/>
                <a:cs typeface="Times New Roman"/>
              </a:rPr>
              <a:t>,</a:t>
            </a:r>
            <a:endParaRPr sz="1950" baseline="-21367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926584" y="1263395"/>
            <a:ext cx="139509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025" spc="30" baseline="-20576" dirty="0">
                <a:latin typeface="Symbol"/>
                <a:cs typeface="Symbol"/>
              </a:rPr>
              <a:t></a:t>
            </a:r>
            <a:r>
              <a:rPr sz="2025" spc="-240" baseline="-20576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-10" dirty="0">
                <a:latin typeface="Symbol"/>
                <a:cs typeface="Symbol"/>
              </a:rPr>
              <a:t></a:t>
            </a:r>
            <a:r>
              <a:rPr sz="800" spc="-5" dirty="0">
                <a:latin typeface="Times New Roman"/>
                <a:cs typeface="Times New Roman"/>
              </a:rPr>
              <a:t>1</a:t>
            </a:r>
            <a:r>
              <a:rPr sz="800" spc="30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1950" spc="75" baseline="-21367" dirty="0">
                <a:latin typeface="Symbol"/>
                <a:cs typeface="Symbol"/>
              </a:rPr>
              <a:t></a:t>
            </a:r>
            <a:r>
              <a:rPr sz="1950" spc="-300" baseline="-21367" dirty="0">
                <a:latin typeface="Times New Roman"/>
                <a:cs typeface="Times New Roman"/>
              </a:rPr>
              <a:t> </a:t>
            </a:r>
            <a:r>
              <a:rPr sz="2025" spc="30" baseline="-20576" dirty="0">
                <a:latin typeface="Symbol"/>
                <a:cs typeface="Symbol"/>
              </a:rPr>
              <a:t></a:t>
            </a:r>
            <a:r>
              <a:rPr sz="2025" spc="-240" baseline="-20576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05" dirty="0">
                <a:latin typeface="Times New Roman"/>
                <a:cs typeface="Times New Roman"/>
              </a:rPr>
              <a:t> </a:t>
            </a:r>
            <a:r>
              <a:rPr sz="800" spc="30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90" dirty="0">
                <a:latin typeface="Times New Roman"/>
                <a:cs typeface="Times New Roman"/>
              </a:rPr>
              <a:t> </a:t>
            </a:r>
            <a:r>
              <a:rPr sz="1950" spc="75" baseline="-21367" dirty="0">
                <a:latin typeface="Symbol"/>
                <a:cs typeface="Symbol"/>
              </a:rPr>
              <a:t></a:t>
            </a:r>
            <a:r>
              <a:rPr sz="1950" baseline="-21367" dirty="0">
                <a:latin typeface="Times New Roman"/>
                <a:cs typeface="Times New Roman"/>
              </a:rPr>
              <a:t> </a:t>
            </a:r>
            <a:r>
              <a:rPr sz="1950" spc="-44" baseline="-21367" dirty="0">
                <a:latin typeface="Times New Roman"/>
                <a:cs typeface="Times New Roman"/>
              </a:rPr>
              <a:t> </a:t>
            </a:r>
            <a:r>
              <a:rPr sz="2025" spc="30" baseline="-20576" dirty="0">
                <a:latin typeface="Symbol"/>
                <a:cs typeface="Symbol"/>
              </a:rPr>
              <a:t></a:t>
            </a:r>
            <a:r>
              <a:rPr sz="2025" spc="-240" baseline="-20576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</a:t>
            </a:r>
            <a:r>
              <a:rPr sz="800" i="1" spc="40" dirty="0">
                <a:latin typeface="Times New Roman"/>
                <a:cs typeface="Times New Roman"/>
              </a:rPr>
              <a:t>k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110" dirty="0">
                <a:latin typeface="Times New Roman"/>
                <a:cs typeface="Times New Roman"/>
              </a:rPr>
              <a:t>)</a:t>
            </a:r>
            <a:r>
              <a:rPr sz="1950" spc="37" baseline="-21367" dirty="0">
                <a:latin typeface="Times New Roman"/>
                <a:cs typeface="Times New Roman"/>
              </a:rPr>
              <a:t>;</a:t>
            </a:r>
            <a:endParaRPr sz="1950" baseline="-21367">
              <a:latin typeface="Times New Roman"/>
              <a:cs typeface="Times New Roman"/>
            </a:endParaRPr>
          </a:p>
        </p:txBody>
      </p:sp>
      <p:grpSp>
        <p:nvGrpSpPr>
          <p:cNvPr id="148" name="object 148"/>
          <p:cNvGrpSpPr/>
          <p:nvPr/>
        </p:nvGrpSpPr>
        <p:grpSpPr>
          <a:xfrm>
            <a:off x="3882040" y="1094998"/>
            <a:ext cx="772160" cy="494030"/>
            <a:chOff x="3882040" y="1094998"/>
            <a:chExt cx="772160" cy="494030"/>
          </a:xfrm>
        </p:grpSpPr>
        <p:pic>
          <p:nvPicPr>
            <p:cNvPr id="149" name="object 14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3198" y="1094998"/>
              <a:ext cx="700911" cy="265026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2040" y="1327127"/>
              <a:ext cx="700911" cy="261642"/>
            </a:xfrm>
            <a:prstGeom prst="rect">
              <a:avLst/>
            </a:prstGeom>
          </p:spPr>
        </p:pic>
      </p:grpSp>
      <p:sp>
        <p:nvSpPr>
          <p:cNvPr id="151" name="object 151"/>
          <p:cNvSpPr/>
          <p:nvPr/>
        </p:nvSpPr>
        <p:spPr>
          <a:xfrm>
            <a:off x="2716656" y="2066490"/>
            <a:ext cx="0" cy="223520"/>
          </a:xfrm>
          <a:custGeom>
            <a:avLst/>
            <a:gdLst/>
            <a:ahLst/>
            <a:cxnLst/>
            <a:rect l="l" t="t" r="r" b="b"/>
            <a:pathLst>
              <a:path h="223519">
                <a:moveTo>
                  <a:pt x="0" y="0"/>
                </a:moveTo>
                <a:lnTo>
                  <a:pt x="0" y="223367"/>
                </a:lnTo>
              </a:path>
            </a:pathLst>
          </a:custGeom>
          <a:ln w="8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784324" y="2066490"/>
            <a:ext cx="0" cy="223520"/>
          </a:xfrm>
          <a:custGeom>
            <a:avLst/>
            <a:gdLst/>
            <a:ahLst/>
            <a:cxnLst/>
            <a:rect l="l" t="t" r="r" b="b"/>
            <a:pathLst>
              <a:path h="223519">
                <a:moveTo>
                  <a:pt x="0" y="0"/>
                </a:moveTo>
                <a:lnTo>
                  <a:pt x="0" y="223367"/>
                </a:lnTo>
              </a:path>
            </a:pathLst>
          </a:custGeom>
          <a:ln w="881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2970836" y="2137704"/>
            <a:ext cx="635000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92125" algn="l"/>
              </a:tabLst>
            </a:pPr>
            <a:r>
              <a:rPr sz="1425" i="1" spc="60" baseline="2923" dirty="0">
                <a:latin typeface="Times New Roman"/>
                <a:cs typeface="Times New Roman"/>
              </a:rPr>
              <a:t>p</a:t>
            </a:r>
            <a:r>
              <a:rPr sz="1425" i="1" spc="44" baseline="2923" dirty="0">
                <a:latin typeface="Times New Roman"/>
                <a:cs typeface="Times New Roman"/>
              </a:rPr>
              <a:t>i</a:t>
            </a:r>
            <a:r>
              <a:rPr sz="1425" i="1" baseline="2923" dirty="0">
                <a:latin typeface="Times New Roman"/>
                <a:cs typeface="Times New Roman"/>
              </a:rPr>
              <a:t>	</a:t>
            </a:r>
            <a:r>
              <a:rPr sz="950" i="1" spc="25" dirty="0">
                <a:latin typeface="Times New Roman"/>
                <a:cs typeface="Times New Roman"/>
              </a:rPr>
              <a:t>Qi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788038" y="1924617"/>
            <a:ext cx="901065" cy="2717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400" spc="187" baseline="-20833" dirty="0">
                <a:latin typeface="Symbol"/>
                <a:cs typeface="Symbol"/>
              </a:rPr>
              <a:t></a:t>
            </a:r>
            <a:r>
              <a:rPr sz="950" spc="80" dirty="0">
                <a:latin typeface="Times New Roman"/>
                <a:cs typeface="Times New Roman"/>
              </a:rPr>
              <a:t>(</a:t>
            </a:r>
            <a:r>
              <a:rPr sz="950" i="1" spc="45" dirty="0">
                <a:latin typeface="Times New Roman"/>
                <a:cs typeface="Times New Roman"/>
              </a:rPr>
              <a:t>k</a:t>
            </a:r>
            <a:r>
              <a:rPr sz="950" i="1" spc="-130" dirty="0">
                <a:latin typeface="Times New Roman"/>
                <a:cs typeface="Times New Roman"/>
              </a:rPr>
              <a:t> </a:t>
            </a:r>
            <a:r>
              <a:rPr sz="950" spc="150" dirty="0">
                <a:latin typeface="Times New Roman"/>
                <a:cs typeface="Times New Roman"/>
              </a:rPr>
              <a:t>)</a:t>
            </a:r>
            <a:r>
              <a:rPr sz="2250" spc="60" baseline="-22222" dirty="0">
                <a:latin typeface="Times New Roman"/>
                <a:cs typeface="Times New Roman"/>
              </a:rPr>
              <a:t>,</a:t>
            </a:r>
            <a:r>
              <a:rPr sz="2250" baseline="-22222" dirty="0">
                <a:latin typeface="Times New Roman"/>
                <a:cs typeface="Times New Roman"/>
              </a:rPr>
              <a:t> </a:t>
            </a:r>
            <a:r>
              <a:rPr sz="2250" spc="142" baseline="-22222" dirty="0">
                <a:latin typeface="Times New Roman"/>
                <a:cs typeface="Times New Roman"/>
              </a:rPr>
              <a:t> </a:t>
            </a:r>
            <a:r>
              <a:rPr sz="2400" spc="179" baseline="-20833" dirty="0">
                <a:latin typeface="Symbol"/>
                <a:cs typeface="Symbol"/>
              </a:rPr>
              <a:t></a:t>
            </a:r>
            <a:r>
              <a:rPr sz="950" spc="80" dirty="0">
                <a:latin typeface="Times New Roman"/>
                <a:cs typeface="Times New Roman"/>
              </a:rPr>
              <a:t>(</a:t>
            </a:r>
            <a:r>
              <a:rPr sz="950" i="1" spc="45" dirty="0">
                <a:latin typeface="Times New Roman"/>
                <a:cs typeface="Times New Roman"/>
              </a:rPr>
              <a:t>k</a:t>
            </a:r>
            <a:r>
              <a:rPr sz="950" i="1" spc="-135" dirty="0">
                <a:latin typeface="Times New Roman"/>
                <a:cs typeface="Times New Roman"/>
              </a:rPr>
              <a:t> </a:t>
            </a:r>
            <a:r>
              <a:rPr sz="950" spc="35" dirty="0"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821887" y="2001491"/>
            <a:ext cx="1120775" cy="2717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500" spc="85" dirty="0">
                <a:latin typeface="Symbol"/>
                <a:cs typeface="Symbol"/>
              </a:rPr>
              <a:t></a:t>
            </a:r>
            <a:r>
              <a:rPr sz="1500" spc="-16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Symbol"/>
                <a:cs typeface="Symbol"/>
              </a:rPr>
              <a:t></a:t>
            </a:r>
            <a:r>
              <a:rPr sz="1600" spc="-2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,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i="1" spc="30" dirty="0">
                <a:latin typeface="Times New Roman"/>
                <a:cs typeface="Times New Roman"/>
              </a:rPr>
              <a:t>i</a:t>
            </a:r>
            <a:r>
              <a:rPr sz="1300" i="1" spc="2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Symbol"/>
                <a:cs typeface="Symbol"/>
              </a:rPr>
              <a:t></a:t>
            </a:r>
            <a:r>
              <a:rPr sz="1300" spc="-175" dirty="0">
                <a:latin typeface="Times New Roman"/>
                <a:cs typeface="Times New Roman"/>
              </a:rPr>
              <a:t> </a:t>
            </a:r>
            <a:r>
              <a:rPr sz="1300" spc="-90" dirty="0">
                <a:latin typeface="Times New Roman"/>
                <a:cs typeface="Times New Roman"/>
              </a:rPr>
              <a:t>1</a:t>
            </a:r>
            <a:r>
              <a:rPr sz="1300" spc="105" dirty="0">
                <a:latin typeface="Times New Roman"/>
                <a:cs typeface="Times New Roman"/>
              </a:rPr>
              <a:t>,</a:t>
            </a:r>
            <a:r>
              <a:rPr sz="1300" spc="20" dirty="0">
                <a:latin typeface="Times New Roman"/>
                <a:cs typeface="Times New Roman"/>
              </a:rPr>
              <a:t>...</a:t>
            </a:r>
            <a:r>
              <a:rPr sz="1300" spc="30" dirty="0">
                <a:latin typeface="Times New Roman"/>
                <a:cs typeface="Times New Roman"/>
              </a:rPr>
              <a:t>,</a:t>
            </a:r>
            <a:r>
              <a:rPr sz="1300" spc="-160" dirty="0">
                <a:latin typeface="Times New Roman"/>
                <a:cs typeface="Times New Roman"/>
              </a:rPr>
              <a:t> </a:t>
            </a:r>
            <a:r>
              <a:rPr sz="1300" i="1" spc="45" dirty="0">
                <a:latin typeface="Times New Roman"/>
                <a:cs typeface="Times New Roman"/>
              </a:rPr>
              <a:t>n</a:t>
            </a:r>
            <a:r>
              <a:rPr sz="1300" spc="30" dirty="0">
                <a:latin typeface="Times New Roman"/>
                <a:cs typeface="Times New Roman"/>
              </a:rPr>
              <a:t>,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346618" y="2636932"/>
            <a:ext cx="498475" cy="143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57200" algn="l"/>
              </a:tabLst>
            </a:pPr>
            <a:r>
              <a:rPr sz="750" i="1" spc="25" dirty="0">
                <a:latin typeface="Times New Roman"/>
                <a:cs typeface="Times New Roman"/>
              </a:rPr>
              <a:t>i	</a:t>
            </a:r>
            <a:r>
              <a:rPr sz="750" i="1" spc="10" dirty="0">
                <a:latin typeface="Times New Roman"/>
                <a:cs typeface="Times New Roman"/>
              </a:rPr>
              <a:t>i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62583" y="2520555"/>
            <a:ext cx="619379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останній</a:t>
            </a:r>
            <a:r>
              <a:rPr sz="2100" spc="5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ітерації</a:t>
            </a:r>
            <a:r>
              <a:rPr sz="2100" spc="135" baseline="3968" dirty="0">
                <a:latin typeface="Times New Roman"/>
                <a:cs typeface="Times New Roman"/>
              </a:rPr>
              <a:t> </a:t>
            </a:r>
            <a:r>
              <a:rPr sz="1200" i="1" spc="95" dirty="0">
                <a:latin typeface="Times New Roman"/>
                <a:cs typeface="Times New Roman"/>
              </a:rPr>
              <a:t>U</a:t>
            </a:r>
            <a:r>
              <a:rPr sz="1200" i="1" spc="-114" dirty="0">
                <a:latin typeface="Times New Roman"/>
                <a:cs typeface="Times New Roman"/>
              </a:rPr>
              <a:t> </a:t>
            </a:r>
            <a:r>
              <a:rPr sz="1125" spc="82" baseline="37037" dirty="0">
                <a:latin typeface="Times New Roman"/>
                <a:cs typeface="Times New Roman"/>
              </a:rPr>
              <a:t>(</a:t>
            </a:r>
            <a:r>
              <a:rPr sz="1125" i="1" spc="82" baseline="37037" dirty="0">
                <a:latin typeface="Times New Roman"/>
                <a:cs typeface="Times New Roman"/>
              </a:rPr>
              <a:t>k</a:t>
            </a:r>
            <a:r>
              <a:rPr sz="1125" i="1" spc="-142" baseline="37037" dirty="0">
                <a:latin typeface="Times New Roman"/>
                <a:cs typeface="Times New Roman"/>
              </a:rPr>
              <a:t> </a:t>
            </a:r>
            <a:r>
              <a:rPr sz="1125" spc="15" baseline="37037" dirty="0">
                <a:latin typeface="Symbol"/>
                <a:cs typeface="Symbol"/>
              </a:rPr>
              <a:t></a:t>
            </a:r>
            <a:r>
              <a:rPr sz="1125" spc="15" baseline="37037" dirty="0">
                <a:latin typeface="Times New Roman"/>
                <a:cs typeface="Times New Roman"/>
              </a:rPr>
              <a:t>1)</a:t>
            </a:r>
            <a:r>
              <a:rPr sz="1125" spc="-44" baseline="37037" dirty="0">
                <a:latin typeface="Times New Roman"/>
                <a:cs typeface="Times New Roman"/>
              </a:rPr>
              <a:t> </a:t>
            </a:r>
            <a:r>
              <a:rPr sz="1800" baseline="4629" dirty="0">
                <a:latin typeface="Times New Roman"/>
                <a:cs typeface="Times New Roman"/>
              </a:rPr>
              <a:t>,</a:t>
            </a:r>
            <a:r>
              <a:rPr sz="1800" spc="-30" baseline="4629" dirty="0">
                <a:latin typeface="Times New Roman"/>
                <a:cs typeface="Times New Roman"/>
              </a:rPr>
              <a:t> </a:t>
            </a:r>
            <a:r>
              <a:rPr sz="1250" spc="-60" dirty="0">
                <a:latin typeface="Symbol"/>
                <a:cs typeface="Symbol"/>
              </a:rPr>
              <a:t></a:t>
            </a:r>
            <a:r>
              <a:rPr sz="1125" spc="-89" baseline="37037" dirty="0">
                <a:latin typeface="Times New Roman"/>
                <a:cs typeface="Times New Roman"/>
              </a:rPr>
              <a:t>(</a:t>
            </a:r>
            <a:r>
              <a:rPr sz="1125" i="1" spc="-89" baseline="37037" dirty="0">
                <a:latin typeface="Times New Roman"/>
                <a:cs typeface="Times New Roman"/>
              </a:rPr>
              <a:t>k</a:t>
            </a:r>
            <a:r>
              <a:rPr sz="1125" i="1" spc="-150" baseline="37037" dirty="0">
                <a:latin typeface="Times New Roman"/>
                <a:cs typeface="Times New Roman"/>
              </a:rPr>
              <a:t> </a:t>
            </a:r>
            <a:r>
              <a:rPr sz="1125" spc="-15" baseline="37037" dirty="0">
                <a:latin typeface="Symbol"/>
                <a:cs typeface="Symbol"/>
              </a:rPr>
              <a:t></a:t>
            </a:r>
            <a:r>
              <a:rPr sz="1125" spc="-15" baseline="37037" dirty="0">
                <a:latin typeface="Times New Roman"/>
                <a:cs typeface="Times New Roman"/>
              </a:rPr>
              <a:t>1)</a:t>
            </a:r>
            <a:r>
              <a:rPr sz="1125" spc="75" baseline="37037" dirty="0">
                <a:latin typeface="Times New Roman"/>
                <a:cs typeface="Times New Roman"/>
              </a:rPr>
              <a:t> </a:t>
            </a:r>
            <a:r>
              <a:rPr sz="1800" baseline="4629" dirty="0">
                <a:latin typeface="Times New Roman"/>
                <a:cs typeface="Times New Roman"/>
              </a:rPr>
              <a:t>,</a:t>
            </a:r>
            <a:r>
              <a:rPr sz="1800" spc="127" baseline="4629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є</a:t>
            </a:r>
            <a:r>
              <a:rPr sz="2100" spc="135" baseline="3968" dirty="0">
                <a:latin typeface="Times New Roman"/>
                <a:cs typeface="Times New Roman"/>
              </a:rPr>
              <a:t> </a:t>
            </a:r>
            <a:r>
              <a:rPr sz="2100" i="1" spc="-7" baseline="3968" dirty="0">
                <a:latin typeface="Times New Roman"/>
                <a:cs typeface="Times New Roman"/>
              </a:rPr>
              <a:t>розв’язком</a:t>
            </a:r>
            <a:r>
              <a:rPr sz="2100" i="1" spc="66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системи</a:t>
            </a:r>
            <a:r>
              <a:rPr sz="2100" spc="5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рівнянь</a:t>
            </a:r>
            <a:r>
              <a:rPr sz="2100" spc="5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усталеного</a:t>
            </a:r>
            <a:r>
              <a:rPr sz="2100" spc="6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режиму</a:t>
            </a:r>
            <a:endParaRPr sz="2100" baseline="3968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13079"/>
            <a:ext cx="4216400" cy="50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1009">
              <a:lnSpc>
                <a:spcPts val="188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+110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0,1389∙sin(0–0)+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0,1897∙cos(0–0)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+35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0,00174∙sin(0–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)]</a:t>
            </a:r>
            <a:r>
              <a:rPr sz="1400" spc="-5" dirty="0">
                <a:latin typeface="Times New Roman"/>
                <a:cs typeface="Times New Roman"/>
              </a:rPr>
              <a:t>-2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87,3408;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1235456"/>
            <a:ext cx="275399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Визначення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 решти рівнянь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3879" y="1235456"/>
            <a:ext cx="187452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виконується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аналогічно.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1693671"/>
            <a:ext cx="6144895" cy="44323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450215">
              <a:lnSpc>
                <a:spcPts val="1610"/>
              </a:lnSpc>
              <a:spcBef>
                <a:spcPts val="210"/>
              </a:spcBef>
              <a:tabLst>
                <a:tab pos="761365" algn="l"/>
                <a:tab pos="1910714" algn="l"/>
                <a:tab pos="2828290" algn="l"/>
                <a:tab pos="3730625" algn="l"/>
                <a:tab pos="4367530" algn="l"/>
                <a:tab pos="5146675" algn="l"/>
                <a:tab pos="5852160" algn="l"/>
              </a:tabLst>
            </a:pPr>
            <a:r>
              <a:rPr sz="1400" spc="-5" dirty="0">
                <a:latin typeface="Times New Roman"/>
                <a:cs typeface="Times New Roman"/>
              </a:rPr>
              <a:t>За	рез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5" dirty="0">
                <a:latin typeface="Times New Roman"/>
                <a:cs typeface="Times New Roman"/>
              </a:rPr>
              <a:t>л</a:t>
            </a:r>
            <a:r>
              <a:rPr sz="1400" spc="-10" dirty="0">
                <a:latin typeface="Times New Roman"/>
                <a:cs typeface="Times New Roman"/>
              </a:rPr>
              <a:t>ьтатам</a:t>
            </a:r>
            <a:r>
              <a:rPr sz="1400" spc="-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обчисл</a:t>
            </a:r>
            <a:r>
              <a:rPr sz="1400" spc="-15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ь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форму</a:t>
            </a:r>
            <a:r>
              <a:rPr sz="1400" spc="-10" dirty="0">
                <a:latin typeface="Times New Roman"/>
                <a:cs typeface="Times New Roman"/>
              </a:rPr>
              <a:t>єм</a:t>
            </a:r>
            <a:r>
              <a:rPr sz="1400" spc="-5" dirty="0">
                <a:latin typeface="Times New Roman"/>
                <a:cs typeface="Times New Roman"/>
              </a:rPr>
              <a:t>о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вектор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не</a:t>
            </a:r>
            <a:r>
              <a:rPr sz="1400" spc="2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’язок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рі</a:t>
            </a:r>
            <a:r>
              <a:rPr sz="1400" spc="-10" dirty="0">
                <a:latin typeface="Times New Roman"/>
                <a:cs typeface="Times New Roman"/>
              </a:rPr>
              <a:t>внян</a:t>
            </a:r>
            <a:r>
              <a:rPr sz="1400" spc="-5" dirty="0">
                <a:latin typeface="Times New Roman"/>
                <a:cs typeface="Times New Roman"/>
              </a:rPr>
              <a:t>ь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" dirty="0">
                <a:latin typeface="Times New Roman"/>
                <a:cs typeface="Times New Roman"/>
              </a:rPr>
              <a:t>п</a:t>
            </a:r>
            <a:r>
              <a:rPr sz="1400" spc="-5" dirty="0">
                <a:latin typeface="Times New Roman"/>
                <a:cs typeface="Times New Roman"/>
              </a:rPr>
              <a:t>ри  початкових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наближеннях</a:t>
            </a:r>
            <a:r>
              <a:rPr sz="1400" spc="-5" dirty="0">
                <a:latin typeface="Times New Roman"/>
                <a:cs typeface="Times New Roman"/>
              </a:rPr>
              <a:t> напруг: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73418" y="3608304"/>
            <a:ext cx="168910" cy="161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spc="60" dirty="0">
                <a:latin typeface="Times New Roman"/>
                <a:cs typeface="Times New Roman"/>
              </a:rPr>
              <a:t>(0</a:t>
            </a:r>
            <a:r>
              <a:rPr sz="850" spc="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73418" y="4193937"/>
            <a:ext cx="168910" cy="161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spc="60" dirty="0">
                <a:latin typeface="Times New Roman"/>
                <a:cs typeface="Times New Roman"/>
              </a:rPr>
              <a:t>(0</a:t>
            </a:r>
            <a:r>
              <a:rPr sz="850" spc="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73418" y="3160299"/>
            <a:ext cx="148590" cy="161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i="1" spc="10" dirty="0">
                <a:latin typeface="Times New Roman"/>
                <a:cs typeface="Times New Roman"/>
              </a:rPr>
              <a:t>p</a:t>
            </a:r>
            <a:r>
              <a:rPr sz="850" i="1" spc="-125" dirty="0">
                <a:latin typeface="Times New Roman"/>
                <a:cs typeface="Times New Roman"/>
              </a:rPr>
              <a:t> </a:t>
            </a:r>
            <a:r>
              <a:rPr sz="850" spc="10" dirty="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9849" y="3745931"/>
            <a:ext cx="148590" cy="161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i="1" spc="10" dirty="0">
                <a:latin typeface="Times New Roman"/>
                <a:cs typeface="Times New Roman"/>
              </a:rPr>
              <a:t>q</a:t>
            </a:r>
            <a:r>
              <a:rPr sz="850" i="1" spc="-125" dirty="0">
                <a:latin typeface="Times New Roman"/>
                <a:cs typeface="Times New Roman"/>
              </a:rPr>
              <a:t> </a:t>
            </a:r>
            <a:r>
              <a:rPr sz="850" spc="1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9849" y="4331570"/>
            <a:ext cx="148590" cy="16129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i="1" spc="10" dirty="0">
                <a:latin typeface="Times New Roman"/>
                <a:cs typeface="Times New Roman"/>
              </a:rPr>
              <a:t>q</a:t>
            </a:r>
            <a:r>
              <a:rPr sz="850" i="1" spc="-125" dirty="0">
                <a:latin typeface="Times New Roman"/>
                <a:cs typeface="Times New Roman"/>
              </a:rPr>
              <a:t> </a:t>
            </a:r>
            <a:r>
              <a:rPr sz="850" spc="10" dirty="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00624" y="2344244"/>
            <a:ext cx="36703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400" spc="67" baseline="-24305" dirty="0">
                <a:latin typeface="Symbol"/>
                <a:cs typeface="Symbol"/>
              </a:rPr>
              <a:t></a:t>
            </a:r>
            <a:r>
              <a:rPr sz="850" spc="45" dirty="0">
                <a:latin typeface="Times New Roman"/>
                <a:cs typeface="Times New Roman"/>
              </a:rPr>
              <a:t>(0)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0624" y="3222522"/>
            <a:ext cx="36703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400" spc="67" baseline="-24305" dirty="0">
                <a:latin typeface="Symbol"/>
                <a:cs typeface="Symbol"/>
              </a:rPr>
              <a:t></a:t>
            </a:r>
            <a:r>
              <a:rPr sz="850" spc="45" dirty="0">
                <a:latin typeface="Times New Roman"/>
                <a:cs typeface="Times New Roman"/>
              </a:rPr>
              <a:t>(0)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26024" y="3602702"/>
            <a:ext cx="15748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-65" dirty="0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59302" y="2460607"/>
            <a:ext cx="21018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15" dirty="0">
                <a:latin typeface="Symbol"/>
                <a:cs typeface="Symbol"/>
              </a:rPr>
              <a:t></a:t>
            </a:r>
            <a:r>
              <a:rPr sz="1400" spc="-1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06397" y="3261024"/>
            <a:ext cx="715010" cy="61150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sz="1400" spc="-15" dirty="0">
                <a:latin typeface="Symbol"/>
                <a:cs typeface="Symbol"/>
              </a:rPr>
              <a:t></a:t>
            </a:r>
            <a:r>
              <a:rPr sz="1400" spc="-10" dirty="0">
                <a:latin typeface="Times New Roman"/>
                <a:cs typeface="Times New Roman"/>
              </a:rPr>
              <a:t>8</a:t>
            </a:r>
            <a:r>
              <a:rPr sz="1400" dirty="0">
                <a:latin typeface="Times New Roman"/>
                <a:cs typeface="Times New Roman"/>
              </a:rPr>
              <a:t>7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3408</a:t>
            </a:r>
            <a:endParaRPr sz="14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625"/>
              </a:spcBef>
            </a:pPr>
            <a:r>
              <a:rPr sz="1400" spc="-5" dirty="0">
                <a:latin typeface="Times New Roman"/>
                <a:cs typeface="Times New Roman"/>
              </a:rPr>
              <a:t>2,1603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30415" y="2051226"/>
            <a:ext cx="5410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250" spc="44" baseline="-22222" dirty="0">
                <a:latin typeface="Symbol"/>
                <a:cs typeface="Symbol"/>
              </a:rPr>
              <a:t></a:t>
            </a:r>
            <a:r>
              <a:rPr sz="2400" spc="44" baseline="-24305" dirty="0">
                <a:latin typeface="Symbol"/>
                <a:cs typeface="Symbol"/>
              </a:rPr>
              <a:t></a:t>
            </a:r>
            <a:r>
              <a:rPr sz="850" spc="30" dirty="0">
                <a:latin typeface="Times New Roman"/>
                <a:cs typeface="Times New Roman"/>
              </a:rPr>
              <a:t>(0)</a:t>
            </a:r>
            <a:r>
              <a:rPr sz="850" spc="-15" dirty="0">
                <a:latin typeface="Times New Roman"/>
                <a:cs typeface="Times New Roman"/>
              </a:rPr>
              <a:t> </a:t>
            </a:r>
            <a:r>
              <a:rPr sz="2250" baseline="-22222" dirty="0">
                <a:latin typeface="Symbol"/>
                <a:cs typeface="Symbol"/>
              </a:rPr>
              <a:t></a:t>
            </a:r>
            <a:endParaRPr sz="2250" baseline="-22222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97982" y="2151392"/>
            <a:ext cx="9290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250" baseline="-7407" dirty="0">
                <a:latin typeface="Symbol"/>
                <a:cs typeface="Symbol"/>
              </a:rPr>
              <a:t></a:t>
            </a:r>
            <a:r>
              <a:rPr sz="2250" spc="157" baseline="-7407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5</a:t>
            </a:r>
            <a:r>
              <a:rPr sz="1400" spc="-70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4741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2250" baseline="-7407" dirty="0">
                <a:latin typeface="Symbol"/>
                <a:cs typeface="Symbol"/>
              </a:rPr>
              <a:t></a:t>
            </a:r>
            <a:endParaRPr sz="2250" baseline="-7407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55815" y="2327268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8017" y="2199123"/>
            <a:ext cx="32385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850" i="1" spc="5" dirty="0">
                <a:latin typeface="Times New Roman"/>
                <a:cs typeface="Times New Roman"/>
              </a:rPr>
              <a:t>p</a:t>
            </a:r>
            <a:r>
              <a:rPr sz="850" spc="5" dirty="0">
                <a:latin typeface="Times New Roman"/>
                <a:cs typeface="Times New Roman"/>
              </a:rPr>
              <a:t>1  </a:t>
            </a:r>
            <a:r>
              <a:rPr sz="2250" baseline="-37037" dirty="0">
                <a:latin typeface="Symbol"/>
                <a:cs typeface="Symbol"/>
              </a:rPr>
              <a:t></a:t>
            </a:r>
            <a:endParaRPr sz="2250" baseline="-37037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23382" y="2362055"/>
            <a:ext cx="8782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790575" algn="l"/>
              </a:tabLst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55815" y="2514631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48017" y="2492141"/>
            <a:ext cx="32385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850" i="1" spc="10" dirty="0">
                <a:latin typeface="Times New Roman"/>
                <a:cs typeface="Times New Roman"/>
              </a:rPr>
              <a:t>p</a:t>
            </a:r>
            <a:r>
              <a:rPr sz="850" i="1" spc="-125" dirty="0">
                <a:latin typeface="Times New Roman"/>
                <a:cs typeface="Times New Roman"/>
              </a:rPr>
              <a:t> </a:t>
            </a:r>
            <a:r>
              <a:rPr sz="850" spc="10" dirty="0">
                <a:latin typeface="Times New Roman"/>
                <a:cs typeface="Times New Roman"/>
              </a:rPr>
              <a:t>2</a:t>
            </a:r>
            <a:r>
              <a:rPr sz="850" dirty="0">
                <a:latin typeface="Times New Roman"/>
                <a:cs typeface="Times New Roman"/>
              </a:rPr>
              <a:t> </a:t>
            </a:r>
            <a:r>
              <a:rPr sz="850" spc="-25" dirty="0">
                <a:latin typeface="Times New Roman"/>
                <a:cs typeface="Times New Roman"/>
              </a:rPr>
              <a:t> </a:t>
            </a:r>
            <a:r>
              <a:rPr sz="2250" baseline="-7407" dirty="0">
                <a:latin typeface="Symbol"/>
                <a:cs typeface="Symbol"/>
              </a:rPr>
              <a:t></a:t>
            </a:r>
            <a:endParaRPr sz="2250" baseline="-7407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23382" y="2548932"/>
            <a:ext cx="8782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790575" algn="l"/>
              </a:tabLst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30415" y="2636939"/>
            <a:ext cx="5410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250" spc="44" baseline="-16666" dirty="0">
                <a:latin typeface="Symbol"/>
                <a:cs typeface="Symbol"/>
              </a:rPr>
              <a:t></a:t>
            </a:r>
            <a:r>
              <a:rPr sz="2400" spc="44" baseline="-24305" dirty="0">
                <a:latin typeface="Symbol"/>
                <a:cs typeface="Symbol"/>
              </a:rPr>
              <a:t></a:t>
            </a:r>
            <a:r>
              <a:rPr sz="850" spc="30" dirty="0">
                <a:latin typeface="Times New Roman"/>
                <a:cs typeface="Times New Roman"/>
              </a:rPr>
              <a:t>(0)</a:t>
            </a:r>
            <a:r>
              <a:rPr sz="850" spc="-15" dirty="0">
                <a:latin typeface="Times New Roman"/>
                <a:cs typeface="Times New Roman"/>
              </a:rPr>
              <a:t> </a:t>
            </a:r>
            <a:r>
              <a:rPr sz="2250" baseline="-16666" dirty="0">
                <a:latin typeface="Symbol"/>
                <a:cs typeface="Symbol"/>
              </a:rPr>
              <a:t></a:t>
            </a:r>
            <a:endParaRPr sz="2250" baseline="-16666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23382" y="2737009"/>
            <a:ext cx="8782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spc="1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4</a:t>
            </a:r>
            <a:r>
              <a:rPr sz="1400" spc="-70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3685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55815" y="2888452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48017" y="2784739"/>
            <a:ext cx="32385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850" i="1" spc="40" dirty="0">
                <a:latin typeface="Times New Roman"/>
                <a:cs typeface="Times New Roman"/>
              </a:rPr>
              <a:t>p</a:t>
            </a:r>
            <a:r>
              <a:rPr sz="850" spc="40" dirty="0">
                <a:latin typeface="Times New Roman"/>
                <a:cs typeface="Times New Roman"/>
              </a:rPr>
              <a:t>3</a:t>
            </a:r>
            <a:r>
              <a:rPr sz="850" spc="155" dirty="0">
                <a:latin typeface="Times New Roman"/>
                <a:cs typeface="Times New Roman"/>
              </a:rPr>
              <a:t> </a:t>
            </a:r>
            <a:r>
              <a:rPr sz="2250" baseline="-29629" dirty="0">
                <a:latin typeface="Symbol"/>
                <a:cs typeface="Symbol"/>
              </a:rPr>
              <a:t></a:t>
            </a:r>
            <a:endParaRPr sz="2250" baseline="-29629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23382" y="2923158"/>
            <a:ext cx="8782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790575" algn="l"/>
              </a:tabLst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30415" y="2929909"/>
            <a:ext cx="5410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250" spc="44" baseline="-38888" dirty="0">
                <a:latin typeface="Symbol"/>
                <a:cs typeface="Symbol"/>
              </a:rPr>
              <a:t></a:t>
            </a:r>
            <a:r>
              <a:rPr sz="2400" spc="44" baseline="-24305" dirty="0">
                <a:latin typeface="Symbol"/>
                <a:cs typeface="Symbol"/>
              </a:rPr>
              <a:t></a:t>
            </a:r>
            <a:r>
              <a:rPr sz="850" spc="30" dirty="0">
                <a:latin typeface="Times New Roman"/>
                <a:cs typeface="Times New Roman"/>
              </a:rPr>
              <a:t>(0)</a:t>
            </a:r>
            <a:r>
              <a:rPr sz="850" spc="-15" dirty="0">
                <a:latin typeface="Times New Roman"/>
                <a:cs typeface="Times New Roman"/>
              </a:rPr>
              <a:t> </a:t>
            </a:r>
            <a:r>
              <a:rPr sz="2250" baseline="-38888" dirty="0">
                <a:latin typeface="Symbol"/>
                <a:cs typeface="Symbol"/>
              </a:rPr>
              <a:t></a:t>
            </a:r>
            <a:endParaRPr sz="2250" baseline="-38888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97982" y="3030026"/>
            <a:ext cx="9290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250" baseline="-24074" dirty="0">
                <a:latin typeface="Symbol"/>
                <a:cs typeface="Symbol"/>
              </a:rPr>
              <a:t></a:t>
            </a:r>
            <a:r>
              <a:rPr sz="2250" spc="52" baseline="-24074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Symbol"/>
                <a:cs typeface="Symbol"/>
              </a:rPr>
              <a:t></a:t>
            </a:r>
            <a:r>
              <a:rPr sz="1400" spc="-20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-1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6684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2250" baseline="-24074" dirty="0">
                <a:latin typeface="Symbol"/>
                <a:cs typeface="Symbol"/>
              </a:rPr>
              <a:t></a:t>
            </a:r>
            <a:endParaRPr sz="2250" baseline="-24074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70249" y="3173187"/>
            <a:ext cx="13081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spc="5" dirty="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5726" y="3086025"/>
            <a:ext cx="70485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250" i="1" spc="7" baseline="-25925" dirty="0">
                <a:latin typeface="Times New Roman"/>
                <a:cs typeface="Times New Roman"/>
              </a:rPr>
              <a:t>W</a:t>
            </a:r>
            <a:r>
              <a:rPr sz="2250" i="1" spc="-179" baseline="-25925" dirty="0">
                <a:latin typeface="Times New Roman"/>
                <a:cs typeface="Times New Roman"/>
              </a:rPr>
              <a:t> </a:t>
            </a:r>
            <a:r>
              <a:rPr sz="850" spc="60" dirty="0">
                <a:latin typeface="Times New Roman"/>
                <a:cs typeface="Times New Roman"/>
              </a:rPr>
              <a:t>(0</a:t>
            </a:r>
            <a:r>
              <a:rPr sz="850" spc="5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 </a:t>
            </a:r>
            <a:r>
              <a:rPr sz="850" spc="85" dirty="0">
                <a:latin typeface="Times New Roman"/>
                <a:cs typeface="Times New Roman"/>
              </a:rPr>
              <a:t> </a:t>
            </a:r>
            <a:r>
              <a:rPr sz="2250" spc="7" baseline="-25925" dirty="0">
                <a:latin typeface="Symbol"/>
                <a:cs typeface="Symbol"/>
              </a:rPr>
              <a:t></a:t>
            </a:r>
            <a:r>
              <a:rPr sz="2250" baseline="-25925" dirty="0">
                <a:latin typeface="Times New Roman"/>
                <a:cs typeface="Times New Roman"/>
              </a:rPr>
              <a:t> </a:t>
            </a:r>
            <a:r>
              <a:rPr sz="2250" baseline="-51851" dirty="0">
                <a:latin typeface="Symbol"/>
                <a:cs typeface="Symbol"/>
              </a:rPr>
              <a:t></a:t>
            </a:r>
            <a:endParaRPr sz="2250" baseline="-51851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46870" y="3262710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55815" y="3450025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34449" y="3370371"/>
            <a:ext cx="33718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850" i="1" spc="5" dirty="0">
                <a:latin typeface="Times New Roman"/>
                <a:cs typeface="Times New Roman"/>
              </a:rPr>
              <a:t>q</a:t>
            </a:r>
            <a:r>
              <a:rPr sz="850" spc="5" dirty="0">
                <a:latin typeface="Times New Roman"/>
                <a:cs typeface="Times New Roman"/>
              </a:rPr>
              <a:t>1 </a:t>
            </a:r>
            <a:r>
              <a:rPr sz="850" spc="105" dirty="0">
                <a:latin typeface="Times New Roman"/>
                <a:cs typeface="Times New Roman"/>
              </a:rPr>
              <a:t> </a:t>
            </a:r>
            <a:r>
              <a:rPr sz="2250" baseline="-24074" dirty="0">
                <a:latin typeface="Symbol"/>
                <a:cs typeface="Symbol"/>
              </a:rPr>
              <a:t></a:t>
            </a:r>
            <a:endParaRPr sz="2250" baseline="-24074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23382" y="3297416"/>
            <a:ext cx="99695" cy="44704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1635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  <a:p>
            <a:pPr marL="12700">
              <a:lnSpc>
                <a:spcPts val="1635"/>
              </a:lnSpc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01945" y="3297416"/>
            <a:ext cx="99695" cy="44704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1635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  <a:p>
            <a:pPr marL="12700">
              <a:lnSpc>
                <a:spcPts val="1635"/>
              </a:lnSpc>
            </a:pP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55815" y="3636952"/>
            <a:ext cx="49022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403225" algn="l"/>
              </a:tabLst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23382" y="3671657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01945" y="3671658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0415" y="3813672"/>
            <a:ext cx="5410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500" spc="30" dirty="0">
                <a:latin typeface="Symbol"/>
                <a:cs typeface="Symbol"/>
              </a:rPr>
              <a:t></a:t>
            </a:r>
            <a:r>
              <a:rPr sz="2400" spc="44" baseline="-22569" dirty="0">
                <a:latin typeface="Symbol"/>
                <a:cs typeface="Symbol"/>
              </a:rPr>
              <a:t></a:t>
            </a:r>
            <a:r>
              <a:rPr sz="1275" spc="44" baseline="3267" dirty="0">
                <a:latin typeface="Times New Roman"/>
                <a:cs typeface="Times New Roman"/>
              </a:rPr>
              <a:t>(0)</a:t>
            </a:r>
            <a:r>
              <a:rPr sz="1275" spc="-22" baseline="3267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97982" y="3908273"/>
            <a:ext cx="9290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250" spc="30" baseline="14814" dirty="0">
                <a:latin typeface="Symbol"/>
                <a:cs typeface="Symbol"/>
              </a:rPr>
              <a:t></a:t>
            </a:r>
            <a:r>
              <a:rPr sz="1400" spc="20" dirty="0">
                <a:latin typeface="Symbol"/>
                <a:cs typeface="Symbol"/>
              </a:rPr>
              <a:t></a:t>
            </a:r>
            <a:r>
              <a:rPr sz="1400" spc="20" dirty="0">
                <a:latin typeface="Times New Roman"/>
                <a:cs typeface="Times New Roman"/>
              </a:rPr>
              <a:t>77,1459</a:t>
            </a:r>
            <a:r>
              <a:rPr sz="2250" spc="30" baseline="14814" dirty="0">
                <a:latin typeface="Symbol"/>
                <a:cs typeface="Symbol"/>
              </a:rPr>
              <a:t></a:t>
            </a:r>
            <a:endParaRPr sz="2250" baseline="14814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55815" y="4011209"/>
            <a:ext cx="9969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500" dirty="0">
                <a:latin typeface="Symbol"/>
                <a:cs typeface="Symbol"/>
              </a:rPr>
              <a:t>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34449" y="3956003"/>
            <a:ext cx="33718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850" i="1" spc="40" dirty="0">
                <a:latin typeface="Times New Roman"/>
                <a:cs typeface="Times New Roman"/>
              </a:rPr>
              <a:t>q</a:t>
            </a:r>
            <a:r>
              <a:rPr sz="850" spc="40" dirty="0">
                <a:latin typeface="Times New Roman"/>
                <a:cs typeface="Times New Roman"/>
              </a:rPr>
              <a:t>3</a:t>
            </a:r>
            <a:r>
              <a:rPr sz="850" spc="260" dirty="0">
                <a:latin typeface="Times New Roman"/>
                <a:cs typeface="Times New Roman"/>
              </a:rPr>
              <a:t> </a:t>
            </a:r>
            <a:r>
              <a:rPr sz="2250" baseline="-16666" dirty="0">
                <a:latin typeface="Symbol"/>
                <a:cs typeface="Symbol"/>
              </a:rPr>
              <a:t></a:t>
            </a:r>
            <a:endParaRPr sz="2250" baseline="-16666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123382" y="4045527"/>
            <a:ext cx="878205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790575" algn="l"/>
              </a:tabLst>
            </a:pPr>
            <a:r>
              <a:rPr sz="1500" dirty="0">
                <a:latin typeface="Symbol"/>
                <a:cs typeface="Symbol"/>
              </a:rPr>
              <a:t>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55815" y="4188326"/>
            <a:ext cx="477520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03225" algn="l"/>
              </a:tabLst>
            </a:pPr>
            <a:r>
              <a:rPr sz="1500" spc="-45" dirty="0">
                <a:latin typeface="Symbol"/>
                <a:cs typeface="Symbol"/>
              </a:rPr>
              <a:t></a:t>
            </a:r>
            <a:r>
              <a:rPr sz="1600" spc="-45" dirty="0">
                <a:latin typeface="Symbol"/>
                <a:cs typeface="Symbol"/>
              </a:rPr>
              <a:t></a:t>
            </a:r>
            <a:r>
              <a:rPr sz="1600" spc="-45" dirty="0">
                <a:latin typeface="Times New Roman"/>
                <a:cs typeface="Times New Roman"/>
              </a:rPr>
              <a:t>	</a:t>
            </a:r>
            <a:r>
              <a:rPr sz="1500" spc="-585" dirty="0">
                <a:latin typeface="Symbol"/>
                <a:cs typeface="Symbol"/>
              </a:rPr>
              <a:t>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55815" y="4273463"/>
            <a:ext cx="490220" cy="2603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403225" algn="l"/>
              </a:tabLst>
            </a:pPr>
            <a:r>
              <a:rPr sz="1500" dirty="0">
                <a:latin typeface="Symbol"/>
                <a:cs typeface="Symbol"/>
              </a:rPr>
              <a:t></a:t>
            </a:r>
            <a:r>
              <a:rPr sz="1500" dirty="0">
                <a:latin typeface="Times New Roman"/>
                <a:cs typeface="Times New Roman"/>
              </a:rPr>
              <a:t>	</a:t>
            </a:r>
            <a:r>
              <a:rPr sz="1500" dirty="0">
                <a:latin typeface="Symbol"/>
                <a:cs typeface="Symbol"/>
              </a:rPr>
              <a:t>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16838" y="4511547"/>
            <a:ext cx="12350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1.</a:t>
            </a:r>
            <a:r>
              <a:rPr sz="1400" spc="3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Обчислюємо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503681" y="4511547"/>
            <a:ext cx="71056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значення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67063" y="4511547"/>
            <a:ext cx="7689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елем</a:t>
            </a:r>
            <a:r>
              <a:rPr sz="1400" spc="-15" dirty="0">
                <a:latin typeface="Times New Roman"/>
                <a:cs typeface="Times New Roman"/>
              </a:rPr>
              <a:t>е</a:t>
            </a:r>
            <a:r>
              <a:rPr sz="1400" spc="-10" dirty="0">
                <a:latin typeface="Times New Roman"/>
                <a:cs typeface="Times New Roman"/>
              </a:rPr>
              <a:t>нт</a:t>
            </a:r>
            <a:r>
              <a:rPr sz="1400" spc="-5" dirty="0">
                <a:latin typeface="Times New Roman"/>
                <a:cs typeface="Times New Roman"/>
              </a:rPr>
              <a:t>ів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59882" y="4127136"/>
            <a:ext cx="2995930" cy="62293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755"/>
              </a:spcBef>
            </a:pPr>
            <a:r>
              <a:rPr sz="1500" spc="-585" dirty="0">
                <a:latin typeface="Symbol"/>
                <a:cs typeface="Symbol"/>
              </a:rPr>
              <a:t></a:t>
            </a:r>
            <a:r>
              <a:rPr sz="2250" baseline="-9259" dirty="0">
                <a:latin typeface="Symbol"/>
                <a:cs typeface="Symbol"/>
              </a:rPr>
              <a:t></a:t>
            </a:r>
            <a:r>
              <a:rPr sz="2250" spc="44" baseline="-9259" dirty="0">
                <a:latin typeface="Times New Roman"/>
                <a:cs typeface="Times New Roman"/>
              </a:rPr>
              <a:t> </a:t>
            </a:r>
            <a:r>
              <a:rPr sz="2100" spc="-22" baseline="1984" dirty="0">
                <a:latin typeface="Symbol"/>
                <a:cs typeface="Symbol"/>
              </a:rPr>
              <a:t></a:t>
            </a:r>
            <a:r>
              <a:rPr sz="2100" spc="-30" baseline="1984" dirty="0">
                <a:latin typeface="Times New Roman"/>
                <a:cs typeface="Times New Roman"/>
              </a:rPr>
              <a:t>4</a:t>
            </a:r>
            <a:r>
              <a:rPr sz="2100" spc="-7" baseline="1984" dirty="0">
                <a:latin typeface="Times New Roman"/>
                <a:cs typeface="Times New Roman"/>
              </a:rPr>
              <a:t>,</a:t>
            </a:r>
            <a:r>
              <a:rPr sz="2100" spc="-300" baseline="1984" dirty="0">
                <a:latin typeface="Times New Roman"/>
                <a:cs typeface="Times New Roman"/>
              </a:rPr>
              <a:t> </a:t>
            </a:r>
            <a:r>
              <a:rPr sz="2100" spc="-15" baseline="1984" dirty="0">
                <a:latin typeface="Times New Roman"/>
                <a:cs typeface="Times New Roman"/>
              </a:rPr>
              <a:t>5537</a:t>
            </a:r>
            <a:r>
              <a:rPr sz="2100" spc="112" baseline="1984" dirty="0">
                <a:latin typeface="Times New Roman"/>
                <a:cs typeface="Times New Roman"/>
              </a:rPr>
              <a:t> </a:t>
            </a:r>
            <a:r>
              <a:rPr sz="1500" spc="-585" dirty="0">
                <a:latin typeface="Symbol"/>
                <a:cs typeface="Symbol"/>
              </a:rPr>
              <a:t></a:t>
            </a:r>
            <a:r>
              <a:rPr sz="2250" baseline="-9259" dirty="0">
                <a:latin typeface="Symbol"/>
                <a:cs typeface="Symbol"/>
              </a:rPr>
              <a:t></a:t>
            </a:r>
            <a:endParaRPr sz="2250" baseline="-9259">
              <a:latin typeface="Symbol"/>
              <a:cs typeface="Symbol"/>
            </a:endParaRPr>
          </a:p>
          <a:p>
            <a:pPr marL="240665">
              <a:lnSpc>
                <a:spcPct val="100000"/>
              </a:lnSpc>
              <a:spcBef>
                <a:spcPts val="570"/>
              </a:spcBef>
              <a:tabLst>
                <a:tab pos="1016000" algn="l"/>
                <a:tab pos="1627505" algn="l"/>
                <a:tab pos="2084705" algn="l"/>
              </a:tabLst>
            </a:pPr>
            <a:r>
              <a:rPr sz="1400" spc="-5" dirty="0">
                <a:latin typeface="Times New Roman"/>
                <a:cs typeface="Times New Roman"/>
              </a:rPr>
              <a:t>матриці	Якобі	при	початкових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45438" y="4845179"/>
            <a:ext cx="2339340" cy="3524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254000" algn="r">
              <a:lnSpc>
                <a:spcPts val="885"/>
              </a:lnSpc>
              <a:spcBef>
                <a:spcPts val="120"/>
              </a:spcBef>
              <a:tabLst>
                <a:tab pos="336550" algn="l"/>
              </a:tabLst>
            </a:pPr>
            <a:r>
              <a:rPr sz="750" i="1" spc="20" dirty="0">
                <a:latin typeface="Times New Roman"/>
                <a:cs typeface="Times New Roman"/>
              </a:rPr>
              <a:t>i	</a:t>
            </a:r>
            <a:r>
              <a:rPr sz="750" i="1" spc="25" dirty="0">
                <a:latin typeface="Times New Roman"/>
                <a:cs typeface="Times New Roman"/>
              </a:rPr>
              <a:t>i</a:t>
            </a: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ts val="1664"/>
              </a:lnSpc>
            </a:pP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аналітичні вирази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похідних: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20038" y="4728742"/>
            <a:ext cx="573722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наближеннях</a:t>
            </a:r>
            <a:r>
              <a:rPr sz="2100" spc="-82" baseline="3968" dirty="0">
                <a:latin typeface="Times New Roman"/>
                <a:cs typeface="Times New Roman"/>
              </a:rPr>
              <a:t> </a:t>
            </a:r>
            <a:r>
              <a:rPr sz="2100" spc="15" baseline="3968" dirty="0">
                <a:latin typeface="Times New Roman"/>
                <a:cs typeface="Times New Roman"/>
              </a:rPr>
              <a:t>напруг</a:t>
            </a:r>
            <a:r>
              <a:rPr sz="1200" i="1" spc="10" dirty="0">
                <a:latin typeface="Times New Roman"/>
                <a:cs typeface="Times New Roman"/>
              </a:rPr>
              <a:t>U</a:t>
            </a:r>
            <a:r>
              <a:rPr sz="1200" i="1" spc="-120" dirty="0">
                <a:latin typeface="Times New Roman"/>
                <a:cs typeface="Times New Roman"/>
              </a:rPr>
              <a:t> </a:t>
            </a:r>
            <a:r>
              <a:rPr sz="1125" spc="60" baseline="37037" dirty="0">
                <a:latin typeface="Times New Roman"/>
                <a:cs typeface="Times New Roman"/>
              </a:rPr>
              <a:t>(0)</a:t>
            </a:r>
            <a:r>
              <a:rPr sz="1125" spc="67" baseline="37037" dirty="0">
                <a:latin typeface="Times New Roman"/>
                <a:cs typeface="Times New Roman"/>
              </a:rPr>
              <a:t> </a:t>
            </a:r>
            <a:r>
              <a:rPr sz="1800" baseline="4629" dirty="0">
                <a:latin typeface="Times New Roman"/>
                <a:cs typeface="Times New Roman"/>
              </a:rPr>
              <a:t>,</a:t>
            </a:r>
            <a:r>
              <a:rPr sz="1800" spc="-165" baseline="4629" dirty="0">
                <a:latin typeface="Times New Roman"/>
                <a:cs typeface="Times New Roman"/>
              </a:rPr>
              <a:t> </a:t>
            </a:r>
            <a:r>
              <a:rPr sz="1250" spc="-20" dirty="0">
                <a:latin typeface="Symbol"/>
                <a:cs typeface="Symbol"/>
              </a:rPr>
              <a:t></a:t>
            </a:r>
            <a:r>
              <a:rPr sz="1125" spc="-30" baseline="37037" dirty="0">
                <a:latin typeface="Times New Roman"/>
                <a:cs typeface="Times New Roman"/>
              </a:rPr>
              <a:t>(0)</a:t>
            </a:r>
            <a:r>
              <a:rPr sz="1125" spc="-15" baseline="37037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.</a:t>
            </a:r>
            <a:r>
              <a:rPr sz="2100" spc="-8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Для</a:t>
            </a:r>
            <a:r>
              <a:rPr sz="2100" spc="-8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цього</a:t>
            </a:r>
            <a:r>
              <a:rPr sz="2100" spc="-8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відповідні</a:t>
            </a:r>
            <a:r>
              <a:rPr sz="2100" spc="-8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значення</a:t>
            </a:r>
            <a:r>
              <a:rPr sz="2100" spc="-8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підставляємо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833623" y="5220461"/>
            <a:ext cx="143065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5075" algn="l"/>
              </a:tabLst>
            </a:pPr>
            <a:r>
              <a:rPr sz="1400" spc="-5" dirty="0">
                <a:latin typeface="Times New Roman"/>
                <a:cs typeface="Times New Roman"/>
              </a:rPr>
              <a:t>+ 20,1</a:t>
            </a:r>
            <a:r>
              <a:rPr sz="1400" dirty="0">
                <a:latin typeface="Times New Roman"/>
                <a:cs typeface="Times New Roman"/>
              </a:rPr>
              <a:t>9</a:t>
            </a:r>
            <a:r>
              <a:rPr sz="1400" spc="-5" dirty="0">
                <a:latin typeface="Times New Roman"/>
                <a:cs typeface="Times New Roman"/>
              </a:rPr>
              <a:t>0</a:t>
            </a:r>
            <a:r>
              <a:rPr sz="1400" spc="-10" dirty="0">
                <a:latin typeface="Times New Roman"/>
                <a:cs typeface="Times New Roman"/>
              </a:rPr>
              <a:t>5</a:t>
            </a:r>
            <a:r>
              <a:rPr sz="1400" spc="-5" dirty="0">
                <a:latin typeface="Times New Roman"/>
                <a:cs typeface="Times New Roman"/>
              </a:rPr>
              <a:t>∙cos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29814" y="5609082"/>
            <a:ext cx="19024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9370" algn="l"/>
                <a:tab pos="1617345" algn="l"/>
              </a:tabLst>
            </a:pPr>
            <a:r>
              <a:rPr sz="1400" spc="-5" dirty="0">
                <a:latin typeface="Times New Roman"/>
                <a:cs typeface="Times New Roman"/>
              </a:rPr>
              <a:t>) 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</a:t>
            </a:r>
            <a:r>
              <a:rPr sz="1400" spc="5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cos(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21588" y="5884164"/>
            <a:ext cx="37172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1468755" algn="l"/>
                <a:tab pos="1820545" algn="l"/>
                <a:tab pos="3117850" algn="l"/>
                <a:tab pos="3425825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0,1389∙sin(	–	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0,1897∙cos(	–	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65783" y="6423659"/>
            <a:ext cx="454533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6565">
              <a:lnSpc>
                <a:spcPts val="212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110∙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11,8852∙sin(0) 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20,1905∙cos(0)</a:t>
            </a:r>
            <a:r>
              <a:rPr sz="1600" spc="-5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0,1518∙cos(0–0)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0,1897∙cos(0–0)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234950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35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∙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0,0017∙sin(0–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)]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6485.4643;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325625" y="7446264"/>
            <a:ext cx="41084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0195" algn="l"/>
                <a:tab pos="553085" algn="l"/>
                <a:tab pos="1785620" algn="l"/>
                <a:tab pos="2138680" algn="l"/>
                <a:tab pos="3479800" algn="l"/>
                <a:tab pos="3832225" algn="l"/>
              </a:tabLst>
            </a:pPr>
            <a:r>
              <a:rPr sz="1400" spc="-5" dirty="0">
                <a:latin typeface="Times New Roman"/>
                <a:cs typeface="Times New Roman"/>
              </a:rPr>
              <a:t>-	∙	</a:t>
            </a:r>
            <a:r>
              <a:rPr sz="1600" dirty="0">
                <a:latin typeface="Times New Roman"/>
                <a:cs typeface="Times New Roman"/>
              </a:rPr>
              <a:t>∙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0,1111∙sin(	–	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	–	))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65833" y="7826502"/>
            <a:ext cx="47377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-110∙110</a:t>
            </a:r>
            <a:r>
              <a:rPr sz="1600" spc="-5" dirty="0">
                <a:latin typeface="Times New Roman"/>
                <a:cs typeface="Times New Roman"/>
              </a:rPr>
              <a:t>∙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0,1111∙sin(0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0,1518∙cos(0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-1836.5961;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29584" y="8117585"/>
            <a:ext cx="14414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5070" algn="l"/>
              </a:tabLst>
            </a:pP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	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65783" y="8781541"/>
            <a:ext cx="291592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1542415" algn="l"/>
                <a:tab pos="1895475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0,1389∙cos(	–	)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0,1897∙sin(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18432" y="8781541"/>
            <a:ext cx="6711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5125" algn="l"/>
              </a:tabLst>
            </a:pPr>
            <a:r>
              <a:rPr sz="1400" spc="-5" dirty="0">
                <a:latin typeface="Times New Roman"/>
                <a:cs typeface="Times New Roman"/>
              </a:rPr>
              <a:t>–	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32180" y="9321038"/>
            <a:ext cx="4402455" cy="53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0550">
              <a:lnSpc>
                <a:spcPts val="212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0,7078∙110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11,8852∙cos(0)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20,1905∙sin(0</a:t>
            </a:r>
            <a:r>
              <a:rPr sz="1600" spc="-5" dirty="0">
                <a:latin typeface="Times New Roman"/>
                <a:cs typeface="Times New Roman"/>
              </a:rPr>
              <a:t>))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+110∙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0,1111∙cos(0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0,1518∙sin(0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178804" y="1209908"/>
            <a:ext cx="15113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35" dirty="0">
                <a:latin typeface="Times New Roman"/>
                <a:cs typeface="Times New Roman"/>
              </a:rPr>
              <a:t>(</a:t>
            </a:r>
            <a:r>
              <a:rPr sz="800" spc="25" dirty="0">
                <a:latin typeface="Times New Roman"/>
                <a:cs typeface="Times New Roman"/>
              </a:rPr>
              <a:t>0</a:t>
            </a:r>
            <a:r>
              <a:rPr sz="800" spc="-10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60025" y="1209908"/>
            <a:ext cx="151130" cy="280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35" dirty="0">
                <a:latin typeface="Times New Roman"/>
                <a:cs typeface="Times New Roman"/>
              </a:rPr>
              <a:t>(</a:t>
            </a:r>
            <a:r>
              <a:rPr sz="800" spc="25" dirty="0">
                <a:latin typeface="Times New Roman"/>
                <a:cs typeface="Times New Roman"/>
              </a:rPr>
              <a:t>0</a:t>
            </a:r>
            <a:r>
              <a:rPr sz="800" spc="-10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15" dirty="0">
                <a:latin typeface="Times New Roman"/>
                <a:cs typeface="Times New Roman"/>
              </a:rPr>
              <a:t>pi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164095" y="1338338"/>
            <a:ext cx="1225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i="1" spc="-35" dirty="0">
                <a:latin typeface="Times New Roman"/>
                <a:cs typeface="Times New Roman"/>
              </a:rPr>
              <a:t>Q</a:t>
            </a:r>
            <a:r>
              <a:rPr sz="800" i="1" spc="-10" dirty="0">
                <a:latin typeface="Times New Roman"/>
                <a:cs typeface="Times New Roman"/>
              </a:rPr>
              <a:t>i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631568" y="1205964"/>
            <a:ext cx="14224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14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02440" y="1205964"/>
            <a:ext cx="29019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Times New Roman"/>
                <a:cs typeface="Times New Roman"/>
              </a:rPr>
              <a:t>,</a:t>
            </a:r>
            <a:r>
              <a:rPr sz="1400" spc="395" dirty="0">
                <a:latin typeface="Times New Roman"/>
                <a:cs typeface="Times New Roman"/>
              </a:rPr>
              <a:t> </a:t>
            </a:r>
            <a:r>
              <a:rPr sz="1500" spc="-114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923653" y="5407790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5">
                <a:moveTo>
                  <a:pt x="0" y="0"/>
                </a:moveTo>
                <a:lnTo>
                  <a:pt x="271801" y="0"/>
                </a:lnTo>
              </a:path>
            </a:pathLst>
          </a:custGeom>
          <a:ln w="7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091210" y="5498595"/>
            <a:ext cx="66040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89773" y="5274316"/>
            <a:ext cx="105410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650" i="1" spc="-15" dirty="0">
                <a:latin typeface="Times New Roman"/>
                <a:cs typeface="Times New Roman"/>
              </a:rPr>
              <a:t>p</a:t>
            </a: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17441" y="5168043"/>
            <a:ext cx="18732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8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55116" y="5392325"/>
            <a:ext cx="16446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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441924" y="5288712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435092" y="5386351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219365" y="5202944"/>
            <a:ext cx="1377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35" dirty="0">
                <a:latin typeface="Symbol"/>
                <a:cs typeface="Symbol"/>
              </a:rPr>
              <a:t></a:t>
            </a:r>
            <a:r>
              <a:rPr sz="1150" spc="9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∙</a:t>
            </a:r>
            <a:r>
              <a:rPr sz="2700" spc="-7" baseline="1543" dirty="0">
                <a:latin typeface="Times New Roman"/>
                <a:cs typeface="Times New Roman"/>
              </a:rPr>
              <a:t>[(</a:t>
            </a:r>
            <a:r>
              <a:rPr sz="2100" spc="-7" baseline="1984" dirty="0">
                <a:latin typeface="Times New Roman"/>
                <a:cs typeface="Times New Roman"/>
              </a:rPr>
              <a:t>11,8852∙sin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666369" y="523433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644091" y="5357187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68290" y="5233251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934005" y="523433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911805" y="5357187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836266" y="5233288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38113" y="5677361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239103" y="5775340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42073" y="5680888"/>
            <a:ext cx="116839" cy="19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80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354711" y="562371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332433" y="5746569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021588" y="5609082"/>
            <a:ext cx="157035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spc="-20" dirty="0">
                <a:latin typeface="Times New Roman"/>
                <a:cs typeface="Times New Roman"/>
              </a:rPr>
              <a:t>∙(</a:t>
            </a:r>
            <a:r>
              <a:rPr sz="1400" spc="-20" dirty="0">
                <a:latin typeface="Times New Roman"/>
                <a:cs typeface="Times New Roman"/>
              </a:rPr>
              <a:t>0,1111∙sin(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r>
              <a:rPr sz="2100" spc="112" baseline="396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707185" y="562371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693178" y="5746569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609446" y="5622670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004109" y="5623715"/>
            <a:ext cx="43243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06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981908" y="5746569"/>
            <a:ext cx="3803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8930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906370" y="5622633"/>
            <a:ext cx="4565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2004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238113" y="5952444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236795" y="6050422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142073" y="5955970"/>
            <a:ext cx="116839" cy="19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80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354711" y="5898797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707185" y="5898797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256632" y="5897714"/>
            <a:ext cx="50165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6512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004109" y="5898797"/>
            <a:ext cx="43243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06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332433" y="6021651"/>
            <a:ext cx="202755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0840" algn="l"/>
                <a:tab pos="1661795" algn="l"/>
                <a:tab pos="197548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3	1	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906370" y="5897714"/>
            <a:ext cx="4565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2004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682716" y="6227526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683703" y="6325504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465833" y="6166659"/>
            <a:ext cx="38671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8755" algn="l"/>
                <a:tab pos="1820545" algn="l"/>
                <a:tab pos="3161665" algn="l"/>
                <a:tab pos="3514090" algn="l"/>
              </a:tabLst>
            </a:pPr>
            <a:r>
              <a:rPr sz="2100" spc="240" baseline="1984" dirty="0">
                <a:latin typeface="Times New Roman"/>
                <a:cs typeface="Times New Roman"/>
              </a:rPr>
              <a:t>+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  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Times New Roman"/>
                <a:cs typeface="Times New Roman"/>
              </a:rPr>
              <a:t>∙(</a:t>
            </a:r>
            <a:r>
              <a:rPr sz="2100" spc="-7" baseline="1984" dirty="0">
                <a:latin typeface="Times New Roman"/>
                <a:cs typeface="Times New Roman"/>
              </a:rPr>
              <a:t>0,0017</a:t>
            </a:r>
            <a:r>
              <a:rPr sz="2100" baseline="1984" dirty="0">
                <a:latin typeface="Times New Roman"/>
                <a:cs typeface="Times New Roman"/>
              </a:rPr>
              <a:t>∙</a:t>
            </a:r>
            <a:r>
              <a:rPr sz="2100" spc="-15" baseline="1984" dirty="0">
                <a:latin typeface="Times New Roman"/>
                <a:cs typeface="Times New Roman"/>
              </a:rPr>
              <a:t>si</a:t>
            </a:r>
            <a:r>
              <a:rPr sz="2100" spc="-7" baseline="1984" dirty="0">
                <a:latin typeface="Times New Roman"/>
                <a:cs typeface="Times New Roman"/>
              </a:rPr>
              <a:t>n(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–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) + 0,</a:t>
            </a:r>
            <a:r>
              <a:rPr sz="2100" baseline="1984" dirty="0">
                <a:latin typeface="Times New Roman"/>
                <a:cs typeface="Times New Roman"/>
              </a:rPr>
              <a:t>0</a:t>
            </a:r>
            <a:r>
              <a:rPr sz="2100" spc="-7" baseline="1984" dirty="0">
                <a:latin typeface="Times New Roman"/>
                <a:cs typeface="Times New Roman"/>
              </a:rPr>
              <a:t>343</a:t>
            </a:r>
            <a:r>
              <a:rPr sz="2100" baseline="1984" dirty="0">
                <a:latin typeface="Times New Roman"/>
                <a:cs typeface="Times New Roman"/>
              </a:rPr>
              <a:t>∙</a:t>
            </a:r>
            <a:r>
              <a:rPr sz="2100" spc="-7" baseline="1984" dirty="0">
                <a:latin typeface="Times New Roman"/>
                <a:cs typeface="Times New Roman"/>
              </a:rPr>
              <a:t>cos(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–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)</a:t>
            </a:r>
            <a:r>
              <a:rPr sz="2400" baseline="1736" dirty="0">
                <a:latin typeface="Times New Roman"/>
                <a:cs typeface="Times New Roman"/>
              </a:rPr>
              <a:t>)]</a:t>
            </a:r>
            <a:r>
              <a:rPr sz="2400" spc="-75" baseline="1736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=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799387" y="6173879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701648" y="6172834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151763" y="6173879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053684" y="6172796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448687" y="617387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777186" y="6296733"/>
            <a:ext cx="21183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2745" algn="l"/>
                <a:tab pos="1661795" algn="l"/>
                <a:tab pos="206692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4	1	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350608" y="6172796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923653" y="7633969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5">
                <a:moveTo>
                  <a:pt x="0" y="0"/>
                </a:moveTo>
                <a:lnTo>
                  <a:pt x="271801" y="0"/>
                </a:lnTo>
              </a:path>
            </a:pathLst>
          </a:custGeom>
          <a:ln w="72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1092607" y="7724957"/>
            <a:ext cx="6604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spc="-10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89773" y="7500284"/>
            <a:ext cx="10541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i="1" spc="-15" dirty="0">
                <a:latin typeface="Times New Roman"/>
                <a:cs typeface="Times New Roman"/>
              </a:rPr>
              <a:t>p</a:t>
            </a: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917441" y="7393848"/>
            <a:ext cx="18732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8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947955" y="7618524"/>
            <a:ext cx="16446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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501360" y="7514543"/>
            <a:ext cx="37338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75590" algn="l"/>
              </a:tabLst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502347" y="7612522"/>
            <a:ext cx="31750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67970" algn="l"/>
              </a:tabLst>
            </a:pPr>
            <a:r>
              <a:rPr sz="600" spc="-15" dirty="0">
                <a:latin typeface="Times New Roman"/>
                <a:cs typeface="Times New Roman"/>
              </a:rPr>
              <a:t>2	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219365" y="7511579"/>
            <a:ext cx="56578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1645" algn="l"/>
              </a:tabLst>
            </a:pPr>
            <a:r>
              <a:rPr sz="1150" spc="-35" dirty="0">
                <a:latin typeface="Symbol"/>
                <a:cs typeface="Symbol"/>
              </a:rPr>
              <a:t></a:t>
            </a:r>
            <a:r>
              <a:rPr sz="1150" spc="-35" dirty="0">
                <a:latin typeface="Times New Roman"/>
                <a:cs typeface="Times New Roman"/>
              </a:rPr>
              <a:t>  </a:t>
            </a:r>
            <a:r>
              <a:rPr sz="1150" spc="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-80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932307" y="7460897"/>
            <a:ext cx="22142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940" algn="l"/>
                <a:tab pos="1706245" algn="l"/>
                <a:tab pos="2103120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910029" y="7583751"/>
            <a:ext cx="216281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195" algn="l"/>
                <a:tab pos="1706245" algn="l"/>
                <a:tab pos="211137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	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834228" y="7459815"/>
            <a:ext cx="223964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  <a:tab pos="1706245" algn="l"/>
                <a:tab pos="210312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923653" y="8304914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5">
                <a:moveTo>
                  <a:pt x="0" y="0"/>
                </a:moveTo>
                <a:lnTo>
                  <a:pt x="271801" y="0"/>
                </a:lnTo>
              </a:path>
            </a:pathLst>
          </a:custGeom>
          <a:ln w="7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1107350" y="8395719"/>
            <a:ext cx="66040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089773" y="8171439"/>
            <a:ext cx="105410" cy="1270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650" i="1" spc="-15" dirty="0">
                <a:latin typeface="Times New Roman"/>
                <a:cs typeface="Times New Roman"/>
              </a:rPr>
              <a:t>p</a:t>
            </a: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917441" y="8065167"/>
            <a:ext cx="18732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8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939305" y="8296574"/>
            <a:ext cx="192405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150" i="1" spc="-45" dirty="0">
                <a:latin typeface="Times New Roman"/>
                <a:cs typeface="Times New Roman"/>
              </a:rPr>
              <a:t>U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975324" y="8185836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968492" y="8283475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219365" y="8100068"/>
            <a:ext cx="1214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5035" algn="l"/>
              </a:tabLst>
            </a:pPr>
            <a:r>
              <a:rPr sz="1150" spc="-35" dirty="0">
                <a:latin typeface="Symbol"/>
                <a:cs typeface="Symbol"/>
              </a:rPr>
              <a:t>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2100" spc="7" baseline="1984" dirty="0">
                <a:latin typeface="Times New Roman"/>
                <a:cs typeface="Times New Roman"/>
              </a:rPr>
              <a:t>0,7078∙</a:t>
            </a:r>
            <a:r>
              <a:rPr sz="1100" spc="5" dirty="0">
                <a:latin typeface="Times New Roman"/>
                <a:cs typeface="Times New Roman"/>
              </a:rPr>
              <a:t>U	</a:t>
            </a:r>
            <a:r>
              <a:rPr sz="2100" spc="-7" baseline="1984" dirty="0">
                <a:latin typeface="Times New Roman"/>
                <a:cs typeface="Times New Roman"/>
              </a:rPr>
              <a:t>–</a:t>
            </a:r>
            <a:r>
              <a:rPr sz="2100" spc="-112" baseline="1984" dirty="0">
                <a:latin typeface="Times New Roman"/>
                <a:cs typeface="Times New Roman"/>
              </a:rPr>
              <a:t> </a:t>
            </a:r>
            <a:r>
              <a:rPr sz="2700" baseline="1543" dirty="0">
                <a:latin typeface="Times New Roman"/>
                <a:cs typeface="Times New Roman"/>
              </a:rPr>
              <a:t>[(</a:t>
            </a:r>
            <a:endParaRPr sz="2700" baseline="1543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3362837" y="8132189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407666" y="8141640"/>
            <a:ext cx="1005840" cy="241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20" dirty="0">
                <a:latin typeface="Times New Roman"/>
                <a:cs typeface="Times New Roman"/>
              </a:rPr>
              <a:t>11,8852∙cos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endParaRPr sz="2100" baseline="3968">
              <a:latin typeface="Symbol"/>
              <a:cs typeface="Symbo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589325" y="8132189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340559" y="8254704"/>
            <a:ext cx="129032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23888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491586" y="8131117"/>
            <a:ext cx="148590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149316" y="8575217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150303" y="8672857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053608" y="8578732"/>
            <a:ext cx="1162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288847" y="852083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932180" y="8506205"/>
            <a:ext cx="381762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  <a:tab pos="1536700" algn="l"/>
                <a:tab pos="3159125" algn="l"/>
                <a:tab pos="3510915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400" spc="-20" dirty="0">
                <a:latin typeface="Times New Roman"/>
                <a:cs typeface="Times New Roman"/>
              </a:rPr>
              <a:t>∙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400" spc="-20" dirty="0">
                <a:latin typeface="Times New Roman"/>
                <a:cs typeface="Times New Roman"/>
              </a:rPr>
              <a:t>0,1111∙cos(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r>
              <a:rPr sz="2100" spc="-30" baseline="3968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2100" spc="-284" baseline="3968" dirty="0">
                <a:latin typeface="Symbol"/>
                <a:cs typeface="Symbol"/>
              </a:rPr>
              <a:t></a:t>
            </a:r>
            <a:r>
              <a:rPr sz="2100" spc="60" baseline="3968" dirty="0">
                <a:latin typeface="Times New Roman"/>
                <a:cs typeface="Times New Roman"/>
              </a:rPr>
              <a:t>  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0,1518∙sin(	–	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266646" y="8643693"/>
            <a:ext cx="16871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830" algn="l"/>
                <a:tab pos="1635760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	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912239" y="852083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4295184" y="8643693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814160" y="8519756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282666" y="8850300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281354" y="8947939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186958" y="8853813"/>
            <a:ext cx="1162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428625" y="8795921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330546" y="8794839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052115" y="879592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954376" y="8794876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449117" y="879592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406347" y="8918775"/>
            <a:ext cx="209042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5290" algn="l"/>
                <a:tab pos="1635760" algn="l"/>
                <a:tab pos="203898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3	1	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351378" y="8794876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726912" y="9124650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727899" y="9222628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510030" y="9089691"/>
            <a:ext cx="392747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17345" algn="l"/>
                <a:tab pos="1969135" algn="l"/>
                <a:tab pos="3240405" algn="l"/>
                <a:tab pos="3592829" algn="l"/>
              </a:tabLst>
            </a:pPr>
            <a:r>
              <a:rPr sz="2100" spc="60" baseline="1984" dirty="0">
                <a:latin typeface="Times New Roman"/>
                <a:cs typeface="Times New Roman"/>
              </a:rPr>
              <a:t>+</a:t>
            </a:r>
            <a:r>
              <a:rPr sz="1100" spc="40" dirty="0">
                <a:latin typeface="Times New Roman"/>
                <a:cs typeface="Times New Roman"/>
              </a:rPr>
              <a:t>U 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∙(0,00174∙cos(	–	)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-</a:t>
            </a:r>
            <a:r>
              <a:rPr sz="2100" baseline="1984" dirty="0">
                <a:latin typeface="Times New Roman"/>
                <a:cs typeface="Times New Roman"/>
              </a:rPr>
              <a:t> 0,0343∙sin(	</a:t>
            </a:r>
            <a:r>
              <a:rPr sz="2100" spc="-7" baseline="1984" dirty="0">
                <a:latin typeface="Times New Roman"/>
                <a:cs typeface="Times New Roman"/>
              </a:rPr>
              <a:t>–	))]</a:t>
            </a:r>
            <a:r>
              <a:rPr sz="2100" spc="-104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=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947215" y="9071003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849476" y="9069958"/>
            <a:ext cx="5454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570607" y="9071003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925014" y="9193857"/>
            <a:ext cx="20923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830" algn="l"/>
                <a:tab pos="1635760" algn="l"/>
                <a:tab pos="2040889" algn="l"/>
              </a:tabLst>
            </a:pPr>
            <a:r>
              <a:rPr sz="800" spc="-100" dirty="0">
                <a:latin typeface="Times New Roman"/>
                <a:cs typeface="Times New Roman"/>
              </a:rPr>
              <a:t>1	4	1	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472528" y="9069920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5783" y="513079"/>
            <a:ext cx="4498340" cy="50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8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+110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0,1389∙cos(0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0,1897∙sin(0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  <a:p>
            <a:pPr marL="456565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+35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0,0343∙sin(0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0))]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38.4156;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3330" y="1418336"/>
            <a:ext cx="4186554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-110∙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0,1518∙sin(0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-12.2206;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62579" y="1709673"/>
            <a:ext cx="141224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5225" algn="l"/>
              </a:tabLst>
            </a:pP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	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3330" y="2648457"/>
            <a:ext cx="39154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1588135" algn="l"/>
                <a:tab pos="1940560" algn="l"/>
                <a:tab pos="3210560" algn="l"/>
                <a:tab pos="3562985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</a:t>
            </a:r>
            <a:r>
              <a:rPr sz="140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co</a:t>
            </a:r>
            <a:r>
              <a:rPr sz="1400" spc="-10" dirty="0">
                <a:latin typeface="Times New Roman"/>
                <a:cs typeface="Times New Roman"/>
              </a:rPr>
              <a:t>s</a:t>
            </a:r>
            <a:r>
              <a:rPr sz="1400" spc="-5" dirty="0">
                <a:latin typeface="Times New Roman"/>
                <a:cs typeface="Times New Roman"/>
              </a:rPr>
              <a:t>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0,0343∙sin(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)]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2912871"/>
            <a:ext cx="460438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>
              <a:lnSpc>
                <a:spcPts val="212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110∙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11,8852∙cos(0)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20,1905∙sin(0)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0,1111∙cos(0–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0,1518∙sin(0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0,1389∙cos(0–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0,1897∙sin(0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367665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35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0,00174∙cos(0–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0,0343∙sin(0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)]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4338.6624;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3330" y="4315714"/>
            <a:ext cx="46551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-110∙110∙</a:t>
            </a:r>
            <a:r>
              <a:rPr sz="1600" spc="-5" dirty="0">
                <a:latin typeface="Times New Roman"/>
                <a:cs typeface="Times New Roman"/>
              </a:rPr>
              <a:t>(</a:t>
            </a:r>
            <a:r>
              <a:rPr sz="1400" spc="-5" dirty="0">
                <a:latin typeface="Times New Roman"/>
                <a:cs typeface="Times New Roman"/>
              </a:rPr>
              <a:t>0,1111∙cos(0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0,1518∙sin(0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-1344.2684;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6680" y="4582413"/>
            <a:ext cx="1097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1215" algn="l"/>
              </a:tabLst>
            </a:pP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400" spc="-5" dirty="0">
                <a:latin typeface="Times New Roman"/>
                <a:cs typeface="Times New Roman"/>
              </a:rPr>
              <a:t>1,0572∙	+</a:t>
            </a:r>
            <a:r>
              <a:rPr sz="1800" dirty="0">
                <a:latin typeface="Times New Roman"/>
                <a:cs typeface="Times New Roman"/>
              </a:rPr>
              <a:t>[(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1588" y="4996179"/>
            <a:ext cx="3710304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1468755" algn="l"/>
                <a:tab pos="1820545" algn="l"/>
                <a:tab pos="3117850" algn="l"/>
                <a:tab pos="3425825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</a:t>
            </a:r>
            <a:r>
              <a:rPr sz="140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sin(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 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</a:t>
            </a:r>
            <a:r>
              <a:rPr sz="1400" spc="5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cos(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65833" y="5545835"/>
            <a:ext cx="39560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1470" algn="l"/>
                <a:tab pos="1557655" algn="l"/>
                <a:tab pos="1910080" algn="l"/>
                <a:tab pos="3251200" algn="l"/>
                <a:tab pos="3602990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0,00174</a:t>
            </a:r>
            <a:r>
              <a:rPr sz="140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sin(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 + 0,0343</a:t>
            </a:r>
            <a:r>
              <a:rPr sz="140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cos(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)]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1588" y="5810249"/>
            <a:ext cx="452628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>
              <a:lnSpc>
                <a:spcPts val="212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-</a:t>
            </a:r>
            <a:r>
              <a:rPr sz="1400" spc="-5" dirty="0">
                <a:latin typeface="Times New Roman"/>
                <a:cs typeface="Times New Roman"/>
              </a:rPr>
              <a:t>1,0572∙110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[(</a:t>
            </a:r>
            <a:r>
              <a:rPr sz="1400" spc="-5" dirty="0">
                <a:latin typeface="Times New Roman"/>
                <a:cs typeface="Times New Roman"/>
              </a:rPr>
              <a:t>11,8852∙sin(0)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20,1905∙cos(0)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45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39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0,1389∙sin(0–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0,1897∙cos(0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  <a:p>
            <a:pPr marL="456565">
              <a:lnSpc>
                <a:spcPts val="1880"/>
              </a:lnSpc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35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0,0017∙sin(0–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0,0343∙cos(0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600" spc="-5" dirty="0">
                <a:latin typeface="Times New Roman"/>
                <a:cs typeface="Times New Roman"/>
              </a:rPr>
              <a:t>)]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-57.3344;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7983" y="7213091"/>
            <a:ext cx="6142990" cy="1496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8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=110</a:t>
            </a:r>
            <a:r>
              <a:rPr sz="1600" spc="-5" dirty="0">
                <a:latin typeface="Times New Roman"/>
                <a:cs typeface="Times New Roman"/>
              </a:rPr>
              <a:t>∙(</a:t>
            </a:r>
            <a:r>
              <a:rPr sz="1400" spc="-5" dirty="0">
                <a:latin typeface="Times New Roman"/>
                <a:cs typeface="Times New Roman"/>
              </a:rPr>
              <a:t>0,1111∙sin(0–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0)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0,1518∙cos(0–0)</a:t>
            </a:r>
            <a:r>
              <a:rPr sz="1600" spc="-5" dirty="0">
                <a:latin typeface="Times New Roman"/>
                <a:cs typeface="Times New Roman"/>
              </a:rPr>
              <a:t>)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=16,6963;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9"/>
              </a:lnSpc>
            </a:pPr>
            <a:r>
              <a:rPr sz="1400" spc="-5" dirty="0">
                <a:latin typeface="Times New Roman"/>
                <a:cs typeface="Times New Roman"/>
              </a:rPr>
              <a:t>Аналітичні вирази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інших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похідних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знаходяться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аналогічним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чином.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469900" marR="5080" indent="-228600" algn="just">
              <a:lnSpc>
                <a:spcPct val="958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2.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обчислень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формуємо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матрицю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Якобі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початкових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відповідну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лінійних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(лініаризованих)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рівнянь. В матричній формі ця система рівнянь включає матрицю Якобі,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вектор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вектор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поправок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невідомих.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поправок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23653" y="1226311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5">
                <a:moveTo>
                  <a:pt x="0" y="0"/>
                </a:moveTo>
                <a:lnTo>
                  <a:pt x="271801" y="0"/>
                </a:lnTo>
              </a:path>
            </a:pathLst>
          </a:custGeom>
          <a:ln w="72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08413" y="1317299"/>
            <a:ext cx="6604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spc="-10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9773" y="1092626"/>
            <a:ext cx="10541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50" i="1" spc="-15" dirty="0">
                <a:latin typeface="Times New Roman"/>
                <a:cs typeface="Times New Roman"/>
              </a:rPr>
              <a:t>p</a:t>
            </a:r>
            <a:r>
              <a:rPr sz="650" spc="-10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7441" y="986191"/>
            <a:ext cx="18732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200" spc="-8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1760" y="1217980"/>
            <a:ext cx="19240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5" dirty="0">
                <a:latin typeface="Symbol"/>
                <a:cs typeface="Symbol"/>
              </a:rPr>
              <a:t></a:t>
            </a:r>
            <a:r>
              <a:rPr sz="1150" i="1" spc="-45" dirty="0">
                <a:latin typeface="Times New Roman"/>
                <a:cs typeface="Times New Roman"/>
              </a:rPr>
              <a:t>U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93754" y="1106819"/>
            <a:ext cx="130810" cy="2197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30"/>
              </a:spcBef>
            </a:pPr>
            <a:r>
              <a:rPr sz="600" spc="5" dirty="0">
                <a:latin typeface="Times New Roman"/>
                <a:cs typeface="Times New Roman"/>
              </a:rPr>
              <a:t>(</a:t>
            </a:r>
            <a:r>
              <a:rPr sz="600" spc="20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600" spc="2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19365" y="1103921"/>
            <a:ext cx="2984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35" dirty="0">
                <a:latin typeface="Symbol"/>
                <a:cs typeface="Symbol"/>
              </a:rPr>
              <a:t></a:t>
            </a:r>
            <a:r>
              <a:rPr sz="115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-U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65607" y="105323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28139" y="1038098"/>
            <a:ext cx="348424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7295" algn="l"/>
                <a:tab pos="2840355" algn="l"/>
                <a:tab pos="3192145" algn="l"/>
              </a:tabLst>
            </a:pPr>
            <a:r>
              <a:rPr sz="1400" spc="-20" dirty="0">
                <a:latin typeface="Times New Roman"/>
                <a:cs typeface="Times New Roman"/>
              </a:rPr>
              <a:t>∙</a:t>
            </a:r>
            <a:r>
              <a:rPr sz="1600" spc="-20" dirty="0">
                <a:latin typeface="Times New Roman"/>
                <a:cs typeface="Times New Roman"/>
              </a:rPr>
              <a:t>(</a:t>
            </a:r>
            <a:r>
              <a:rPr sz="1400" spc="-20" dirty="0">
                <a:latin typeface="Times New Roman"/>
                <a:cs typeface="Times New Roman"/>
              </a:rPr>
              <a:t>0,1111∙cos(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r>
              <a:rPr sz="2100" spc="-30" baseline="3968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2100" spc="-284" baseline="3968" dirty="0">
                <a:latin typeface="Symbol"/>
                <a:cs typeface="Symbol"/>
              </a:rPr>
              <a:t></a:t>
            </a:r>
            <a:r>
              <a:rPr sz="2100" spc="52" baseline="3968" dirty="0">
                <a:latin typeface="Times New Roman"/>
                <a:cs typeface="Times New Roman"/>
              </a:rPr>
              <a:t>  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0,1518∙sin(	</a:t>
            </a:r>
            <a:r>
              <a:rPr sz="1400" spc="-5" dirty="0">
                <a:latin typeface="Times New Roman"/>
                <a:cs typeface="Times New Roman"/>
              </a:rPr>
              <a:t>–	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89097" y="105323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940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43329" y="1176094"/>
            <a:ext cx="20923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830" algn="l"/>
                <a:tab pos="1635760" algn="l"/>
                <a:tab pos="2040889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	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1358" y="1052156"/>
            <a:ext cx="5454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830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24346" y="1896985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51" y="0"/>
                </a:lnTo>
              </a:path>
            </a:pathLst>
          </a:custGeom>
          <a:ln w="7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092319" y="1987630"/>
            <a:ext cx="66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8290" y="1657156"/>
            <a:ext cx="1917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52281" y="1881127"/>
            <a:ext cx="16827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45" dirty="0">
                <a:latin typeface="Symbol"/>
                <a:cs typeface="Symbol"/>
              </a:rPr>
              <a:t>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0279" y="1774009"/>
            <a:ext cx="5168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393700" algn="l"/>
              </a:tabLst>
            </a:pPr>
            <a:r>
              <a:rPr sz="975" i="1" spc="-15" baseline="8547" dirty="0">
                <a:latin typeface="Times New Roman"/>
                <a:cs typeface="Times New Roman"/>
              </a:rPr>
              <a:t>q</a:t>
            </a:r>
            <a:r>
              <a:rPr sz="975" spc="-15" baseline="8547" dirty="0">
                <a:latin typeface="Times New Roman"/>
                <a:cs typeface="Times New Roman"/>
              </a:rPr>
              <a:t>1	</a:t>
            </a:r>
            <a:r>
              <a:rPr sz="600" spc="-15" dirty="0">
                <a:latin typeface="Times New Roman"/>
                <a:cs typeface="Times New Roman"/>
              </a:rPr>
              <a:t>(0)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35092" y="1875817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19075" y="1774864"/>
            <a:ext cx="24384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20" dirty="0">
                <a:latin typeface="Symbol"/>
                <a:cs typeface="Symbol"/>
              </a:rPr>
              <a:t></a:t>
            </a:r>
            <a:r>
              <a:rPr sz="115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96087" y="1724531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73809" y="1847046"/>
            <a:ext cx="6413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44319" y="1684527"/>
            <a:ext cx="1202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latin typeface="Times New Roman"/>
                <a:cs typeface="Times New Roman"/>
              </a:rPr>
              <a:t>∙</a:t>
            </a:r>
            <a:r>
              <a:rPr sz="1800" spc="-15" dirty="0">
                <a:latin typeface="Times New Roman"/>
                <a:cs typeface="Times New Roman"/>
              </a:rPr>
              <a:t>[(</a:t>
            </a:r>
            <a:r>
              <a:rPr sz="1400" spc="-15" dirty="0">
                <a:latin typeface="Times New Roman"/>
                <a:cs typeface="Times New Roman"/>
              </a:rPr>
              <a:t>11,8852∙cos</a:t>
            </a:r>
            <a:r>
              <a:rPr sz="2100" spc="-22" baseline="3968" dirty="0">
                <a:latin typeface="Symbol"/>
                <a:cs typeface="Symbol"/>
              </a:rPr>
              <a:t></a:t>
            </a:r>
            <a:endParaRPr sz="2100" baseline="3968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93189" y="1724531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70911" y="1847046"/>
            <a:ext cx="6413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95110" y="1723421"/>
            <a:ext cx="149225" cy="241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04763" y="2167560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05753" y="2265199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87983" y="2106200"/>
            <a:ext cx="371411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8600" algn="l"/>
                <a:tab pos="1850389" algn="l"/>
                <a:tab pos="3076575" algn="l"/>
                <a:tab pos="3429000" algn="l"/>
              </a:tabLst>
            </a:pPr>
            <a:r>
              <a:rPr sz="2100" spc="232" baseline="1984" dirty="0">
                <a:latin typeface="Times New Roman"/>
                <a:cs typeface="Times New Roman"/>
              </a:rPr>
              <a:t>+</a:t>
            </a:r>
            <a:r>
              <a:rPr sz="1100" spc="-80" dirty="0">
                <a:latin typeface="Times New Roman"/>
                <a:cs typeface="Times New Roman"/>
              </a:rPr>
              <a:t>U</a:t>
            </a:r>
            <a:r>
              <a:rPr sz="1100" dirty="0">
                <a:latin typeface="Times New Roman"/>
                <a:cs typeface="Times New Roman"/>
              </a:rPr>
              <a:t>  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Times New Roman"/>
                <a:cs typeface="Times New Roman"/>
              </a:rPr>
              <a:t>∙(</a:t>
            </a:r>
            <a:r>
              <a:rPr sz="2100" spc="-7" baseline="1984" dirty="0">
                <a:latin typeface="Times New Roman"/>
                <a:cs typeface="Times New Roman"/>
              </a:rPr>
              <a:t>0,1111</a:t>
            </a:r>
            <a:r>
              <a:rPr sz="2100" spc="-15" baseline="1984" dirty="0">
                <a:latin typeface="Times New Roman"/>
                <a:cs typeface="Times New Roman"/>
              </a:rPr>
              <a:t>∙</a:t>
            </a:r>
            <a:r>
              <a:rPr sz="2100" spc="-7" baseline="1984" dirty="0">
                <a:latin typeface="Times New Roman"/>
                <a:cs typeface="Times New Roman"/>
              </a:rPr>
              <a:t>cos(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–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)</a:t>
            </a:r>
            <a:r>
              <a:rPr sz="2100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-</a:t>
            </a:r>
            <a:r>
              <a:rPr sz="2100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0,1518</a:t>
            </a:r>
            <a:r>
              <a:rPr sz="2100" baseline="1984" dirty="0">
                <a:latin typeface="Times New Roman"/>
                <a:cs typeface="Times New Roman"/>
              </a:rPr>
              <a:t>∙</a:t>
            </a:r>
            <a:r>
              <a:rPr sz="2100" spc="-7" baseline="1984" dirty="0">
                <a:latin typeface="Times New Roman"/>
                <a:cs typeface="Times New Roman"/>
              </a:rPr>
              <a:t>sin(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–</a:t>
            </a:r>
            <a:r>
              <a:rPr sz="2100" baseline="1984" dirty="0">
                <a:latin typeface="Times New Roman"/>
                <a:cs typeface="Times New Roman"/>
              </a:rPr>
              <a:t>	</a:t>
            </a:r>
            <a:r>
              <a:rPr sz="2100" spc="-7" baseline="1984" dirty="0">
                <a:latin typeface="Times New Roman"/>
                <a:cs typeface="Times New Roman"/>
              </a:rPr>
              <a:t>)</a:t>
            </a:r>
            <a:r>
              <a:rPr sz="2400" baseline="1736" dirty="0">
                <a:latin typeface="Times New Roman"/>
                <a:cs typeface="Times New Roman"/>
              </a:rPr>
              <a:t>)</a:t>
            </a:r>
            <a:r>
              <a:rPr sz="2400" spc="-82" baseline="1736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+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50747" y="211318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28546" y="2236035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153008" y="2112136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03123" y="211318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89066" y="2236035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05044" y="2112098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29942" y="211318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07665" y="2236035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731864" y="2112098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82417" y="2113181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68409" y="2236035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84678" y="2112136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49316" y="2442641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48004" y="2540280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53608" y="2446155"/>
            <a:ext cx="1162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95275" y="238826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32180" y="2373375"/>
            <a:ext cx="372046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  <a:tab pos="1850389" algn="l"/>
                <a:tab pos="3076575" algn="l"/>
                <a:tab pos="3429000" algn="l"/>
              </a:tabLst>
            </a:pPr>
            <a:r>
              <a:rPr sz="1400" spc="-5" dirty="0">
                <a:latin typeface="Times New Roman"/>
                <a:cs typeface="Times New Roman"/>
              </a:rPr>
              <a:t>+	</a:t>
            </a:r>
            <a:r>
              <a:rPr sz="1600" spc="-20" dirty="0">
                <a:latin typeface="Times New Roman"/>
                <a:cs typeface="Times New Roman"/>
              </a:rPr>
              <a:t>∙(</a:t>
            </a:r>
            <a:r>
              <a:rPr sz="1400" spc="-20" dirty="0">
                <a:latin typeface="Times New Roman"/>
                <a:cs typeface="Times New Roman"/>
              </a:rPr>
              <a:t>0,1389∙cos(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r>
              <a:rPr sz="2100" spc="667" baseline="396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	)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-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0,1897∙sin(	–	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+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47749" y="238826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50010" y="2387218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74139" y="238826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72997" y="2511118"/>
            <a:ext cx="164274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0840" algn="l"/>
                <a:tab pos="1591310" algn="l"/>
              </a:tabLst>
            </a:pPr>
            <a:r>
              <a:rPr sz="800" spc="-100" dirty="0">
                <a:latin typeface="Times New Roman"/>
                <a:cs typeface="Times New Roman"/>
              </a:rPr>
              <a:t>1	3	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26613" y="2388263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10227" y="2511118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76060" y="2387180"/>
            <a:ext cx="50165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6512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460212" y="2716992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461199" y="2814970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364504" y="2720518"/>
            <a:ext cx="116205" cy="19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695325" y="266334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597246" y="2662263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047799" y="266334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950060" y="2662300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274189" y="2663345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673047" y="2786199"/>
            <a:ext cx="204787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3380" algn="l"/>
                <a:tab pos="1591310" algn="l"/>
                <a:tab pos="1996439" algn="l"/>
              </a:tabLst>
            </a:pPr>
            <a:r>
              <a:rPr sz="800" spc="-100" dirty="0">
                <a:latin typeface="Times New Roman"/>
                <a:cs typeface="Times New Roman"/>
              </a:rPr>
              <a:t>1	4	1	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176110" y="2662263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924346" y="4123549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51" y="0"/>
                </a:lnTo>
              </a:path>
            </a:pathLst>
          </a:custGeom>
          <a:ln w="7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1093828" y="4214194"/>
            <a:ext cx="66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85679" y="3990218"/>
            <a:ext cx="107314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i="1" spc="-10" dirty="0">
                <a:latin typeface="Times New Roman"/>
                <a:cs typeface="Times New Roman"/>
              </a:rPr>
              <a:t>q</a:t>
            </a: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18290" y="3883720"/>
            <a:ext cx="1917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44911" y="4107691"/>
            <a:ext cx="16827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45" dirty="0">
                <a:latin typeface="Symbol"/>
                <a:cs typeface="Symbol"/>
              </a:rPr>
              <a:t>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219075" y="4001428"/>
            <a:ext cx="299085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20" dirty="0">
                <a:latin typeface="Symbol"/>
                <a:cs typeface="Symbol"/>
              </a:rPr>
              <a:t></a:t>
            </a:r>
            <a:r>
              <a:rPr sz="115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-U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501702" y="4004010"/>
            <a:ext cx="39751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99720" algn="l"/>
              </a:tabLst>
            </a:pPr>
            <a:r>
              <a:rPr sz="600" spc="5" dirty="0">
                <a:latin typeface="Times New Roman"/>
                <a:cs typeface="Times New Roman"/>
              </a:rPr>
              <a:t>(</a:t>
            </a:r>
            <a:r>
              <a:rPr sz="600" spc="20" dirty="0">
                <a:latin typeface="Times New Roman"/>
                <a:cs typeface="Times New Roman"/>
              </a:rPr>
              <a:t>0)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493754" y="4101988"/>
            <a:ext cx="35877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09245" algn="l"/>
              </a:tabLst>
            </a:pPr>
            <a:r>
              <a:rPr sz="600" spc="25" dirty="0">
                <a:latin typeface="Times New Roman"/>
                <a:cs typeface="Times New Roman"/>
              </a:rPr>
              <a:t>1	</a:t>
            </a:r>
            <a:r>
              <a:rPr sz="600" spc="-1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628139" y="3943143"/>
            <a:ext cx="37471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0185" algn="l"/>
                <a:tab pos="1831975" algn="l"/>
                <a:tab pos="3103245" algn="l"/>
                <a:tab pos="3455035" algn="l"/>
              </a:tabLst>
            </a:pPr>
            <a:r>
              <a:rPr sz="2100" spc="-7" baseline="1984" dirty="0">
                <a:latin typeface="Times New Roman"/>
                <a:cs typeface="Times New Roman"/>
              </a:rPr>
              <a:t>∙</a:t>
            </a:r>
            <a:r>
              <a:rPr sz="2100" spc="-270" baseline="1984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r>
              <a:rPr sz="1100" spc="155" dirty="0">
                <a:latin typeface="Times New Roman"/>
                <a:cs typeface="Times New Roman"/>
              </a:rPr>
              <a:t>  </a:t>
            </a:r>
            <a:r>
              <a:rPr sz="2100" spc="-7" baseline="1984" dirty="0">
                <a:latin typeface="Times New Roman"/>
                <a:cs typeface="Times New Roman"/>
              </a:rPr>
              <a:t>∙</a:t>
            </a:r>
            <a:r>
              <a:rPr sz="2400" spc="-7" baseline="1736" dirty="0">
                <a:latin typeface="Times New Roman"/>
                <a:cs typeface="Times New Roman"/>
              </a:rPr>
              <a:t>(</a:t>
            </a:r>
            <a:r>
              <a:rPr sz="2100" spc="-7" baseline="1984" dirty="0">
                <a:latin typeface="Times New Roman"/>
                <a:cs typeface="Times New Roman"/>
              </a:rPr>
              <a:t>0,1111∙cos(	–	)</a:t>
            </a:r>
            <a:r>
              <a:rPr sz="2100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-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baseline="1984" dirty="0">
                <a:latin typeface="Times New Roman"/>
                <a:cs typeface="Times New Roman"/>
              </a:rPr>
              <a:t>0,1518∙sin(	</a:t>
            </a:r>
            <a:r>
              <a:rPr sz="2100" spc="-7" baseline="1984" dirty="0">
                <a:latin typeface="Times New Roman"/>
                <a:cs typeface="Times New Roman"/>
              </a:rPr>
              <a:t>–	</a:t>
            </a:r>
            <a:r>
              <a:rPr sz="2100" baseline="1984" dirty="0">
                <a:latin typeface="Times New Roman"/>
                <a:cs typeface="Times New Roman"/>
              </a:rPr>
              <a:t>)</a:t>
            </a:r>
            <a:r>
              <a:rPr sz="2400" baseline="1736" dirty="0">
                <a:latin typeface="Times New Roman"/>
                <a:cs typeface="Times New Roman"/>
              </a:rPr>
              <a:t>)</a:t>
            </a:r>
            <a:r>
              <a:rPr sz="2400" spc="-112" baseline="1736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=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929259" y="3950363"/>
            <a:ext cx="5200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8940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831180" y="3949280"/>
            <a:ext cx="5454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552319" y="3950363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906981" y="4073218"/>
            <a:ext cx="20923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7195" algn="l"/>
                <a:tab pos="1635125" algn="l"/>
                <a:tab pos="2040889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	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454240" y="3949280"/>
            <a:ext cx="54610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924346" y="4794871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51" y="0"/>
                </a:lnTo>
              </a:path>
            </a:pathLst>
          </a:custGeom>
          <a:ln w="7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108963" y="4885516"/>
            <a:ext cx="66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085679" y="4661540"/>
            <a:ext cx="107314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i="1" spc="-10" dirty="0">
                <a:latin typeface="Times New Roman"/>
                <a:cs typeface="Times New Roman"/>
              </a:rPr>
              <a:t>q</a:t>
            </a: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18290" y="4555042"/>
            <a:ext cx="1917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936038" y="4786460"/>
            <a:ext cx="19685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150" i="1" spc="-30" dirty="0">
                <a:latin typeface="Times New Roman"/>
                <a:cs typeface="Times New Roman"/>
              </a:rPr>
              <a:t>U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219075" y="4672750"/>
            <a:ext cx="103505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20" dirty="0">
                <a:latin typeface="Symbol"/>
                <a:cs typeface="Symbol"/>
              </a:rPr>
              <a:t>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093839" y="4675332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086983" y="4773310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97799" y="4678858"/>
            <a:ext cx="116839" cy="19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80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374266" y="462168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448814" y="4631147"/>
            <a:ext cx="97663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20" dirty="0">
                <a:latin typeface="Times New Roman"/>
                <a:cs typeface="Times New Roman"/>
              </a:rPr>
              <a:t>11,8852∙sin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endParaRPr sz="2100" baseline="3968">
              <a:latin typeface="Symbol"/>
              <a:cs typeface="Symbo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641903" y="4621685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351989" y="4744539"/>
            <a:ext cx="133159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280160" algn="l"/>
              </a:tabLst>
            </a:pPr>
            <a:r>
              <a:rPr sz="800" spc="-100" dirty="0">
                <a:latin typeface="Times New Roman"/>
                <a:cs typeface="Times New Roman"/>
              </a:rPr>
              <a:t>1	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541014" y="4607559"/>
            <a:ext cx="14312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+</a:t>
            </a:r>
            <a:r>
              <a:rPr sz="1400" spc="-20" dirty="0">
                <a:latin typeface="Times New Roman"/>
                <a:cs typeface="Times New Roman"/>
              </a:rPr>
              <a:t> 20,1905∙cos</a:t>
            </a:r>
            <a:r>
              <a:rPr sz="2100" spc="-30" baseline="3968" dirty="0">
                <a:latin typeface="Symbol"/>
                <a:cs typeface="Symbol"/>
              </a:rPr>
              <a:t></a:t>
            </a:r>
            <a:r>
              <a:rPr sz="2100" spc="82" baseline="3968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)+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38113" y="5064714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239103" y="5162692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142073" y="5068240"/>
            <a:ext cx="116839" cy="19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00" spc="-80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2354711" y="5011067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332433" y="5133921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256632" y="5009984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707185" y="5011067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693178" y="5133921"/>
            <a:ext cx="6413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609446" y="5010022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004109" y="5011067"/>
            <a:ext cx="432434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06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981908" y="5133921"/>
            <a:ext cx="38036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8930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906370" y="5009984"/>
            <a:ext cx="4565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2004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238113" y="5339765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236795" y="5437405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3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021588" y="5278406"/>
            <a:ext cx="37172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8755" algn="l"/>
                <a:tab pos="1820545" algn="l"/>
                <a:tab pos="3117850" algn="l"/>
                <a:tab pos="3425825" algn="l"/>
              </a:tabLst>
            </a:pPr>
            <a:r>
              <a:rPr sz="2100" spc="60" baseline="1984" dirty="0">
                <a:latin typeface="Times New Roman"/>
                <a:cs typeface="Times New Roman"/>
              </a:rPr>
              <a:t>+</a:t>
            </a:r>
            <a:r>
              <a:rPr sz="1100" spc="40" dirty="0">
                <a:latin typeface="Times New Roman"/>
                <a:cs typeface="Times New Roman"/>
              </a:rPr>
              <a:t>U </a:t>
            </a:r>
            <a:r>
              <a:rPr sz="1100" spc="285" dirty="0">
                <a:latin typeface="Times New Roman"/>
                <a:cs typeface="Times New Roman"/>
              </a:rPr>
              <a:t> </a:t>
            </a:r>
            <a:r>
              <a:rPr sz="2400" spc="-7" baseline="1736" dirty="0">
                <a:latin typeface="Times New Roman"/>
                <a:cs typeface="Times New Roman"/>
              </a:rPr>
              <a:t>∙(</a:t>
            </a:r>
            <a:r>
              <a:rPr sz="2100" spc="-7" baseline="1984" dirty="0">
                <a:latin typeface="Times New Roman"/>
                <a:cs typeface="Times New Roman"/>
              </a:rPr>
              <a:t>0,1389∙sin(	–	) +</a:t>
            </a:r>
            <a:r>
              <a:rPr sz="2100" baseline="1984" dirty="0">
                <a:latin typeface="Times New Roman"/>
                <a:cs typeface="Times New Roman"/>
              </a:rPr>
              <a:t> 0,1897∙cos(	</a:t>
            </a:r>
            <a:r>
              <a:rPr sz="2100" spc="-7" baseline="1984" dirty="0">
                <a:latin typeface="Times New Roman"/>
                <a:cs typeface="Times New Roman"/>
              </a:rPr>
              <a:t>–	</a:t>
            </a:r>
            <a:r>
              <a:rPr sz="2100" baseline="1984" dirty="0">
                <a:latin typeface="Times New Roman"/>
                <a:cs typeface="Times New Roman"/>
              </a:rPr>
              <a:t>)</a:t>
            </a:r>
            <a:r>
              <a:rPr sz="2400" baseline="1736" dirty="0">
                <a:latin typeface="Times New Roman"/>
                <a:cs typeface="Times New Roman"/>
              </a:rPr>
              <a:t>)</a:t>
            </a:r>
            <a:r>
              <a:rPr sz="2400" spc="-112" baseline="1736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+</a:t>
            </a:r>
            <a:endParaRPr sz="2100" baseline="1984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354711" y="5286119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256632" y="5285009"/>
            <a:ext cx="149225" cy="241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707185" y="5286119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2609446" y="5285047"/>
            <a:ext cx="148590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004109" y="5286119"/>
            <a:ext cx="432434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06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332433" y="5408634"/>
            <a:ext cx="202755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0840" algn="l"/>
                <a:tab pos="1661795" algn="l"/>
                <a:tab pos="197548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3	1	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906370" y="5285009"/>
            <a:ext cx="456565" cy="241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2004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682716" y="5614847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683703" y="5712487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4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587008" y="5618361"/>
            <a:ext cx="1162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85" dirty="0">
                <a:latin typeface="Times New Roman"/>
                <a:cs typeface="Times New Roman"/>
              </a:rPr>
              <a:t>U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2888111" y="5560469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790032" y="5559387"/>
            <a:ext cx="14922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40585" y="5560469"/>
            <a:ext cx="123825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142846" y="5559424"/>
            <a:ext cx="148590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537509" y="5560469"/>
            <a:ext cx="52070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957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865833" y="5683323"/>
            <a:ext cx="2118360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3380" algn="l"/>
                <a:tab pos="1661795" algn="l"/>
                <a:tab pos="206692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4	1	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4439770" y="5559424"/>
            <a:ext cx="545465" cy="241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09575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924346" y="7020673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751" y="0"/>
                </a:lnTo>
              </a:path>
            </a:pathLst>
          </a:custGeom>
          <a:ln w="7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1110075" y="7111318"/>
            <a:ext cx="66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85679" y="6887341"/>
            <a:ext cx="107314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i="1" spc="-10" dirty="0">
                <a:latin typeface="Times New Roman"/>
                <a:cs typeface="Times New Roman"/>
              </a:rPr>
              <a:t>q</a:t>
            </a: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918290" y="6780845"/>
            <a:ext cx="1917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200" spc="-60" dirty="0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928278" y="7012261"/>
            <a:ext cx="196850" cy="200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spc="-30" dirty="0">
                <a:latin typeface="Symbol"/>
                <a:cs typeface="Symbol"/>
              </a:rPr>
              <a:t></a:t>
            </a:r>
            <a:r>
              <a:rPr sz="1150" i="1" spc="-30" dirty="0">
                <a:latin typeface="Times New Roman"/>
                <a:cs typeface="Times New Roman"/>
              </a:rPr>
              <a:t>U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441924" y="6901865"/>
            <a:ext cx="109855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20" dirty="0">
                <a:latin typeface="Times New Roman"/>
                <a:cs typeface="Times New Roman"/>
              </a:rPr>
              <a:t>(</a:t>
            </a:r>
            <a:r>
              <a:rPr sz="600" spc="-15" dirty="0">
                <a:latin typeface="Times New Roman"/>
                <a:cs typeface="Times New Roman"/>
              </a:rPr>
              <a:t>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435092" y="6999505"/>
            <a:ext cx="62230" cy="1219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00" spc="-15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219075" y="6840904"/>
            <a:ext cx="37369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89960" algn="l"/>
              </a:tabLst>
            </a:pPr>
            <a:r>
              <a:rPr sz="1150" spc="-20" dirty="0">
                <a:latin typeface="Symbol"/>
                <a:cs typeface="Symbol"/>
              </a:rPr>
              <a:t></a:t>
            </a:r>
            <a:r>
              <a:rPr sz="1150" spc="100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U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Times New Roman"/>
                <a:cs typeface="Times New Roman"/>
              </a:rPr>
              <a:t>∙(	)</a:t>
            </a:r>
            <a:r>
              <a:rPr sz="2400" spc="-120" baseline="1736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Times New Roman"/>
                <a:cs typeface="Times New Roman"/>
              </a:rPr>
              <a:t>=</a:t>
            </a:r>
            <a:endParaRPr sz="2400" baseline="1736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558595" y="6848219"/>
            <a:ext cx="12382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663192" y="6857707"/>
            <a:ext cx="3060065" cy="240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382395" algn="l"/>
                <a:tab pos="2679700" algn="l"/>
                <a:tab pos="2987675" algn="l"/>
              </a:tabLst>
            </a:pPr>
            <a:r>
              <a:rPr sz="1400" spc="-5" dirty="0">
                <a:latin typeface="Times New Roman"/>
                <a:cs typeface="Times New Roman"/>
              </a:rPr>
              <a:t>0,1111∙sin</a:t>
            </a:r>
            <a:r>
              <a:rPr sz="1400" spc="-25" dirty="0">
                <a:latin typeface="Times New Roman"/>
                <a:cs typeface="Times New Roman"/>
              </a:rPr>
              <a:t>(</a:t>
            </a:r>
            <a:r>
              <a:rPr sz="2100" spc="-284" baseline="3968" dirty="0">
                <a:latin typeface="Symbol"/>
                <a:cs typeface="Symbol"/>
              </a:rPr>
              <a:t></a:t>
            </a:r>
            <a:r>
              <a:rPr sz="2100" baseline="3968" dirty="0">
                <a:latin typeface="Times New Roman"/>
                <a:cs typeface="Times New Roman"/>
              </a:rPr>
              <a:t> </a:t>
            </a:r>
            <a:r>
              <a:rPr sz="2100" spc="97" baseline="3968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 + 0,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-5" dirty="0">
                <a:latin typeface="Times New Roman"/>
                <a:cs typeface="Times New Roman"/>
              </a:rPr>
              <a:t>518</a:t>
            </a:r>
            <a:r>
              <a:rPr sz="1400" dirty="0">
                <a:latin typeface="Times New Roman"/>
                <a:cs typeface="Times New Roman"/>
              </a:rPr>
              <a:t>∙</a:t>
            </a:r>
            <a:r>
              <a:rPr sz="1400" spc="-5" dirty="0">
                <a:latin typeface="Times New Roman"/>
                <a:cs typeface="Times New Roman"/>
              </a:rPr>
              <a:t>cos(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910971" y="6848219"/>
            <a:ext cx="172910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309370" algn="l"/>
                <a:tab pos="1617345" algn="l"/>
              </a:tabLst>
            </a:pP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-35" dirty="0">
                <a:latin typeface="Times New Roman"/>
                <a:cs typeface="Times New Roman"/>
              </a:rPr>
              <a:t>(</a:t>
            </a:r>
            <a:r>
              <a:rPr sz="800" spc="-70" dirty="0">
                <a:latin typeface="Times New Roman"/>
                <a:cs typeface="Times New Roman"/>
              </a:rPr>
              <a:t>0)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536394" y="6970734"/>
            <a:ext cx="202946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2745" algn="l"/>
                <a:tab pos="1661795" algn="l"/>
                <a:tab pos="1978025" algn="l"/>
              </a:tabLst>
            </a:pPr>
            <a:r>
              <a:rPr sz="800" spc="-100" dirty="0">
                <a:latin typeface="Times New Roman"/>
                <a:cs typeface="Times New Roman"/>
              </a:rPr>
              <a:t>1	2	1	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812892" y="6847109"/>
            <a:ext cx="1753870" cy="241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309370" algn="l"/>
                <a:tab pos="1617980" algn="l"/>
              </a:tabLst>
            </a:pP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r>
              <a:rPr sz="1400" spc="-190" dirty="0">
                <a:latin typeface="Times New Roman"/>
                <a:cs typeface="Times New Roman"/>
              </a:rPr>
              <a:t>	</a:t>
            </a:r>
            <a:r>
              <a:rPr sz="1400" spc="-190" dirty="0">
                <a:latin typeface="Symbol"/>
                <a:cs typeface="Symbol"/>
              </a:rPr>
              <a:t>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549612" y="8819732"/>
            <a:ext cx="46355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426084" algn="l"/>
              </a:tabLst>
            </a:pPr>
            <a:r>
              <a:rPr sz="750" i="1" spc="-20" dirty="0">
                <a:latin typeface="Times New Roman"/>
                <a:cs typeface="Times New Roman"/>
              </a:rPr>
              <a:t>i	i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407779" y="8624451"/>
            <a:ext cx="736600" cy="23367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  <a:tabLst>
                <a:tab pos="586105" algn="l"/>
              </a:tabLst>
            </a:pPr>
            <a:r>
              <a:rPr sz="2025" i="1" spc="-187" baseline="-24691" dirty="0">
                <a:latin typeface="Times New Roman"/>
                <a:cs typeface="Times New Roman"/>
              </a:rPr>
              <a:t>U</a:t>
            </a:r>
            <a:r>
              <a:rPr sz="2025" i="1" spc="-240" baseline="-24691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(0)</a:t>
            </a:r>
            <a:r>
              <a:rPr sz="750" spc="-70" dirty="0">
                <a:latin typeface="Times New Roman"/>
                <a:cs typeface="Times New Roman"/>
              </a:rPr>
              <a:t> </a:t>
            </a:r>
            <a:r>
              <a:rPr sz="2025" spc="-67" baseline="-24691" dirty="0">
                <a:latin typeface="Times New Roman"/>
                <a:cs typeface="Times New Roman"/>
              </a:rPr>
              <a:t>,	</a:t>
            </a:r>
            <a:r>
              <a:rPr sz="750" dirty="0">
                <a:latin typeface="Times New Roman"/>
                <a:cs typeface="Times New Roman"/>
              </a:rPr>
              <a:t>(0)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881408" y="8706290"/>
            <a:ext cx="3363595" cy="241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94005" algn="l"/>
              </a:tabLst>
            </a:pPr>
            <a:r>
              <a:rPr sz="2100" spc="-172" baseline="3968" dirty="0">
                <a:latin typeface="Symbol"/>
                <a:cs typeface="Symbol"/>
              </a:rPr>
              <a:t></a:t>
            </a:r>
            <a:r>
              <a:rPr sz="2100" spc="-172" baseline="3968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обчислюються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системи: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151" name="object 15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442" y="8700521"/>
            <a:ext cx="757882" cy="2750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8773" y="882638"/>
            <a:ext cx="57531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-120" baseline="4273" dirty="0">
                <a:latin typeface="Symbol"/>
                <a:cs typeface="Symbol"/>
              </a:rPr>
              <a:t></a:t>
            </a:r>
            <a:r>
              <a:rPr sz="1950" spc="52" baseline="4273" dirty="0">
                <a:latin typeface="Times New Roman"/>
                <a:cs typeface="Times New Roman"/>
              </a:rPr>
              <a:t> </a:t>
            </a:r>
            <a:r>
              <a:rPr sz="1300" spc="-105" dirty="0">
                <a:latin typeface="Times New Roman"/>
                <a:cs typeface="Times New Roman"/>
              </a:rPr>
              <a:t>64</a:t>
            </a:r>
            <a:r>
              <a:rPr sz="1300" spc="-110" dirty="0">
                <a:latin typeface="Times New Roman"/>
                <a:cs typeface="Times New Roman"/>
              </a:rPr>
              <a:t>8</a:t>
            </a:r>
            <a:r>
              <a:rPr sz="1300" spc="-95" dirty="0">
                <a:latin typeface="Times New Roman"/>
                <a:cs typeface="Times New Roman"/>
              </a:rPr>
              <a:t>5.46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1805" y="832768"/>
            <a:ext cx="552450" cy="204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 algn="ctr">
              <a:lnSpc>
                <a:spcPct val="127200"/>
              </a:lnSpc>
              <a:spcBef>
                <a:spcPts val="95"/>
              </a:spcBef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22</a:t>
            </a:r>
            <a:r>
              <a:rPr sz="1300" spc="-110" dirty="0">
                <a:latin typeface="Times New Roman"/>
                <a:cs typeface="Times New Roman"/>
              </a:rPr>
              <a:t>9</a:t>
            </a:r>
            <a:r>
              <a:rPr sz="1300" spc="-80" dirty="0">
                <a:latin typeface="Times New Roman"/>
                <a:cs typeface="Times New Roman"/>
              </a:rPr>
              <a:t>5.75  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300" spc="-100" dirty="0">
                <a:latin typeface="Times New Roman"/>
                <a:cs typeface="Times New Roman"/>
              </a:rPr>
              <a:t>4146,54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12065" marR="5715" algn="ctr">
              <a:lnSpc>
                <a:spcPct val="127200"/>
              </a:lnSpc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16</a:t>
            </a:r>
            <a:r>
              <a:rPr sz="1300" spc="-110" dirty="0">
                <a:latin typeface="Times New Roman"/>
                <a:cs typeface="Times New Roman"/>
              </a:rPr>
              <a:t>8</a:t>
            </a:r>
            <a:r>
              <a:rPr sz="1300" spc="-100" dirty="0">
                <a:latin typeface="Times New Roman"/>
                <a:cs typeface="Times New Roman"/>
              </a:rPr>
              <a:t>0</a:t>
            </a:r>
            <a:r>
              <a:rPr sz="1300" spc="-70" dirty="0">
                <a:latin typeface="Times New Roman"/>
                <a:cs typeface="Times New Roman"/>
              </a:rPr>
              <a:t>,</a:t>
            </a:r>
            <a:r>
              <a:rPr sz="1300" spc="-80" dirty="0">
                <a:latin typeface="Times New Roman"/>
                <a:cs typeface="Times New Roman"/>
              </a:rPr>
              <a:t>34  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8255" algn="ctr">
              <a:lnSpc>
                <a:spcPct val="100000"/>
              </a:lnSpc>
              <a:spcBef>
                <a:spcPts val="425"/>
              </a:spcBef>
            </a:pPr>
            <a:r>
              <a:rPr sz="1300" spc="-105" dirty="0">
                <a:latin typeface="Times New Roman"/>
                <a:cs typeface="Times New Roman"/>
              </a:rPr>
              <a:t>2769,81</a:t>
            </a: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6770" y="832770"/>
            <a:ext cx="1005840" cy="204152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47625" algn="r">
              <a:lnSpc>
                <a:spcPct val="100000"/>
              </a:lnSpc>
              <a:spcBef>
                <a:spcPts val="520"/>
              </a:spcBef>
              <a:tabLst>
                <a:tab pos="625475" algn="l"/>
              </a:tabLst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13</a:t>
            </a:r>
            <a:r>
              <a:rPr sz="1300" spc="-110" dirty="0">
                <a:latin typeface="Times New Roman"/>
                <a:cs typeface="Times New Roman"/>
              </a:rPr>
              <a:t>2</a:t>
            </a:r>
            <a:r>
              <a:rPr sz="1300" spc="-90" dirty="0">
                <a:latin typeface="Times New Roman"/>
                <a:cs typeface="Times New Roman"/>
              </a:rPr>
              <a:t>.17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90" dirty="0">
                <a:latin typeface="Times New Roman"/>
                <a:cs typeface="Times New Roman"/>
              </a:rPr>
              <a:t>38.</a:t>
            </a:r>
            <a:r>
              <a:rPr sz="1300" spc="-110" dirty="0">
                <a:latin typeface="Times New Roman"/>
                <a:cs typeface="Times New Roman"/>
              </a:rPr>
              <a:t>4</a:t>
            </a:r>
            <a:r>
              <a:rPr sz="1300" spc="-105" dirty="0">
                <a:latin typeface="Times New Roman"/>
                <a:cs typeface="Times New Roman"/>
              </a:rPr>
              <a:t>2</a:t>
            </a:r>
            <a:endParaRPr sz="130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425"/>
              </a:spcBef>
              <a:tabLst>
                <a:tab pos="39560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12,22</a:t>
            </a:r>
            <a:endParaRPr sz="13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25"/>
              </a:spcBef>
              <a:tabLst>
                <a:tab pos="39687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15,28</a:t>
            </a:r>
            <a:endParaRPr sz="1300">
              <a:latin typeface="Times New Roman"/>
              <a:cs typeface="Times New Roman"/>
            </a:endParaRPr>
          </a:p>
          <a:p>
            <a:pPr marR="41910" algn="r">
              <a:lnSpc>
                <a:spcPct val="100000"/>
              </a:lnSpc>
              <a:spcBef>
                <a:spcPts val="420"/>
              </a:spcBef>
              <a:tabLst>
                <a:tab pos="589280" algn="l"/>
              </a:tabLst>
            </a:pPr>
            <a:r>
              <a:rPr sz="1300" spc="-114" dirty="0">
                <a:latin typeface="Times New Roman"/>
                <a:cs typeface="Times New Roman"/>
              </a:rPr>
              <a:t>132,17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0,06</a:t>
            </a:r>
            <a:endParaRPr sz="13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25"/>
              </a:spcBef>
              <a:tabLst>
                <a:tab pos="521334" algn="l"/>
              </a:tabLst>
            </a:pP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6,69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57,33</a:t>
            </a:r>
            <a:endParaRPr sz="1300">
              <a:latin typeface="Times New Roman"/>
              <a:cs typeface="Times New Roman"/>
            </a:endParaRPr>
          </a:p>
          <a:p>
            <a:pPr marL="205104">
              <a:lnSpc>
                <a:spcPct val="100000"/>
              </a:lnSpc>
              <a:spcBef>
                <a:spcPts val="425"/>
              </a:spcBef>
              <a:tabLst>
                <a:tab pos="664210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90" dirty="0">
                <a:latin typeface="Times New Roman"/>
                <a:cs typeface="Times New Roman"/>
              </a:rPr>
              <a:t>16,7</a:t>
            </a:r>
            <a:endParaRPr sz="1300">
              <a:latin typeface="Times New Roman"/>
              <a:cs typeface="Times New Roman"/>
            </a:endParaRPr>
          </a:p>
          <a:p>
            <a:pPr marL="205104">
              <a:lnSpc>
                <a:spcPct val="100000"/>
              </a:lnSpc>
              <a:spcBef>
                <a:spcPts val="420"/>
              </a:spcBef>
              <a:tabLst>
                <a:tab pos="63944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100" dirty="0">
                <a:latin typeface="Times New Roman"/>
                <a:cs typeface="Times New Roman"/>
              </a:rPr>
              <a:t>20,87</a:t>
            </a:r>
            <a:endParaRPr sz="1300">
              <a:latin typeface="Times New Roman"/>
              <a:cs typeface="Times New Roman"/>
            </a:endParaRPr>
          </a:p>
          <a:p>
            <a:pPr marL="118110">
              <a:lnSpc>
                <a:spcPct val="100000"/>
              </a:lnSpc>
              <a:spcBef>
                <a:spcPts val="425"/>
              </a:spcBef>
              <a:tabLst>
                <a:tab pos="704215" algn="l"/>
              </a:tabLst>
            </a:pPr>
            <a:r>
              <a:rPr sz="1300" spc="-90" dirty="0">
                <a:latin typeface="Times New Roman"/>
                <a:cs typeface="Times New Roman"/>
              </a:rPr>
              <a:t>6,69	</a:t>
            </a:r>
            <a:r>
              <a:rPr sz="1300" spc="-105" dirty="0">
                <a:latin typeface="Times New Roman"/>
                <a:cs typeface="Times New Roman"/>
              </a:rPr>
              <a:t>1,2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3373" y="1134706"/>
            <a:ext cx="63055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36324" dirty="0">
                <a:latin typeface="Symbol"/>
                <a:cs typeface="Symbol"/>
              </a:rPr>
              <a:t></a:t>
            </a:r>
            <a:r>
              <a:rPr sz="1950" spc="15" baseline="36324" dirty="0">
                <a:latin typeface="Times New Roman"/>
                <a:cs typeface="Times New Roman"/>
              </a:rPr>
              <a:t> </a:t>
            </a:r>
            <a:r>
              <a:rPr sz="1300" spc="-120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18</a:t>
            </a:r>
            <a:r>
              <a:rPr sz="1300" spc="-110" dirty="0">
                <a:latin typeface="Times New Roman"/>
                <a:cs typeface="Times New Roman"/>
              </a:rPr>
              <a:t>3</a:t>
            </a:r>
            <a:r>
              <a:rPr sz="1300" spc="-100" dirty="0">
                <a:latin typeface="Times New Roman"/>
                <a:cs typeface="Times New Roman"/>
              </a:rPr>
              <a:t>6</a:t>
            </a:r>
            <a:r>
              <a:rPr sz="1300" spc="-80" dirty="0">
                <a:latin typeface="Times New Roman"/>
                <a:cs typeface="Times New Roman"/>
              </a:rPr>
              <a:t>,6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23776" y="1134706"/>
            <a:ext cx="9525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9047" y="628395"/>
            <a:ext cx="148590" cy="160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34848" y="745778"/>
            <a:ext cx="72390" cy="160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3074" y="1937842"/>
            <a:ext cx="168910" cy="2781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2384">
              <a:lnSpc>
                <a:spcPts val="969"/>
              </a:lnSpc>
              <a:spcBef>
                <a:spcPts val="135"/>
              </a:spcBef>
            </a:pP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969"/>
              </a:lnSpc>
            </a:pPr>
            <a:r>
              <a:rPr sz="850" spc="-6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3183" y="2382633"/>
            <a:ext cx="72390" cy="160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0273" y="2710004"/>
            <a:ext cx="72390" cy="160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0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63183" y="3037371"/>
            <a:ext cx="72390" cy="160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50" spc="-60" dirty="0">
                <a:latin typeface="Times New Roman"/>
                <a:cs typeface="Times New Roman"/>
              </a:rPr>
              <a:t>4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41587" y="1394605"/>
            <a:ext cx="80010" cy="1835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75" dirty="0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44957" y="1721975"/>
            <a:ext cx="80010" cy="1835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75" dirty="0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09704" y="557463"/>
            <a:ext cx="4851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8465" algn="l"/>
              </a:tabLst>
            </a:pPr>
            <a:r>
              <a:rPr sz="1300" spc="-80" dirty="0">
                <a:latin typeface="Symbol"/>
                <a:cs typeface="Symbol"/>
              </a:rPr>
              <a:t>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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83374" y="641458"/>
            <a:ext cx="182245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40" dirty="0">
                <a:latin typeface="Symbol"/>
                <a:cs typeface="Symbol"/>
              </a:rPr>
              <a:t></a:t>
            </a:r>
            <a:r>
              <a:rPr sz="1350" spc="-135" dirty="0">
                <a:latin typeface="Symbol"/>
                <a:cs typeface="Symbol"/>
              </a:rPr>
              <a:t>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09704" y="716144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15883" y="716144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08288" y="882639"/>
            <a:ext cx="39179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2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0</a:t>
            </a:r>
            <a:r>
              <a:rPr sz="1300" spc="-155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1</a:t>
            </a:r>
            <a:r>
              <a:rPr sz="1300" spc="-65" dirty="0">
                <a:latin typeface="Times New Roman"/>
                <a:cs typeface="Times New Roman"/>
              </a:rPr>
              <a:t>9</a:t>
            </a:r>
            <a:r>
              <a:rPr sz="1950" spc="-120" baseline="4273" dirty="0">
                <a:latin typeface="Symbol"/>
                <a:cs typeface="Symbol"/>
              </a:rPr>
              <a:t></a:t>
            </a:r>
            <a:endParaRPr sz="1950" baseline="4273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84304" y="893710"/>
            <a:ext cx="535940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8547" dirty="0">
                <a:latin typeface="Symbol"/>
                <a:cs typeface="Symbol"/>
              </a:rPr>
              <a:t></a:t>
            </a:r>
            <a:r>
              <a:rPr sz="1950" spc="-247" baseline="8547" dirty="0">
                <a:latin typeface="Times New Roman"/>
                <a:cs typeface="Times New Roman"/>
              </a:rPr>
              <a:t> </a:t>
            </a:r>
            <a:r>
              <a:rPr sz="1950" spc="-209" baseline="-25641" dirty="0">
                <a:latin typeface="Symbol"/>
                <a:cs typeface="Symbol"/>
              </a:rPr>
              <a:t></a:t>
            </a:r>
            <a:r>
              <a:rPr sz="2025" spc="-202" baseline="-24691" dirty="0">
                <a:latin typeface="Symbol"/>
                <a:cs typeface="Symbol"/>
              </a:rPr>
              <a:t></a:t>
            </a:r>
            <a:r>
              <a:rPr sz="2025" spc="-284" baseline="-24691" dirty="0">
                <a:latin typeface="Times New Roman"/>
                <a:cs typeface="Times New Roman"/>
              </a:rPr>
              <a:t> </a:t>
            </a: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r>
              <a:rPr sz="850" spc="50" dirty="0">
                <a:latin typeface="Times New Roman"/>
                <a:cs typeface="Times New Roman"/>
              </a:rPr>
              <a:t> </a:t>
            </a:r>
            <a:r>
              <a:rPr sz="1950" spc="-120" baseline="8547" dirty="0">
                <a:latin typeface="Symbol"/>
                <a:cs typeface="Symbol"/>
              </a:rPr>
              <a:t></a:t>
            </a:r>
            <a:endParaRPr sz="1950" baseline="8547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8773" y="1185119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3373" y="1386828"/>
            <a:ext cx="66548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35" baseline="14957" dirty="0">
                <a:latin typeface="Symbol"/>
                <a:cs typeface="Symbol"/>
              </a:rPr>
              <a:t></a:t>
            </a:r>
            <a:r>
              <a:rPr sz="1300" spc="-90" dirty="0">
                <a:latin typeface="Symbol"/>
                <a:cs typeface="Symbol"/>
              </a:rPr>
              <a:t></a:t>
            </a:r>
            <a:r>
              <a:rPr sz="1300" spc="-90" dirty="0">
                <a:latin typeface="Times New Roman"/>
                <a:cs typeface="Times New Roman"/>
              </a:rPr>
              <a:t>2295,75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93373" y="1638486"/>
            <a:ext cx="62293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44871" dirty="0">
                <a:latin typeface="Symbol"/>
                <a:cs typeface="Symbol"/>
              </a:rPr>
              <a:t></a:t>
            </a:r>
            <a:r>
              <a:rPr sz="1950" spc="7" baseline="44871" dirty="0">
                <a:latin typeface="Times New Roman"/>
                <a:cs typeface="Times New Roman"/>
              </a:rPr>
              <a:t> </a:t>
            </a:r>
            <a:r>
              <a:rPr sz="1300" spc="-114" dirty="0">
                <a:latin typeface="Symbol"/>
                <a:cs typeface="Symbol"/>
              </a:rPr>
              <a:t></a:t>
            </a:r>
            <a:r>
              <a:rPr sz="1300" spc="-114" dirty="0">
                <a:latin typeface="Times New Roman"/>
                <a:cs typeface="Times New Roman"/>
              </a:rPr>
              <a:t>132,17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20890" y="1191444"/>
            <a:ext cx="26797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1295" algn="l"/>
              </a:tabLst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20" baseline="2136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95490" y="1033135"/>
            <a:ext cx="749935" cy="4222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1545"/>
              </a:lnSpc>
              <a:spcBef>
                <a:spcPts val="125"/>
              </a:spcBef>
              <a:tabLst>
                <a:tab pos="226695" algn="l"/>
                <a:tab pos="461645" algn="l"/>
              </a:tabLst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20" baseline="2136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000" spc="-75" dirty="0">
                <a:latin typeface="Times New Roman"/>
                <a:cs typeface="Times New Roman"/>
              </a:rPr>
              <a:t>2</a:t>
            </a:r>
            <a:r>
              <a:rPr sz="1000" spc="160" dirty="0">
                <a:latin typeface="Times New Roman"/>
                <a:cs typeface="Times New Roman"/>
              </a:rPr>
              <a:t>  </a:t>
            </a: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  <a:p>
            <a:pPr marL="476250">
              <a:lnSpc>
                <a:spcPts val="1545"/>
              </a:lnSpc>
            </a:pP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r>
              <a:rPr sz="850" spc="50" dirty="0">
                <a:latin typeface="Times New Roman"/>
                <a:cs typeface="Times New Roman"/>
              </a:rPr>
              <a:t> </a:t>
            </a:r>
            <a:r>
              <a:rPr sz="1950" spc="-120" baseline="12820" dirty="0">
                <a:latin typeface="Symbol"/>
                <a:cs typeface="Symbol"/>
              </a:rPr>
              <a:t></a:t>
            </a:r>
            <a:endParaRPr sz="1950" baseline="1282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83374" y="1296273"/>
            <a:ext cx="182245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40" dirty="0">
                <a:latin typeface="Symbol"/>
                <a:cs typeface="Symbol"/>
              </a:rPr>
              <a:t></a:t>
            </a:r>
            <a:r>
              <a:rPr sz="1350" spc="-135" dirty="0">
                <a:latin typeface="Symbol"/>
                <a:cs typeface="Symbol"/>
              </a:rPr>
              <a:t>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20890" y="1349661"/>
            <a:ext cx="26797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1295" algn="l"/>
              </a:tabLst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20" baseline="2136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15883" y="1349661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84304" y="1548377"/>
            <a:ext cx="535940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14957" dirty="0">
                <a:latin typeface="Symbol"/>
                <a:cs typeface="Symbol"/>
              </a:rPr>
              <a:t></a:t>
            </a:r>
            <a:r>
              <a:rPr sz="1950" spc="-247" baseline="14957" dirty="0">
                <a:latin typeface="Times New Roman"/>
                <a:cs typeface="Times New Roman"/>
              </a:rPr>
              <a:t> </a:t>
            </a:r>
            <a:r>
              <a:rPr sz="1950" spc="-209" baseline="-25641" dirty="0">
                <a:latin typeface="Symbol"/>
                <a:cs typeface="Symbol"/>
              </a:rPr>
              <a:t></a:t>
            </a:r>
            <a:r>
              <a:rPr sz="2025" spc="-202" baseline="-24691" dirty="0">
                <a:latin typeface="Symbol"/>
                <a:cs typeface="Symbol"/>
              </a:rPr>
              <a:t></a:t>
            </a:r>
            <a:r>
              <a:rPr sz="2025" spc="-284" baseline="-24691" dirty="0">
                <a:latin typeface="Times New Roman"/>
                <a:cs typeface="Times New Roman"/>
              </a:rPr>
              <a:t> </a:t>
            </a: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r>
              <a:rPr sz="850" spc="50" dirty="0">
                <a:latin typeface="Times New Roman"/>
                <a:cs typeface="Times New Roman"/>
              </a:rPr>
              <a:t> </a:t>
            </a:r>
            <a:r>
              <a:rPr sz="1950" spc="-120" baseline="14957" dirty="0">
                <a:latin typeface="Symbol"/>
                <a:cs typeface="Symbol"/>
              </a:rPr>
              <a:t></a:t>
            </a:r>
            <a:endParaRPr sz="1950" baseline="14957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8773" y="1660251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3373" y="1890590"/>
            <a:ext cx="62674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23504" dirty="0">
                <a:latin typeface="Symbol"/>
                <a:cs typeface="Symbol"/>
              </a:rPr>
              <a:t></a:t>
            </a:r>
            <a:r>
              <a:rPr sz="1950" spc="60" baseline="23504" dirty="0">
                <a:latin typeface="Times New Roman"/>
                <a:cs typeface="Times New Roman"/>
              </a:rPr>
              <a:t> </a:t>
            </a:r>
            <a:r>
              <a:rPr sz="1300" spc="-105" dirty="0">
                <a:latin typeface="Times New Roman"/>
                <a:cs typeface="Times New Roman"/>
              </a:rPr>
              <a:t>43</a:t>
            </a:r>
            <a:r>
              <a:rPr sz="1300" spc="-110" dirty="0">
                <a:latin typeface="Times New Roman"/>
                <a:cs typeface="Times New Roman"/>
              </a:rPr>
              <a:t>3</a:t>
            </a:r>
            <a:r>
              <a:rPr sz="1300" spc="-95" dirty="0">
                <a:latin typeface="Times New Roman"/>
                <a:cs typeface="Times New Roman"/>
              </a:rPr>
              <a:t>8.66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93373" y="832768"/>
            <a:ext cx="1327150" cy="204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6925" marR="65405" algn="ctr">
              <a:lnSpc>
                <a:spcPct val="127200"/>
              </a:lnSpc>
              <a:spcBef>
                <a:spcPts val="95"/>
              </a:spcBef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18</a:t>
            </a:r>
            <a:r>
              <a:rPr sz="1300" spc="-110" dirty="0">
                <a:latin typeface="Times New Roman"/>
                <a:cs typeface="Times New Roman"/>
              </a:rPr>
              <a:t>3</a:t>
            </a:r>
            <a:r>
              <a:rPr sz="1300" spc="-75" dirty="0">
                <a:latin typeface="Times New Roman"/>
                <a:cs typeface="Times New Roman"/>
              </a:rPr>
              <a:t>6.6  </a:t>
            </a:r>
            <a:r>
              <a:rPr sz="1300" spc="-100" dirty="0">
                <a:latin typeface="Times New Roman"/>
                <a:cs typeface="Times New Roman"/>
              </a:rPr>
              <a:t>1836,6</a:t>
            </a:r>
            <a:endParaRPr sz="1300">
              <a:latin typeface="Times New Roman"/>
              <a:cs typeface="Times New Roman"/>
            </a:endParaRPr>
          </a:p>
          <a:p>
            <a:pPr marL="720725" algn="ctr">
              <a:lnSpc>
                <a:spcPct val="100000"/>
              </a:lnSpc>
              <a:spcBef>
                <a:spcPts val="425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720090" algn="ctr">
              <a:lnSpc>
                <a:spcPct val="100000"/>
              </a:lnSpc>
              <a:spcBef>
                <a:spcPts val="420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425"/>
              </a:spcBef>
              <a:tabLst>
                <a:tab pos="758825" algn="l"/>
              </a:tabLst>
            </a:pPr>
            <a:r>
              <a:rPr sz="1950" spc="-120" baseline="-29914" dirty="0">
                <a:latin typeface="Symbol"/>
                <a:cs typeface="Symbol"/>
              </a:rPr>
              <a:t></a:t>
            </a:r>
            <a:r>
              <a:rPr sz="1950" spc="-120" baseline="-29914" dirty="0">
                <a:latin typeface="Times New Roman"/>
                <a:cs typeface="Times New Roman"/>
              </a:rPr>
              <a:t>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1344,27</a:t>
            </a:r>
            <a:endParaRPr sz="1300">
              <a:latin typeface="Times New Roman"/>
              <a:cs typeface="Times New Roman"/>
            </a:endParaRPr>
          </a:p>
          <a:p>
            <a:pPr marL="38100">
              <a:lnSpc>
                <a:spcPts val="1375"/>
              </a:lnSpc>
              <a:spcBef>
                <a:spcPts val="425"/>
              </a:spcBef>
              <a:tabLst>
                <a:tab pos="788035" algn="l"/>
              </a:tabLst>
            </a:pPr>
            <a:r>
              <a:rPr sz="1950" spc="-135" baseline="2136" dirty="0">
                <a:latin typeface="Symbol"/>
                <a:cs typeface="Symbol"/>
              </a:rPr>
              <a:t></a:t>
            </a:r>
            <a:r>
              <a:rPr sz="1300" spc="-90" dirty="0">
                <a:latin typeface="Symbol"/>
                <a:cs typeface="Symbol"/>
              </a:rPr>
              <a:t></a:t>
            </a:r>
            <a:r>
              <a:rPr sz="1300" spc="-90" dirty="0">
                <a:latin typeface="Times New Roman"/>
                <a:cs typeface="Times New Roman"/>
              </a:rPr>
              <a:t>1344,27	</a:t>
            </a:r>
            <a:r>
              <a:rPr sz="1300" spc="-95" dirty="0">
                <a:latin typeface="Times New Roman"/>
                <a:cs typeface="Times New Roman"/>
              </a:rPr>
              <a:t>1344,27</a:t>
            </a:r>
            <a:endParaRPr sz="1300">
              <a:latin typeface="Times New Roman"/>
              <a:cs typeface="Times New Roman"/>
            </a:endParaRPr>
          </a:p>
          <a:p>
            <a:pPr marL="38100">
              <a:lnSpc>
                <a:spcPts val="1375"/>
              </a:lnSpc>
              <a:tabLst>
                <a:tab pos="988694" algn="l"/>
              </a:tabLst>
            </a:pPr>
            <a:r>
              <a:rPr sz="1300" spc="-80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950" spc="-157" baseline="-34188" dirty="0">
                <a:latin typeface="Times New Roman"/>
                <a:cs typeface="Times New Roman"/>
              </a:rPr>
              <a:t>0</a:t>
            </a:r>
            <a:endParaRPr sz="1950" baseline="-34188">
              <a:latin typeface="Times New Roman"/>
              <a:cs typeface="Times New Roman"/>
            </a:endParaRPr>
          </a:p>
          <a:p>
            <a:pPr marL="719455" algn="ctr">
              <a:lnSpc>
                <a:spcPct val="100000"/>
              </a:lnSpc>
              <a:spcBef>
                <a:spcPts val="1215"/>
              </a:spcBef>
            </a:pP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93373" y="2394333"/>
            <a:ext cx="66421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42" baseline="-19230" dirty="0">
                <a:latin typeface="Symbol"/>
                <a:cs typeface="Symbol"/>
              </a:rPr>
              <a:t></a:t>
            </a:r>
            <a:r>
              <a:rPr sz="1300" spc="-95" dirty="0">
                <a:latin typeface="Symbol"/>
                <a:cs typeface="Symbol"/>
              </a:rPr>
              <a:t></a:t>
            </a:r>
            <a:r>
              <a:rPr sz="1300" spc="-95" dirty="0">
                <a:latin typeface="Times New Roman"/>
                <a:cs typeface="Times New Roman"/>
              </a:rPr>
              <a:t>1680,34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95490" y="1666595"/>
            <a:ext cx="31877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57" baseline="2136" dirty="0">
                <a:latin typeface="Times New Roman"/>
                <a:cs typeface="Times New Roman"/>
              </a:rPr>
              <a:t> </a:t>
            </a:r>
            <a:r>
              <a:rPr sz="1950" spc="-172" baseline="-32051" dirty="0">
                <a:latin typeface="Symbol"/>
                <a:cs typeface="Symbol"/>
              </a:rPr>
              <a:t></a:t>
            </a:r>
            <a:r>
              <a:rPr sz="1950" spc="-120" baseline="-32051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13363" y="1890590"/>
            <a:ext cx="41211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300" spc="-110" dirty="0">
                <a:latin typeface="Times New Roman"/>
                <a:cs typeface="Times New Roman"/>
              </a:rPr>
              <a:t>3</a:t>
            </a:r>
            <a:r>
              <a:rPr sz="1300" spc="-90" dirty="0">
                <a:latin typeface="Times New Roman"/>
                <a:cs typeface="Times New Roman"/>
              </a:rPr>
              <a:t>,78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950" spc="-120" baseline="23504" dirty="0">
                <a:latin typeface="Symbol"/>
                <a:cs typeface="Symbol"/>
              </a:rPr>
              <a:t></a:t>
            </a:r>
            <a:endParaRPr sz="1950" baseline="23504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09704" y="1825295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15883" y="1825295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68824" y="1957245"/>
            <a:ext cx="21018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40" dirty="0">
                <a:latin typeface="Symbol"/>
                <a:cs typeface="Symbol"/>
              </a:rPr>
              <a:t></a:t>
            </a:r>
            <a:r>
              <a:rPr sz="1300" i="1" spc="-155" dirty="0">
                <a:latin typeface="Times New Roman"/>
                <a:cs typeface="Times New Roman"/>
              </a:rPr>
              <a:t>U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420890" y="1983530"/>
            <a:ext cx="26797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1295" algn="l"/>
              </a:tabLst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20" baseline="2136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15883" y="1983530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420890" y="2135421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26011" y="2142676"/>
            <a:ext cx="46291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96240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15883" y="2141784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20890" y="2294121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84304" y="2209330"/>
            <a:ext cx="5359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52" baseline="-29914" dirty="0">
                <a:latin typeface="Symbol"/>
                <a:cs typeface="Symbol"/>
              </a:rPr>
              <a:t></a:t>
            </a:r>
            <a:r>
              <a:rPr sz="1950" spc="-209" baseline="-25641" dirty="0">
                <a:latin typeface="Symbol"/>
                <a:cs typeface="Symbol"/>
              </a:rPr>
              <a:t></a:t>
            </a:r>
            <a:r>
              <a:rPr sz="1950" i="1" spc="-232" baseline="-25641" dirty="0">
                <a:latin typeface="Times New Roman"/>
                <a:cs typeface="Times New Roman"/>
              </a:rPr>
              <a:t>U</a:t>
            </a:r>
            <a:r>
              <a:rPr sz="1950" i="1" spc="-254" baseline="-25641" dirty="0">
                <a:latin typeface="Times New Roman"/>
                <a:cs typeface="Times New Roman"/>
              </a:rPr>
              <a:t> </a:t>
            </a:r>
            <a:r>
              <a:rPr sz="850" spc="20" dirty="0">
                <a:latin typeface="Times New Roman"/>
                <a:cs typeface="Times New Roman"/>
              </a:rPr>
              <a:t>(</a:t>
            </a:r>
            <a:r>
              <a:rPr sz="850" spc="-5" dirty="0">
                <a:latin typeface="Times New Roman"/>
                <a:cs typeface="Times New Roman"/>
              </a:rPr>
              <a:t>0</a:t>
            </a:r>
            <a:r>
              <a:rPr sz="850" spc="-40" dirty="0">
                <a:latin typeface="Times New Roman"/>
                <a:cs typeface="Times New Roman"/>
              </a:rPr>
              <a:t>)</a:t>
            </a:r>
            <a:r>
              <a:rPr sz="850" spc="-60" dirty="0">
                <a:latin typeface="Times New Roman"/>
                <a:cs typeface="Times New Roman"/>
              </a:rPr>
              <a:t> </a:t>
            </a:r>
            <a:r>
              <a:rPr sz="1950" spc="-120" baseline="-29914" dirty="0">
                <a:latin typeface="Symbol"/>
                <a:cs typeface="Symbol"/>
              </a:rPr>
              <a:t></a:t>
            </a:r>
            <a:endParaRPr sz="1950" baseline="-29914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20890" y="2458718"/>
            <a:ext cx="67373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01295" algn="l"/>
                <a:tab pos="607060" algn="l"/>
              </a:tabLst>
            </a:pPr>
            <a:r>
              <a:rPr sz="1950" spc="-120" baseline="2136" dirty="0">
                <a:latin typeface="Symbol"/>
                <a:cs typeface="Symbol"/>
              </a:rPr>
              <a:t></a:t>
            </a:r>
            <a:r>
              <a:rPr sz="1950" spc="-120" baseline="2136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84304" y="2616953"/>
            <a:ext cx="5359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300" spc="-35" dirty="0">
                <a:latin typeface="Symbol"/>
                <a:cs typeface="Symbol"/>
              </a:rPr>
              <a:t></a:t>
            </a:r>
            <a:r>
              <a:rPr sz="1950" spc="-209" baseline="2136" dirty="0">
                <a:latin typeface="Symbol"/>
                <a:cs typeface="Symbol"/>
              </a:rPr>
              <a:t></a:t>
            </a:r>
            <a:r>
              <a:rPr sz="1950" i="1" spc="-232" baseline="2136" dirty="0">
                <a:latin typeface="Times New Roman"/>
                <a:cs typeface="Times New Roman"/>
              </a:rPr>
              <a:t>U</a:t>
            </a:r>
            <a:r>
              <a:rPr sz="1950" i="1" spc="-254" baseline="2136" dirty="0">
                <a:latin typeface="Times New Roman"/>
                <a:cs typeface="Times New Roman"/>
              </a:rPr>
              <a:t> </a:t>
            </a:r>
            <a:r>
              <a:rPr sz="1275" spc="30" baseline="42483" dirty="0">
                <a:latin typeface="Times New Roman"/>
                <a:cs typeface="Times New Roman"/>
              </a:rPr>
              <a:t>(</a:t>
            </a:r>
            <a:r>
              <a:rPr sz="1275" spc="-7" baseline="42483" dirty="0">
                <a:latin typeface="Times New Roman"/>
                <a:cs typeface="Times New Roman"/>
              </a:rPr>
              <a:t>0</a:t>
            </a:r>
            <a:r>
              <a:rPr sz="1275" spc="-60" baseline="42483" dirty="0">
                <a:latin typeface="Times New Roman"/>
                <a:cs typeface="Times New Roman"/>
              </a:rPr>
              <a:t>)</a:t>
            </a:r>
            <a:r>
              <a:rPr sz="1275" spc="-89" baseline="42483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15232" y="832770"/>
            <a:ext cx="1535430" cy="2041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075" marR="550545" indent="-29209">
              <a:lnSpc>
                <a:spcPct val="127200"/>
              </a:lnSpc>
              <a:spcBef>
                <a:spcPts val="95"/>
              </a:spcBef>
              <a:tabLst>
                <a:tab pos="586105" algn="l"/>
                <a:tab pos="741680" algn="l"/>
              </a:tabLst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</a:t>
            </a:r>
            <a:r>
              <a:rPr sz="1300" spc="-100" dirty="0">
                <a:latin typeface="Times New Roman"/>
                <a:cs typeface="Times New Roman"/>
              </a:rPr>
              <a:t>2</a:t>
            </a:r>
            <a:r>
              <a:rPr sz="1300" spc="-35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22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30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1</a:t>
            </a:r>
            <a:r>
              <a:rPr sz="1300" spc="-114" dirty="0">
                <a:latin typeface="Times New Roman"/>
                <a:cs typeface="Times New Roman"/>
              </a:rPr>
              <a:t>5</a:t>
            </a:r>
            <a:r>
              <a:rPr sz="1300" spc="-35" dirty="0">
                <a:latin typeface="Times New Roman"/>
                <a:cs typeface="Times New Roman"/>
              </a:rPr>
              <a:t>,</a:t>
            </a:r>
            <a:r>
              <a:rPr sz="1300" spc="-95" dirty="0">
                <a:latin typeface="Times New Roman"/>
                <a:cs typeface="Times New Roman"/>
              </a:rPr>
              <a:t>2</a:t>
            </a:r>
            <a:r>
              <a:rPr sz="1300" spc="-70" dirty="0">
                <a:latin typeface="Times New Roman"/>
                <a:cs typeface="Times New Roman"/>
              </a:rPr>
              <a:t>8  </a:t>
            </a:r>
            <a:r>
              <a:rPr sz="1300" spc="-90" dirty="0">
                <a:latin typeface="Times New Roman"/>
                <a:cs typeface="Times New Roman"/>
              </a:rPr>
              <a:t>12,22		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222885">
              <a:lnSpc>
                <a:spcPct val="100000"/>
              </a:lnSpc>
              <a:spcBef>
                <a:spcPts val="425"/>
              </a:spcBef>
              <a:tabLst>
                <a:tab pos="623570" algn="l"/>
                <a:tab pos="122237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100" dirty="0">
                <a:latin typeface="Times New Roman"/>
                <a:cs typeface="Times New Roman"/>
              </a:rPr>
              <a:t>24,32	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950" spc="-120" baseline="-38461" dirty="0">
                <a:latin typeface="Symbol"/>
                <a:cs typeface="Symbol"/>
              </a:rPr>
              <a:t></a:t>
            </a:r>
            <a:endParaRPr sz="1950" baseline="-38461">
              <a:latin typeface="Symbol"/>
              <a:cs typeface="Symbol"/>
            </a:endParaRPr>
          </a:p>
          <a:p>
            <a:pPr marL="222250">
              <a:lnSpc>
                <a:spcPct val="100000"/>
              </a:lnSpc>
              <a:spcBef>
                <a:spcPts val="420"/>
              </a:spcBef>
              <a:tabLst>
                <a:tab pos="743585" algn="l"/>
                <a:tab pos="113982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0	</a:t>
            </a:r>
            <a:r>
              <a:rPr sz="1300" spc="-114" dirty="0">
                <a:latin typeface="Times New Roman"/>
                <a:cs typeface="Times New Roman"/>
              </a:rPr>
              <a:t>0,17</a:t>
            </a:r>
            <a:endParaRPr sz="13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425"/>
              </a:spcBef>
              <a:tabLst>
                <a:tab pos="622935" algn="l"/>
              </a:tabLst>
            </a:pPr>
            <a:r>
              <a:rPr sz="1300" spc="-90" dirty="0">
                <a:latin typeface="Times New Roman"/>
                <a:cs typeface="Times New Roman"/>
              </a:rPr>
              <a:t>16,7	</a:t>
            </a:r>
            <a:r>
              <a:rPr sz="1300" spc="-100" dirty="0">
                <a:latin typeface="Times New Roman"/>
                <a:cs typeface="Times New Roman"/>
              </a:rPr>
              <a:t>20,87</a:t>
            </a:r>
            <a:endParaRPr sz="1300">
              <a:latin typeface="Times New Roman"/>
              <a:cs typeface="Times New Roman"/>
            </a:endParaRPr>
          </a:p>
          <a:p>
            <a:pPr marL="99060">
              <a:lnSpc>
                <a:spcPct val="100000"/>
              </a:lnSpc>
              <a:spcBef>
                <a:spcPts val="425"/>
              </a:spcBef>
              <a:tabLst>
                <a:tab pos="744220" algn="l"/>
              </a:tabLst>
            </a:pP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16,7	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222250">
              <a:lnSpc>
                <a:spcPct val="100000"/>
              </a:lnSpc>
              <a:spcBef>
                <a:spcPts val="420"/>
              </a:spcBef>
              <a:tabLst>
                <a:tab pos="585470" algn="l"/>
                <a:tab pos="122110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</a:t>
            </a: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36,24	</a:t>
            </a:r>
            <a:r>
              <a:rPr sz="1300" spc="-10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  <a:p>
            <a:pPr marL="222250">
              <a:lnSpc>
                <a:spcPct val="100000"/>
              </a:lnSpc>
              <a:spcBef>
                <a:spcPts val="425"/>
              </a:spcBef>
              <a:tabLst>
                <a:tab pos="743585" algn="l"/>
                <a:tab pos="1136015" algn="l"/>
              </a:tabLst>
            </a:pPr>
            <a:r>
              <a:rPr sz="1300" spc="-105" dirty="0">
                <a:latin typeface="Times New Roman"/>
                <a:cs typeface="Times New Roman"/>
              </a:rPr>
              <a:t>0	0	</a:t>
            </a:r>
            <a:r>
              <a:rPr sz="1300" spc="-140" dirty="0">
                <a:latin typeface="Symbol"/>
                <a:cs typeface="Symbol"/>
              </a:rPr>
              <a:t></a:t>
            </a:r>
            <a:r>
              <a:rPr sz="1300" spc="-135" dirty="0">
                <a:latin typeface="Times New Roman"/>
                <a:cs typeface="Times New Roman"/>
              </a:rPr>
              <a:t>3</a:t>
            </a:r>
            <a:r>
              <a:rPr sz="1300" spc="-35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4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950" spc="-120" baseline="12820" dirty="0">
                <a:latin typeface="Symbol"/>
                <a:cs typeface="Symbol"/>
              </a:rPr>
              <a:t></a:t>
            </a:r>
            <a:endParaRPr sz="1950" baseline="1282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18773" y="2610609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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84415" y="2646437"/>
            <a:ext cx="344805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125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6</a:t>
            </a:r>
            <a:r>
              <a:rPr sz="1300" spc="-90" dirty="0">
                <a:latin typeface="Times New Roman"/>
                <a:cs typeface="Times New Roman"/>
              </a:rPr>
              <a:t>,69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18773" y="2685429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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20890" y="2685430"/>
            <a:ext cx="787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00" spc="-80" dirty="0">
                <a:latin typeface="Symbol"/>
                <a:cs typeface="Symbol"/>
              </a:rPr>
              <a:t>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09704" y="2775653"/>
            <a:ext cx="4851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8465" algn="l"/>
              </a:tabLst>
            </a:pPr>
            <a:r>
              <a:rPr sz="1300" spc="-80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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584304" y="2939340"/>
            <a:ext cx="5359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1950" spc="-52" baseline="2136" dirty="0">
                <a:latin typeface="Symbol"/>
                <a:cs typeface="Symbol"/>
              </a:rPr>
              <a:t></a:t>
            </a:r>
            <a:r>
              <a:rPr sz="1300" spc="-140" dirty="0">
                <a:latin typeface="Symbol"/>
                <a:cs typeface="Symbol"/>
              </a:rPr>
              <a:t></a:t>
            </a:r>
            <a:r>
              <a:rPr sz="1300" i="1" spc="-155" dirty="0">
                <a:latin typeface="Times New Roman"/>
                <a:cs typeface="Times New Roman"/>
              </a:rPr>
              <a:t>U</a:t>
            </a:r>
            <a:r>
              <a:rPr sz="1300" i="1" spc="-170" dirty="0">
                <a:latin typeface="Times New Roman"/>
                <a:cs typeface="Times New Roman"/>
              </a:rPr>
              <a:t> </a:t>
            </a:r>
            <a:r>
              <a:rPr sz="1275" spc="30" baseline="39215" dirty="0">
                <a:latin typeface="Times New Roman"/>
                <a:cs typeface="Times New Roman"/>
              </a:rPr>
              <a:t>(</a:t>
            </a:r>
            <a:r>
              <a:rPr sz="1275" spc="-7" baseline="39215" dirty="0">
                <a:latin typeface="Times New Roman"/>
                <a:cs typeface="Times New Roman"/>
              </a:rPr>
              <a:t>0</a:t>
            </a:r>
            <a:r>
              <a:rPr sz="1275" spc="-60" baseline="39215" dirty="0">
                <a:latin typeface="Times New Roman"/>
                <a:cs typeface="Times New Roman"/>
              </a:rPr>
              <a:t>)</a:t>
            </a:r>
            <a:r>
              <a:rPr sz="1275" spc="-89" baseline="39215" dirty="0">
                <a:latin typeface="Times New Roman"/>
                <a:cs typeface="Times New Roman"/>
              </a:rPr>
              <a:t> </a:t>
            </a:r>
            <a:r>
              <a:rPr sz="1950" spc="-120" baseline="2136" dirty="0">
                <a:latin typeface="Symbol"/>
                <a:cs typeface="Symbol"/>
              </a:rPr>
              <a:t></a:t>
            </a:r>
            <a:endParaRPr sz="1950" baseline="2136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09704" y="2996017"/>
            <a:ext cx="485140" cy="227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18465" algn="l"/>
              </a:tabLst>
            </a:pPr>
            <a:r>
              <a:rPr sz="1300" spc="-80" dirty="0">
                <a:latin typeface="Symbol"/>
                <a:cs typeface="Symbol"/>
              </a:rPr>
              <a:t></a:t>
            </a:r>
            <a:r>
              <a:rPr sz="1300" spc="-80" dirty="0">
                <a:latin typeface="Times New Roman"/>
                <a:cs typeface="Times New Roman"/>
              </a:rPr>
              <a:t>	</a:t>
            </a:r>
            <a:r>
              <a:rPr sz="1300" spc="-80" dirty="0">
                <a:latin typeface="Symbol"/>
                <a:cs typeface="Symbol"/>
              </a:rPr>
              <a:t></a:t>
            </a:r>
            <a:endParaRPr sz="13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424511" y="1840702"/>
            <a:ext cx="553720" cy="529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" marR="5080" indent="-80645">
              <a:lnSpc>
                <a:spcPct val="127200"/>
              </a:lnSpc>
              <a:spcBef>
                <a:spcPts val="95"/>
              </a:spcBef>
            </a:pPr>
            <a:r>
              <a:rPr sz="1300" spc="-120" dirty="0">
                <a:latin typeface="Symbol"/>
                <a:cs typeface="Symbol"/>
              </a:rPr>
              <a:t></a:t>
            </a:r>
            <a:r>
              <a:rPr sz="1300" spc="-105" dirty="0">
                <a:latin typeface="Times New Roman"/>
                <a:cs typeface="Times New Roman"/>
              </a:rPr>
              <a:t>8</a:t>
            </a:r>
            <a:r>
              <a:rPr sz="1300" spc="-80" dirty="0">
                <a:latin typeface="Times New Roman"/>
                <a:cs typeface="Times New Roman"/>
              </a:rPr>
              <a:t>7</a:t>
            </a:r>
            <a:r>
              <a:rPr sz="1300" spc="-70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34</a:t>
            </a:r>
            <a:r>
              <a:rPr sz="1300" spc="-85" dirty="0">
                <a:latin typeface="Times New Roman"/>
                <a:cs typeface="Times New Roman"/>
              </a:rPr>
              <a:t>08  </a:t>
            </a:r>
            <a:r>
              <a:rPr sz="1300" spc="-114" dirty="0">
                <a:latin typeface="Times New Roman"/>
                <a:cs typeface="Times New Roman"/>
              </a:rPr>
              <a:t>2,1603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19468" y="826323"/>
            <a:ext cx="762000" cy="7994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ts val="2065"/>
              </a:lnSpc>
              <a:spcBef>
                <a:spcPts val="120"/>
              </a:spcBef>
            </a:pPr>
            <a:r>
              <a:rPr sz="2625" spc="-172" baseline="-11111" dirty="0">
                <a:latin typeface="Symbol"/>
                <a:cs typeface="Symbol"/>
              </a:rPr>
              <a:t></a:t>
            </a:r>
            <a:r>
              <a:rPr sz="2625" spc="-67" baseline="-11111" dirty="0">
                <a:latin typeface="Times New Roman"/>
                <a:cs typeface="Times New Roman"/>
              </a:rPr>
              <a:t> </a:t>
            </a:r>
            <a:r>
              <a:rPr sz="1300" spc="-105" dirty="0">
                <a:latin typeface="Times New Roman"/>
                <a:cs typeface="Times New Roman"/>
              </a:rPr>
              <a:t>5</a:t>
            </a:r>
            <a:r>
              <a:rPr sz="1300" spc="-135" dirty="0">
                <a:latin typeface="Times New Roman"/>
                <a:cs typeface="Times New Roman"/>
              </a:rPr>
              <a:t>3</a:t>
            </a:r>
            <a:r>
              <a:rPr sz="1300" spc="-35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47</a:t>
            </a:r>
            <a:r>
              <a:rPr sz="1300" spc="-110" dirty="0">
                <a:latin typeface="Times New Roman"/>
                <a:cs typeface="Times New Roman"/>
              </a:rPr>
              <a:t>4</a:t>
            </a:r>
            <a:r>
              <a:rPr sz="1300" spc="-105" dirty="0">
                <a:latin typeface="Times New Roman"/>
                <a:cs typeface="Times New Roman"/>
              </a:rPr>
              <a:t>1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2625" spc="-172" baseline="-11111" dirty="0">
                <a:latin typeface="Symbol"/>
                <a:cs typeface="Symbol"/>
              </a:rPr>
              <a:t></a:t>
            </a:r>
            <a:endParaRPr sz="2625" baseline="-11111">
              <a:latin typeface="Symbol"/>
              <a:cs typeface="Symbol"/>
            </a:endParaRPr>
          </a:p>
          <a:p>
            <a:pPr marL="38100">
              <a:lnSpc>
                <a:spcPts val="1985"/>
              </a:lnSpc>
              <a:tabLst>
                <a:tab pos="309245" algn="l"/>
                <a:tab pos="652145" algn="l"/>
              </a:tabLst>
            </a:pPr>
            <a:r>
              <a:rPr sz="1750" spc="-114" dirty="0">
                <a:latin typeface="Symbol"/>
                <a:cs typeface="Symbol"/>
              </a:rPr>
              <a:t></a:t>
            </a:r>
            <a:r>
              <a:rPr sz="1750" spc="-114" dirty="0">
                <a:latin typeface="Times New Roman"/>
                <a:cs typeface="Times New Roman"/>
              </a:rPr>
              <a:t>	</a:t>
            </a:r>
            <a:r>
              <a:rPr sz="1950" spc="-172" baseline="2136" dirty="0">
                <a:latin typeface="Symbol"/>
                <a:cs typeface="Symbol"/>
              </a:rPr>
              <a:t></a:t>
            </a:r>
            <a:r>
              <a:rPr sz="1950" spc="-172" baseline="2136" dirty="0">
                <a:latin typeface="Times New Roman"/>
                <a:cs typeface="Times New Roman"/>
              </a:rPr>
              <a:t>5	</a:t>
            </a:r>
            <a:r>
              <a:rPr sz="1750" spc="-114" dirty="0">
                <a:latin typeface="Symbol"/>
                <a:cs typeface="Symbol"/>
              </a:rPr>
              <a:t></a:t>
            </a:r>
            <a:endParaRPr sz="1750">
              <a:latin typeface="Symbol"/>
              <a:cs typeface="Symbol"/>
            </a:endParaRPr>
          </a:p>
          <a:p>
            <a:pPr marL="38100">
              <a:lnSpc>
                <a:spcPts val="2020"/>
              </a:lnSpc>
            </a:pPr>
            <a:r>
              <a:rPr sz="2625" spc="-172" baseline="7936" dirty="0">
                <a:latin typeface="Symbol"/>
                <a:cs typeface="Symbol"/>
              </a:rPr>
              <a:t></a:t>
            </a:r>
            <a:r>
              <a:rPr sz="2625" spc="-67" baseline="7936" dirty="0">
                <a:latin typeface="Times New Roman"/>
                <a:cs typeface="Times New Roman"/>
              </a:rPr>
              <a:t> </a:t>
            </a:r>
            <a:r>
              <a:rPr sz="1300" spc="-105" dirty="0">
                <a:latin typeface="Times New Roman"/>
                <a:cs typeface="Times New Roman"/>
              </a:rPr>
              <a:t>4</a:t>
            </a:r>
            <a:r>
              <a:rPr sz="1300" spc="-135" dirty="0">
                <a:latin typeface="Times New Roman"/>
                <a:cs typeface="Times New Roman"/>
              </a:rPr>
              <a:t>3</a:t>
            </a:r>
            <a:r>
              <a:rPr sz="1300" spc="-70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36</a:t>
            </a:r>
            <a:r>
              <a:rPr sz="1300" spc="-110" dirty="0">
                <a:latin typeface="Times New Roman"/>
                <a:cs typeface="Times New Roman"/>
              </a:rPr>
              <a:t>8</a:t>
            </a:r>
            <a:r>
              <a:rPr sz="1300" spc="-105" dirty="0">
                <a:latin typeface="Times New Roman"/>
                <a:cs typeface="Times New Roman"/>
              </a:rPr>
              <a:t>5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2625" spc="-172" baseline="7936" dirty="0">
                <a:latin typeface="Symbol"/>
                <a:cs typeface="Symbol"/>
              </a:rPr>
              <a:t></a:t>
            </a:r>
            <a:endParaRPr sz="2625" baseline="7936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319468" y="1582171"/>
            <a:ext cx="76200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625" spc="-172" baseline="17460" dirty="0">
                <a:latin typeface="Symbol"/>
                <a:cs typeface="Symbol"/>
              </a:rPr>
              <a:t></a:t>
            </a:r>
            <a:r>
              <a:rPr sz="2625" spc="-150" baseline="17460" dirty="0">
                <a:latin typeface="Times New Roman"/>
                <a:cs typeface="Times New Roman"/>
              </a:rPr>
              <a:t> </a:t>
            </a:r>
            <a:r>
              <a:rPr sz="1300" spc="-12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2</a:t>
            </a:r>
            <a:r>
              <a:rPr sz="1300" spc="-90" dirty="0">
                <a:latin typeface="Times New Roman"/>
                <a:cs typeface="Times New Roman"/>
              </a:rPr>
              <a:t>,66</a:t>
            </a:r>
            <a:r>
              <a:rPr sz="1300" spc="-110" dirty="0">
                <a:latin typeface="Times New Roman"/>
                <a:cs typeface="Times New Roman"/>
              </a:rPr>
              <a:t>8</a:t>
            </a:r>
            <a:r>
              <a:rPr sz="1300" spc="-105" dirty="0">
                <a:latin typeface="Times New Roman"/>
                <a:cs typeface="Times New Roman"/>
              </a:rPr>
              <a:t>4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2625" spc="-172" baseline="17460" dirty="0">
                <a:latin typeface="Symbol"/>
                <a:cs typeface="Symbol"/>
              </a:rPr>
              <a:t></a:t>
            </a:r>
            <a:endParaRPr sz="2625" baseline="1746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990483" y="1705488"/>
            <a:ext cx="47625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950" spc="-120" baseline="32051" dirty="0">
                <a:latin typeface="Symbol"/>
                <a:cs typeface="Symbol"/>
              </a:rPr>
              <a:t></a:t>
            </a:r>
            <a:r>
              <a:rPr sz="1950" spc="82" baseline="32051" dirty="0">
                <a:latin typeface="Times New Roman"/>
                <a:cs typeface="Times New Roman"/>
              </a:rPr>
              <a:t> </a:t>
            </a:r>
            <a:r>
              <a:rPr sz="1300" spc="-114" dirty="0">
                <a:latin typeface="Symbol"/>
                <a:cs typeface="Symbol"/>
              </a:rPr>
              <a:t>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14" dirty="0">
                <a:latin typeface="Symbol"/>
                <a:cs typeface="Symbol"/>
              </a:rPr>
              <a:t></a:t>
            </a:r>
            <a:r>
              <a:rPr sz="1300" spc="-90" dirty="0">
                <a:latin typeface="Times New Roman"/>
                <a:cs typeface="Times New Roman"/>
              </a:rPr>
              <a:t> </a:t>
            </a:r>
            <a:r>
              <a:rPr sz="2625" spc="-172" baseline="-6349" dirty="0">
                <a:latin typeface="Symbol"/>
                <a:cs typeface="Symbol"/>
              </a:rPr>
              <a:t></a:t>
            </a:r>
            <a:endParaRPr sz="2625" baseline="-6349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344868" y="1943993"/>
            <a:ext cx="9652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spc="-114" dirty="0">
                <a:latin typeface="Symbol"/>
                <a:cs typeface="Symbol"/>
              </a:rPr>
              <a:t>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933839" y="1705488"/>
            <a:ext cx="204470" cy="534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ts val="1989"/>
              </a:lnSpc>
              <a:spcBef>
                <a:spcPts val="120"/>
              </a:spcBef>
            </a:pPr>
            <a:r>
              <a:rPr sz="2625" spc="-172" baseline="-6349" dirty="0">
                <a:latin typeface="Symbol"/>
                <a:cs typeface="Symbol"/>
              </a:rPr>
              <a:t></a:t>
            </a:r>
            <a:r>
              <a:rPr sz="2625" spc="-397" baseline="-6349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L="38100">
              <a:lnSpc>
                <a:spcPts val="1989"/>
              </a:lnSpc>
            </a:pPr>
            <a:r>
              <a:rPr sz="1750" spc="-114" dirty="0">
                <a:latin typeface="Symbol"/>
                <a:cs typeface="Symbol"/>
              </a:rPr>
              <a:t>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44868" y="2159376"/>
            <a:ext cx="9652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spc="-114" dirty="0">
                <a:latin typeface="Symbol"/>
                <a:cs typeface="Symbol"/>
              </a:rPr>
              <a:t>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959239" y="2159376"/>
            <a:ext cx="9652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50" spc="-114" dirty="0">
                <a:latin typeface="Symbol"/>
                <a:cs typeface="Symbol"/>
              </a:rPr>
              <a:t>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319468" y="2338018"/>
            <a:ext cx="76200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625" spc="-135" baseline="-9523" dirty="0">
                <a:latin typeface="Symbol"/>
                <a:cs typeface="Symbol"/>
              </a:rPr>
              <a:t></a:t>
            </a:r>
            <a:r>
              <a:rPr sz="1300" spc="-90" dirty="0">
                <a:latin typeface="Symbol"/>
                <a:cs typeface="Symbol"/>
              </a:rPr>
              <a:t></a:t>
            </a:r>
            <a:r>
              <a:rPr sz="1300" spc="-90" dirty="0">
                <a:latin typeface="Times New Roman"/>
                <a:cs typeface="Times New Roman"/>
              </a:rPr>
              <a:t>77,1459</a:t>
            </a:r>
            <a:r>
              <a:rPr sz="2625" spc="-135" baseline="-9523" dirty="0">
                <a:latin typeface="Symbol"/>
                <a:cs typeface="Symbol"/>
              </a:rPr>
              <a:t></a:t>
            </a:r>
            <a:endParaRPr sz="2625" baseline="-9523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344868" y="2590122"/>
            <a:ext cx="71120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625" spc="-172" baseline="1587" dirty="0">
                <a:latin typeface="Symbol"/>
                <a:cs typeface="Symbol"/>
              </a:rPr>
              <a:t></a:t>
            </a:r>
            <a:r>
              <a:rPr sz="2625" spc="-165" baseline="1587" dirty="0">
                <a:latin typeface="Times New Roman"/>
                <a:cs typeface="Times New Roman"/>
              </a:rPr>
              <a:t> </a:t>
            </a:r>
            <a:r>
              <a:rPr sz="1300" spc="-120" dirty="0">
                <a:latin typeface="Symbol"/>
                <a:cs typeface="Symbol"/>
              </a:rPr>
              <a:t></a:t>
            </a:r>
            <a:r>
              <a:rPr sz="1300" spc="-100" dirty="0">
                <a:latin typeface="Times New Roman"/>
                <a:cs typeface="Times New Roman"/>
              </a:rPr>
              <a:t>4</a:t>
            </a:r>
            <a:r>
              <a:rPr sz="1300" spc="-70" dirty="0">
                <a:latin typeface="Times New Roman"/>
                <a:cs typeface="Times New Roman"/>
              </a:rPr>
              <a:t>,</a:t>
            </a:r>
            <a:r>
              <a:rPr sz="1300" spc="-105" dirty="0">
                <a:latin typeface="Times New Roman"/>
                <a:cs typeface="Times New Roman"/>
              </a:rPr>
              <a:t>55</a:t>
            </a:r>
            <a:r>
              <a:rPr sz="1300" spc="-110" dirty="0">
                <a:latin typeface="Times New Roman"/>
                <a:cs typeface="Times New Roman"/>
              </a:rPr>
              <a:t>3</a:t>
            </a:r>
            <a:r>
              <a:rPr sz="1300" spc="-105" dirty="0">
                <a:latin typeface="Times New Roman"/>
                <a:cs typeface="Times New Roman"/>
              </a:rPr>
              <a:t>7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2625" spc="-172" baseline="1587" dirty="0">
                <a:latin typeface="Symbol"/>
                <a:cs typeface="Symbol"/>
              </a:rPr>
              <a:t></a:t>
            </a:r>
            <a:endParaRPr sz="2625" baseline="1587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344869" y="2620036"/>
            <a:ext cx="711200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26745" algn="l"/>
              </a:tabLst>
            </a:pPr>
            <a:r>
              <a:rPr sz="1750" spc="-114" dirty="0">
                <a:latin typeface="Symbol"/>
                <a:cs typeface="Symbol"/>
              </a:rPr>
              <a:t></a:t>
            </a:r>
            <a:r>
              <a:rPr sz="1750" spc="-114" dirty="0">
                <a:latin typeface="Times New Roman"/>
                <a:cs typeface="Times New Roman"/>
              </a:rPr>
              <a:t>	</a:t>
            </a:r>
            <a:r>
              <a:rPr sz="1750" spc="-114" dirty="0">
                <a:latin typeface="Symbol"/>
                <a:cs typeface="Symbol"/>
              </a:rPr>
              <a:t>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87983" y="3210051"/>
            <a:ext cx="6144895" cy="105664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just">
              <a:lnSpc>
                <a:spcPts val="1610"/>
              </a:lnSpc>
              <a:spcBef>
                <a:spcPts val="210"/>
              </a:spcBef>
            </a:pPr>
            <a:r>
              <a:rPr sz="1400" spc="-5" dirty="0">
                <a:latin typeface="Times New Roman"/>
                <a:cs typeface="Times New Roman"/>
              </a:rPr>
              <a:t>5. Розв’язання системи рівнянь можна виконати </a:t>
            </a:r>
            <a:r>
              <a:rPr sz="1400" dirty="0">
                <a:latin typeface="Times New Roman"/>
                <a:cs typeface="Times New Roman"/>
              </a:rPr>
              <a:t>будь-яким </a:t>
            </a:r>
            <a:r>
              <a:rPr sz="1400" spc="-5" dirty="0">
                <a:latin typeface="Times New Roman"/>
                <a:cs typeface="Times New Roman"/>
              </a:rPr>
              <a:t>відомим методом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СЛАР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використанням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відповідних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комп’ютерних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програм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програмних засобів.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результаті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розв’язання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визначені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поправки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модулів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кутів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невідомих напруг: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822965" y="4445808"/>
            <a:ext cx="730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5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833825" y="4776091"/>
            <a:ext cx="730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5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30713" y="5105900"/>
            <a:ext cx="730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5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844289" y="5721780"/>
            <a:ext cx="175895" cy="3759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850" spc="-55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  <a:p>
            <a:pPr marL="34925">
              <a:lnSpc>
                <a:spcPct val="100000"/>
              </a:lnSpc>
              <a:spcBef>
                <a:spcPts val="360"/>
              </a:spcBef>
            </a:pP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854753" y="6096293"/>
            <a:ext cx="730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5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51656" y="6426576"/>
            <a:ext cx="730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5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866772" y="6601255"/>
            <a:ext cx="15367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84668" y="4652874"/>
            <a:ext cx="50101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80" dirty="0">
                <a:latin typeface="Times New Roman"/>
                <a:cs typeface="Times New Roman"/>
              </a:rPr>
              <a:t>0.1776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85843" y="5312948"/>
            <a:ext cx="50038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85" dirty="0">
                <a:latin typeface="Symbol"/>
                <a:cs typeface="Symbol"/>
              </a:rPr>
              <a:t></a:t>
            </a:r>
            <a:r>
              <a:rPr sz="1300" spc="-85" dirty="0">
                <a:latin typeface="Times New Roman"/>
                <a:cs typeface="Times New Roman"/>
              </a:rPr>
              <a:t>1.3618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616919" y="4538137"/>
            <a:ext cx="412115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616919" y="5198211"/>
            <a:ext cx="412115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75924" y="6248130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16339" dirty="0">
                <a:latin typeface="Symbol"/>
                <a:cs typeface="Symbol"/>
              </a:rPr>
              <a:t></a:t>
            </a:r>
            <a:r>
              <a:rPr sz="2550" spc="-67" baseline="16339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4.8686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2550" spc="-112" baseline="16339" dirty="0">
                <a:latin typeface="Symbol"/>
                <a:cs typeface="Symbol"/>
              </a:rPr>
              <a:t></a:t>
            </a:r>
            <a:endParaRPr sz="2550" baseline="16339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626426" y="5964590"/>
            <a:ext cx="23876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spc="-125" dirty="0">
                <a:latin typeface="Symbol"/>
                <a:cs typeface="Symbol"/>
              </a:rPr>
              <a:t></a:t>
            </a:r>
            <a:r>
              <a:rPr sz="1450" i="1" spc="-140" dirty="0">
                <a:latin typeface="Times New Roman"/>
                <a:cs typeface="Times New Roman"/>
              </a:rPr>
              <a:t>U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505363" y="4267745"/>
            <a:ext cx="148844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808355" algn="l"/>
              </a:tabLst>
            </a:pPr>
            <a:r>
              <a:rPr sz="1700" spc="-75" dirty="0">
                <a:latin typeface="Symbol"/>
                <a:cs typeface="Symbol"/>
              </a:rPr>
              <a:t></a:t>
            </a:r>
            <a:r>
              <a:rPr sz="1700" spc="-229" dirty="0">
                <a:latin typeface="Times New Roman"/>
                <a:cs typeface="Times New Roman"/>
              </a:rPr>
              <a:t> </a:t>
            </a:r>
            <a:r>
              <a:rPr sz="2175" spc="-187" baseline="-3831" dirty="0">
                <a:latin typeface="Symbol"/>
                <a:cs typeface="Symbol"/>
              </a:rPr>
              <a:t></a:t>
            </a:r>
            <a:r>
              <a:rPr sz="2250" spc="-187" baseline="-3703" dirty="0">
                <a:latin typeface="Symbol"/>
                <a:cs typeface="Symbol"/>
              </a:rPr>
              <a:t></a:t>
            </a:r>
            <a:r>
              <a:rPr sz="2250" spc="-247" baseline="-3703" dirty="0">
                <a:latin typeface="Times New Roman"/>
                <a:cs typeface="Times New Roman"/>
              </a:rPr>
              <a:t> </a:t>
            </a:r>
            <a:r>
              <a:rPr sz="1275" baseline="45751" dirty="0">
                <a:latin typeface="Times New Roman"/>
                <a:cs typeface="Times New Roman"/>
              </a:rPr>
              <a:t>(0)</a:t>
            </a:r>
            <a:r>
              <a:rPr sz="1275" spc="247" baseline="45751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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2550" spc="-97" baseline="-4901" dirty="0">
                <a:latin typeface="Symbol"/>
                <a:cs typeface="Symbol"/>
              </a:rPr>
              <a:t></a:t>
            </a:r>
            <a:r>
              <a:rPr sz="1300" spc="-65" dirty="0">
                <a:latin typeface="Symbol"/>
                <a:cs typeface="Symbol"/>
              </a:rPr>
              <a:t></a:t>
            </a:r>
            <a:r>
              <a:rPr sz="1300" spc="-65" dirty="0">
                <a:latin typeface="Times New Roman"/>
                <a:cs typeface="Times New Roman"/>
              </a:rPr>
              <a:t>0.1084</a:t>
            </a:r>
            <a:r>
              <a:rPr sz="2550" spc="-97" baseline="-4901" dirty="0">
                <a:latin typeface="Symbol"/>
                <a:cs typeface="Symbol"/>
              </a:rPr>
              <a:t></a:t>
            </a:r>
            <a:endParaRPr sz="2550" baseline="-4901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43463" y="4478937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024937" y="4478937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301324" y="4495351"/>
            <a:ext cx="6667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797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543463" y="4689581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024937" y="4689581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01324" y="4706542"/>
            <a:ext cx="6667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797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18063" y="4839494"/>
            <a:ext cx="6318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-16339" dirty="0">
                <a:latin typeface="Symbol"/>
                <a:cs typeface="Symbol"/>
              </a:rPr>
              <a:t></a:t>
            </a:r>
            <a:r>
              <a:rPr sz="2550" spc="-345" baseline="-16339" dirty="0">
                <a:latin typeface="Times New Roman"/>
                <a:cs typeface="Times New Roman"/>
              </a:rPr>
              <a:t> </a:t>
            </a: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 </a:t>
            </a:r>
            <a:r>
              <a:rPr sz="850" spc="-55" dirty="0">
                <a:latin typeface="Times New Roman"/>
                <a:cs typeface="Times New Roman"/>
              </a:rPr>
              <a:t> </a:t>
            </a:r>
            <a:r>
              <a:rPr sz="2550" spc="-112" baseline="-16339" dirty="0">
                <a:latin typeface="Symbol"/>
                <a:cs typeface="Symbol"/>
              </a:rPr>
              <a:t></a:t>
            </a:r>
            <a:endParaRPr sz="2550" baseline="-16339">
              <a:latin typeface="Symbol"/>
              <a:cs typeface="Symbo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301324" y="4927472"/>
            <a:ext cx="6667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97" baseline="3267" dirty="0">
                <a:latin typeface="Symbol"/>
                <a:cs typeface="Symbol"/>
              </a:rPr>
              <a:t></a:t>
            </a:r>
            <a:r>
              <a:rPr sz="1300" spc="-65" dirty="0">
                <a:latin typeface="Symbol"/>
                <a:cs typeface="Symbol"/>
              </a:rPr>
              <a:t></a:t>
            </a:r>
            <a:r>
              <a:rPr sz="1300" spc="-65" dirty="0">
                <a:latin typeface="Times New Roman"/>
                <a:cs typeface="Times New Roman"/>
              </a:rPr>
              <a:t>0.0838</a:t>
            </a:r>
            <a:r>
              <a:rPr sz="2550" spc="-97" baseline="3267" dirty="0">
                <a:latin typeface="Symbol"/>
                <a:cs typeface="Symbol"/>
              </a:rPr>
              <a:t>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543463" y="5111508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024937" y="5111508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301324" y="5128396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868857" y="5128396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843457" y="5339095"/>
            <a:ext cx="21780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270" dirty="0">
                <a:latin typeface="Times New Roman"/>
                <a:cs typeface="Times New Roman"/>
              </a:rPr>
              <a:t> </a:t>
            </a:r>
            <a:r>
              <a:rPr sz="2550" spc="-75" baseline="-21241" dirty="0">
                <a:latin typeface="Times New Roman"/>
                <a:cs typeface="Times New Roman"/>
              </a:rPr>
              <a:t>.</a:t>
            </a:r>
            <a:endParaRPr sz="2550" baseline="-21241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871080" y="5324870"/>
            <a:ext cx="155511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975360" algn="l"/>
                <a:tab pos="1166495" algn="l"/>
              </a:tabLst>
            </a:pPr>
            <a:r>
              <a:rPr sz="2550" spc="-187" baseline="-24509" dirty="0">
                <a:latin typeface="Symbol"/>
                <a:cs typeface="Symbol"/>
              </a:rPr>
              <a:t></a:t>
            </a:r>
            <a:r>
              <a:rPr sz="2550" i="1" spc="-209" baseline="-24509" dirty="0">
                <a:latin typeface="Times New Roman"/>
                <a:cs typeface="Times New Roman"/>
              </a:rPr>
              <a:t>U</a:t>
            </a:r>
            <a:r>
              <a:rPr sz="2550" i="1" spc="-292" baseline="-24509" dirty="0">
                <a:latin typeface="Times New Roman"/>
                <a:cs typeface="Times New Roman"/>
              </a:rPr>
              <a:t> </a:t>
            </a:r>
            <a:r>
              <a:rPr sz="1500" spc="15" baseline="2777" dirty="0">
                <a:latin typeface="Times New Roman"/>
                <a:cs typeface="Times New Roman"/>
              </a:rPr>
              <a:t>(</a:t>
            </a:r>
            <a:r>
              <a:rPr sz="1500" spc="-22" baseline="2777" dirty="0">
                <a:latin typeface="Times New Roman"/>
                <a:cs typeface="Times New Roman"/>
              </a:rPr>
              <a:t>0</a:t>
            </a:r>
            <a:r>
              <a:rPr sz="1500" spc="-67" baseline="2777" dirty="0">
                <a:latin typeface="Times New Roman"/>
                <a:cs typeface="Times New Roman"/>
              </a:rPr>
              <a:t>)</a:t>
            </a:r>
            <a:r>
              <a:rPr sz="1500" baseline="2777" dirty="0">
                <a:latin typeface="Times New Roman"/>
                <a:cs typeface="Times New Roman"/>
              </a:rPr>
              <a:t> </a:t>
            </a:r>
            <a:r>
              <a:rPr sz="1500" spc="15" baseline="2777" dirty="0">
                <a:latin typeface="Times New Roman"/>
                <a:cs typeface="Times New Roman"/>
              </a:rPr>
              <a:t> </a:t>
            </a:r>
            <a:r>
              <a:rPr sz="2550" spc="-157" baseline="-24509" dirty="0">
                <a:latin typeface="Symbol"/>
                <a:cs typeface="Symbol"/>
              </a:rPr>
              <a:t></a:t>
            </a:r>
            <a:r>
              <a:rPr sz="2550" spc="-75" baseline="-24509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850" spc="-55" dirty="0">
                <a:latin typeface="Times New Roman"/>
                <a:cs typeface="Times New Roman"/>
              </a:rPr>
              <a:t>4</a:t>
            </a:r>
            <a:r>
              <a:rPr sz="850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2550" spc="-157" baseline="-24509" dirty="0">
                <a:latin typeface="Symbol"/>
                <a:cs typeface="Symbol"/>
              </a:rPr>
              <a:t></a:t>
            </a:r>
            <a:r>
              <a:rPr sz="2550" spc="-75" baseline="-24509" dirty="0">
                <a:latin typeface="Times New Roman"/>
                <a:cs typeface="Times New Roman"/>
              </a:rPr>
              <a:t> </a:t>
            </a:r>
            <a:r>
              <a:rPr sz="2550" spc="-112" baseline="-3267" dirty="0">
                <a:latin typeface="Symbol"/>
                <a:cs typeface="Symbol"/>
              </a:rPr>
              <a:t></a:t>
            </a:r>
            <a:endParaRPr sz="2550" baseline="-3267">
              <a:latin typeface="Symbol"/>
              <a:cs typeface="Symbo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18063" y="5499568"/>
            <a:ext cx="6318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7" baseline="-8169" dirty="0">
                <a:latin typeface="Symbol"/>
                <a:cs typeface="Symbol"/>
              </a:rPr>
              <a:t></a:t>
            </a: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175" i="1" spc="-209" baseline="-30651" dirty="0">
                <a:latin typeface="Times New Roman"/>
                <a:cs typeface="Times New Roman"/>
              </a:rPr>
              <a:t>U</a:t>
            </a:r>
            <a:r>
              <a:rPr sz="2175" i="1" spc="-225" baseline="-30651" dirty="0">
                <a:latin typeface="Times New Roman"/>
                <a:cs typeface="Times New Roman"/>
              </a:rPr>
              <a:t> </a:t>
            </a:r>
            <a:r>
              <a:rPr sz="850" spc="35" dirty="0">
                <a:latin typeface="Times New Roman"/>
                <a:cs typeface="Times New Roman"/>
              </a:rPr>
              <a:t>(</a:t>
            </a:r>
            <a:r>
              <a:rPr sz="850" spc="5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r>
              <a:rPr sz="850" spc="25" dirty="0">
                <a:latin typeface="Times New Roman"/>
                <a:cs typeface="Times New Roman"/>
              </a:rPr>
              <a:t> </a:t>
            </a:r>
            <a:r>
              <a:rPr sz="2550" spc="-112" baseline="-8169" dirty="0">
                <a:latin typeface="Symbol"/>
                <a:cs typeface="Symbol"/>
              </a:rPr>
              <a:t></a:t>
            </a:r>
            <a:endParaRPr sz="2550" baseline="-8169">
              <a:latin typeface="Symbol"/>
              <a:cs typeface="Symbo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275924" y="5588020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9803" dirty="0">
                <a:latin typeface="Symbol"/>
                <a:cs typeface="Symbol"/>
              </a:rPr>
              <a:t></a:t>
            </a:r>
            <a:r>
              <a:rPr sz="2550" spc="315" baseline="9803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4.799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2550" spc="-112" baseline="9803" dirty="0">
                <a:latin typeface="Symbol"/>
                <a:cs typeface="Symbol"/>
              </a:rPr>
              <a:t></a:t>
            </a:r>
            <a:endParaRPr sz="2550" baseline="9803">
              <a:latin typeface="Symbol"/>
              <a:cs typeface="Symbo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543463" y="574449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024937" y="574449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301324" y="576094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868857" y="576094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543463" y="5955198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024937" y="5955198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275924" y="5917847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-13071" dirty="0">
                <a:latin typeface="Symbol"/>
                <a:cs typeface="Symbol"/>
              </a:rPr>
              <a:t></a:t>
            </a:r>
            <a:r>
              <a:rPr sz="2550" spc="-52" baseline="-13071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4.5715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2550" spc="-112" baseline="-13071" dirty="0">
                <a:latin typeface="Symbol"/>
                <a:cs typeface="Symbol"/>
              </a:rPr>
              <a:t>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518063" y="6166335"/>
            <a:ext cx="6318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5" dirty="0">
                <a:latin typeface="Symbol"/>
                <a:cs typeface="Symbol"/>
              </a:rPr>
              <a:t></a:t>
            </a:r>
            <a:r>
              <a:rPr sz="2175" spc="-187" baseline="-26819" dirty="0">
                <a:latin typeface="Symbol"/>
                <a:cs typeface="Symbol"/>
              </a:rPr>
              <a:t></a:t>
            </a:r>
            <a:r>
              <a:rPr sz="2175" i="1" spc="-209" baseline="-26819" dirty="0">
                <a:latin typeface="Times New Roman"/>
                <a:cs typeface="Times New Roman"/>
              </a:rPr>
              <a:t>U</a:t>
            </a:r>
            <a:r>
              <a:rPr sz="2175" i="1" spc="-225" baseline="-26819" dirty="0">
                <a:latin typeface="Times New Roman"/>
                <a:cs typeface="Times New Roman"/>
              </a:rPr>
              <a:t> </a:t>
            </a:r>
            <a:r>
              <a:rPr sz="1275" spc="52" baseline="3267" dirty="0">
                <a:latin typeface="Times New Roman"/>
                <a:cs typeface="Times New Roman"/>
              </a:rPr>
              <a:t>(</a:t>
            </a:r>
            <a:r>
              <a:rPr sz="1275" spc="7" baseline="3267" dirty="0">
                <a:latin typeface="Times New Roman"/>
                <a:cs typeface="Times New Roman"/>
              </a:rPr>
              <a:t>0</a:t>
            </a:r>
            <a:r>
              <a:rPr sz="1275" spc="-52" baseline="3267" dirty="0">
                <a:latin typeface="Times New Roman"/>
                <a:cs typeface="Times New Roman"/>
              </a:rPr>
              <a:t>)</a:t>
            </a:r>
            <a:r>
              <a:rPr sz="1275" spc="37" baseline="3267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543463" y="6377052"/>
            <a:ext cx="5810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9403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43463" y="6588635"/>
            <a:ext cx="5810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94030" algn="l"/>
              </a:tabLst>
            </a:pPr>
            <a:r>
              <a:rPr sz="1700" spc="-5" dirty="0">
                <a:latin typeface="Symbol"/>
                <a:cs typeface="Symbol"/>
              </a:rPr>
              <a:t></a:t>
            </a:r>
            <a:r>
              <a:rPr sz="1450" spc="-125" dirty="0">
                <a:latin typeface="Symbol"/>
                <a:cs typeface="Symbol"/>
              </a:rPr>
              <a:t></a:t>
            </a:r>
            <a:r>
              <a:rPr sz="1450" i="1" spc="-140" dirty="0">
                <a:latin typeface="Times New Roman"/>
                <a:cs typeface="Times New Roman"/>
              </a:rPr>
              <a:t>U</a:t>
            </a:r>
            <a:r>
              <a:rPr sz="1450" i="1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543463" y="6646421"/>
            <a:ext cx="5810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23850" algn="l"/>
              </a:tabLst>
            </a:pPr>
            <a:r>
              <a:rPr sz="1700" spc="-75" dirty="0">
                <a:latin typeface="Symbol"/>
                <a:cs typeface="Symbol"/>
              </a:rPr>
              <a:t>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850" spc="-55" dirty="0">
                <a:latin typeface="Times New Roman"/>
                <a:cs typeface="Times New Roman"/>
              </a:rPr>
              <a:t>4    </a:t>
            </a:r>
            <a:r>
              <a:rPr sz="850" spc="-100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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301324" y="6393484"/>
            <a:ext cx="6667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797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275924" y="6578411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982" baseline="-3267" dirty="0">
                <a:latin typeface="Symbol"/>
                <a:cs typeface="Symbol"/>
              </a:rPr>
              <a:t></a:t>
            </a:r>
            <a:r>
              <a:rPr sz="2550" spc="-112" baseline="-13071" dirty="0">
                <a:latin typeface="Symbol"/>
                <a:cs typeface="Symbol"/>
              </a:rPr>
              <a:t></a:t>
            </a:r>
            <a:r>
              <a:rPr sz="2550" spc="-75" baseline="-13071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2.9907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2550" spc="-982" baseline="-3267" dirty="0">
                <a:latin typeface="Symbol"/>
                <a:cs typeface="Symbol"/>
              </a:rPr>
              <a:t></a:t>
            </a:r>
            <a:r>
              <a:rPr sz="2550" spc="-112" baseline="-13071" dirty="0">
                <a:latin typeface="Symbol"/>
                <a:cs typeface="Symbol"/>
              </a:rPr>
              <a:t>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62583" y="6911340"/>
            <a:ext cx="3762375" cy="389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49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6. Визначаємо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нові наближення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всіх напруг:</a:t>
            </a:r>
            <a:endParaRPr sz="1400">
              <a:latin typeface="Times New Roman"/>
              <a:cs typeface="Times New Roman"/>
            </a:endParaRPr>
          </a:p>
          <a:p>
            <a:pPr marL="2457450">
              <a:lnSpc>
                <a:spcPts val="1370"/>
              </a:lnSpc>
            </a:pPr>
            <a:r>
              <a:rPr sz="1950" i="1" spc="52" baseline="-23504" dirty="0">
                <a:latin typeface="Times New Roman"/>
                <a:cs typeface="Times New Roman"/>
              </a:rPr>
              <a:t>U</a:t>
            </a:r>
            <a:r>
              <a:rPr sz="1950" i="1" spc="-262" baseline="-23504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(1</a:t>
            </a:r>
            <a:r>
              <a:rPr sz="700" spc="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40" dirty="0">
                <a:latin typeface="Times New Roman"/>
                <a:cs typeface="Times New Roman"/>
              </a:rPr>
              <a:t> </a:t>
            </a:r>
            <a:r>
              <a:rPr sz="1950" spc="44" baseline="-23504" dirty="0">
                <a:latin typeface="Symbol"/>
                <a:cs typeface="Symbol"/>
              </a:rPr>
              <a:t></a:t>
            </a:r>
            <a:r>
              <a:rPr sz="1950" spc="-307" baseline="-23504" dirty="0">
                <a:latin typeface="Times New Roman"/>
                <a:cs typeface="Times New Roman"/>
              </a:rPr>
              <a:t> </a:t>
            </a:r>
            <a:r>
              <a:rPr sz="1950" i="1" spc="52" baseline="-23504" dirty="0">
                <a:latin typeface="Times New Roman"/>
                <a:cs typeface="Times New Roman"/>
              </a:rPr>
              <a:t>U</a:t>
            </a:r>
            <a:r>
              <a:rPr sz="1950" i="1" spc="-262" baseline="-23504" dirty="0">
                <a:latin typeface="Times New Roman"/>
                <a:cs typeface="Times New Roman"/>
              </a:rPr>
              <a:t> </a:t>
            </a:r>
            <a:r>
              <a:rPr sz="800" spc="30" dirty="0">
                <a:latin typeface="Times New Roman"/>
                <a:cs typeface="Times New Roman"/>
              </a:rPr>
              <a:t>(</a:t>
            </a:r>
            <a:r>
              <a:rPr sz="800" spc="25" dirty="0">
                <a:latin typeface="Times New Roman"/>
                <a:cs typeface="Times New Roman"/>
              </a:rPr>
              <a:t>0</a:t>
            </a:r>
            <a:r>
              <a:rPr sz="800" spc="5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85" dirty="0">
                <a:latin typeface="Times New Roman"/>
                <a:cs typeface="Times New Roman"/>
              </a:rPr>
              <a:t> </a:t>
            </a:r>
            <a:r>
              <a:rPr sz="1950" spc="44" baseline="-23504" dirty="0">
                <a:latin typeface="Symbol"/>
                <a:cs typeface="Symbol"/>
              </a:rPr>
              <a:t></a:t>
            </a:r>
            <a:r>
              <a:rPr sz="1950" spc="-209" baseline="-23504" dirty="0">
                <a:latin typeface="Times New Roman"/>
                <a:cs typeface="Times New Roman"/>
              </a:rPr>
              <a:t> </a:t>
            </a:r>
            <a:r>
              <a:rPr sz="1950" spc="-15" baseline="-23504" dirty="0">
                <a:latin typeface="Symbol"/>
                <a:cs typeface="Symbol"/>
              </a:rPr>
              <a:t></a:t>
            </a:r>
            <a:r>
              <a:rPr sz="1950" i="1" spc="52" baseline="-23504" dirty="0">
                <a:latin typeface="Times New Roman"/>
                <a:cs typeface="Times New Roman"/>
              </a:rPr>
              <a:t>U</a:t>
            </a:r>
            <a:r>
              <a:rPr sz="1950" i="1" spc="-270" baseline="-23504" dirty="0">
                <a:latin typeface="Times New Roman"/>
                <a:cs typeface="Times New Roman"/>
              </a:rPr>
              <a:t> </a:t>
            </a:r>
            <a:r>
              <a:rPr sz="800" spc="30" dirty="0">
                <a:latin typeface="Times New Roman"/>
                <a:cs typeface="Times New Roman"/>
              </a:rPr>
              <a:t>(</a:t>
            </a:r>
            <a:r>
              <a:rPr sz="800" spc="25" dirty="0">
                <a:latin typeface="Times New Roman"/>
                <a:cs typeface="Times New Roman"/>
              </a:rPr>
              <a:t>0</a:t>
            </a:r>
            <a:r>
              <a:rPr sz="800" spc="90" dirty="0">
                <a:latin typeface="Times New Roman"/>
                <a:cs typeface="Times New Roman"/>
              </a:rPr>
              <a:t>)</a:t>
            </a:r>
            <a:r>
              <a:rPr sz="1950" spc="22" baseline="-23504" dirty="0">
                <a:latin typeface="Times New Roman"/>
                <a:cs typeface="Times New Roman"/>
              </a:rPr>
              <a:t>;</a:t>
            </a:r>
            <a:endParaRPr sz="1950" baseline="-23504">
              <a:latin typeface="Times New Roman"/>
              <a:cs typeface="Times New Roman"/>
            </a:endParaRPr>
          </a:p>
        </p:txBody>
      </p:sp>
      <p:pic>
        <p:nvPicPr>
          <p:cNvPr id="112" name="object 1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2788" y="7142869"/>
            <a:ext cx="1225162" cy="2339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2719" y="746139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38933" y="746139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31281" y="1076421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47494" y="1076422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28937" y="1406231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45151" y="1406231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8404" y="1580929"/>
            <a:ext cx="12255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3957" y="1580929"/>
            <a:ext cx="137160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43733" y="2066341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59468" y="2066341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4746" y="2241477"/>
            <a:ext cx="12255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79902" y="2241477"/>
            <a:ext cx="137160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52294" y="2396624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68030" y="2396624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49967" y="2726907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65702" y="2726907"/>
            <a:ext cx="6540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64746" y="2901587"/>
            <a:ext cx="12255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79902" y="2901587"/>
            <a:ext cx="137160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7431" y="727883"/>
            <a:ext cx="7366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67938" y="1058166"/>
            <a:ext cx="7366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64829" y="1387975"/>
            <a:ext cx="7366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0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84678" y="1562673"/>
            <a:ext cx="15367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78460" y="2003855"/>
            <a:ext cx="175895" cy="3759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850" spc="-50" dirty="0"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  <a:p>
            <a:pPr marL="34925">
              <a:lnSpc>
                <a:spcPct val="100000"/>
              </a:lnSpc>
              <a:spcBef>
                <a:spcPts val="360"/>
              </a:spcBef>
            </a:pP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88967" y="2378368"/>
            <a:ext cx="7366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0" dirty="0"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86240" y="2708651"/>
            <a:ext cx="7366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-50" dirty="0"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01036" y="2883331"/>
            <a:ext cx="153670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21511" y="2246665"/>
            <a:ext cx="14160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i="1" spc="-135" dirty="0">
                <a:latin typeface="Times New Roman"/>
                <a:cs typeface="Times New Roman"/>
              </a:rPr>
              <a:t>U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37209" y="2246665"/>
            <a:ext cx="14160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i="1" spc="-135" dirty="0">
                <a:latin typeface="Times New Roman"/>
                <a:cs typeface="Times New Roman"/>
              </a:rPr>
              <a:t>U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12070" y="820151"/>
            <a:ext cx="28448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28089" y="820151"/>
            <a:ext cx="29845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7470" y="1578908"/>
            <a:ext cx="10922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12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53490" y="1578908"/>
            <a:ext cx="10922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12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51042" y="820151"/>
            <a:ext cx="41275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76442" y="1578908"/>
            <a:ext cx="207010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spc="-125" dirty="0">
                <a:latin typeface="Symbol"/>
                <a:cs typeface="Symbol"/>
              </a:rPr>
              <a:t></a:t>
            </a:r>
            <a:r>
              <a:rPr sz="1500" spc="-125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60483" y="2246665"/>
            <a:ext cx="239395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spc="-125" dirty="0">
                <a:latin typeface="Symbol"/>
                <a:cs typeface="Symbol"/>
              </a:rPr>
              <a:t></a:t>
            </a:r>
            <a:r>
              <a:rPr sz="1450" i="1" spc="-135" dirty="0">
                <a:latin typeface="Times New Roman"/>
                <a:cs typeface="Times New Roman"/>
              </a:rPr>
              <a:t>U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28384" y="461367"/>
            <a:ext cx="4895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baseline="-22875" dirty="0">
                <a:latin typeface="Symbol"/>
                <a:cs typeface="Symbol"/>
              </a:rPr>
              <a:t></a:t>
            </a:r>
            <a:r>
              <a:rPr sz="2250" spc="-187" baseline="-27777" dirty="0">
                <a:latin typeface="Symbol"/>
                <a:cs typeface="Symbol"/>
              </a:rPr>
              <a:t></a:t>
            </a:r>
            <a:r>
              <a:rPr sz="2250" spc="-247" baseline="-27777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20" dirty="0">
                <a:latin typeface="Times New Roman"/>
                <a:cs typeface="Times New Roman"/>
              </a:rPr>
              <a:t> </a:t>
            </a:r>
            <a:r>
              <a:rPr sz="2550" spc="-112" baseline="-22875" dirty="0">
                <a:latin typeface="Symbol"/>
                <a:cs typeface="Symbol"/>
              </a:rPr>
              <a:t></a:t>
            </a:r>
            <a:endParaRPr sz="2550" baseline="-22875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43788" y="461368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7" baseline="-22875" dirty="0">
                <a:latin typeface="Symbol"/>
                <a:cs typeface="Symbol"/>
              </a:rPr>
              <a:t></a:t>
            </a:r>
            <a:r>
              <a:rPr sz="2250" spc="-187" baseline="-27777" dirty="0">
                <a:latin typeface="Symbol"/>
                <a:cs typeface="Symbol"/>
              </a:rPr>
              <a:t></a:t>
            </a:r>
            <a:r>
              <a:rPr sz="2250" spc="-247" baseline="-27777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15" dirty="0">
                <a:latin typeface="Times New Roman"/>
                <a:cs typeface="Times New Roman"/>
              </a:rPr>
              <a:t> </a:t>
            </a:r>
            <a:r>
              <a:rPr sz="2550" spc="-112" baseline="-22875" dirty="0">
                <a:latin typeface="Symbol"/>
                <a:cs typeface="Symbol"/>
              </a:rPr>
              <a:t></a:t>
            </a:r>
            <a:endParaRPr sz="2550" baseline="-22875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51293" y="559668"/>
            <a:ext cx="6318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3267" dirty="0">
                <a:latin typeface="Symbol"/>
                <a:cs typeface="Symbol"/>
              </a:rPr>
              <a:t></a:t>
            </a:r>
            <a:r>
              <a:rPr sz="2550" spc="-337" baseline="3267" dirty="0">
                <a:latin typeface="Times New Roman"/>
                <a:cs typeface="Times New Roman"/>
              </a:rPr>
              <a:t> </a:t>
            </a:r>
            <a:r>
              <a:rPr sz="1450" spc="-125" dirty="0">
                <a:latin typeface="Symbol"/>
                <a:cs typeface="Symbol"/>
              </a:rPr>
              <a:t></a:t>
            </a:r>
            <a:r>
              <a:rPr sz="1500" spc="-125" dirty="0">
                <a:latin typeface="Symbol"/>
                <a:cs typeface="Symbol"/>
              </a:rPr>
              <a:t></a:t>
            </a:r>
            <a:r>
              <a:rPr sz="1500" spc="-165" dirty="0">
                <a:latin typeface="Times New Roman"/>
                <a:cs typeface="Times New Roman"/>
              </a:rPr>
              <a:t> </a:t>
            </a:r>
            <a:r>
              <a:rPr sz="1275" spc="44" baseline="49019" dirty="0">
                <a:latin typeface="Times New Roman"/>
                <a:cs typeface="Times New Roman"/>
              </a:rPr>
              <a:t>(</a:t>
            </a:r>
            <a:r>
              <a:rPr sz="1275" spc="15" baseline="49019" dirty="0">
                <a:latin typeface="Times New Roman"/>
                <a:cs typeface="Times New Roman"/>
              </a:rPr>
              <a:t>0</a:t>
            </a:r>
            <a:r>
              <a:rPr sz="1275" spc="-52" baseline="49019" dirty="0">
                <a:latin typeface="Times New Roman"/>
                <a:cs typeface="Times New Roman"/>
              </a:rPr>
              <a:t>)</a:t>
            </a:r>
            <a:r>
              <a:rPr sz="1275" baseline="49019" dirty="0">
                <a:latin typeface="Times New Roman"/>
                <a:cs typeface="Times New Roman"/>
              </a:rPr>
              <a:t> </a:t>
            </a:r>
            <a:r>
              <a:rPr sz="1275" spc="-104" baseline="49019" dirty="0">
                <a:latin typeface="Times New Roman"/>
                <a:cs typeface="Times New Roman"/>
              </a:rPr>
              <a:t> </a:t>
            </a:r>
            <a:r>
              <a:rPr sz="2550" spc="-112" baseline="3267" dirty="0">
                <a:latin typeface="Symbol"/>
                <a:cs typeface="Symbol"/>
              </a:rPr>
              <a:t>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53784" y="761012"/>
            <a:ext cx="4387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69188" y="761012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449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76693" y="761012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57995" y="761012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53784" y="971656"/>
            <a:ext cx="4387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69188" y="971656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449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76693" y="971656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57995" y="971656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28384" y="1121569"/>
            <a:ext cx="4895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baseline="-16339" dirty="0">
                <a:latin typeface="Symbol"/>
                <a:cs typeface="Symbol"/>
              </a:rPr>
              <a:t>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20" dirty="0">
                <a:latin typeface="Times New Roman"/>
                <a:cs typeface="Times New Roman"/>
              </a:rPr>
              <a:t> </a:t>
            </a:r>
            <a:r>
              <a:rPr sz="2550" spc="-112" baseline="-16339" dirty="0">
                <a:latin typeface="Symbol"/>
                <a:cs typeface="Symbol"/>
              </a:rPr>
              <a:t></a:t>
            </a:r>
            <a:endParaRPr sz="2550" baseline="-16339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43788" y="1121569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7" baseline="-16339" dirty="0">
                <a:latin typeface="Symbol"/>
                <a:cs typeface="Symbol"/>
              </a:rPr>
              <a:t>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15" dirty="0">
                <a:latin typeface="Times New Roman"/>
                <a:cs typeface="Times New Roman"/>
              </a:rPr>
              <a:t> </a:t>
            </a:r>
            <a:r>
              <a:rPr sz="2550" spc="-112" baseline="-16339" dirty="0">
                <a:latin typeface="Symbol"/>
                <a:cs typeface="Symbol"/>
              </a:rPr>
              <a:t></a:t>
            </a:r>
            <a:endParaRPr sz="2550" baseline="-16339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51293" y="1121569"/>
            <a:ext cx="63182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-16339" dirty="0">
                <a:latin typeface="Symbol"/>
                <a:cs typeface="Symbol"/>
              </a:rPr>
              <a:t></a:t>
            </a:r>
            <a:r>
              <a:rPr sz="2550" spc="-337" baseline="-16339" dirty="0">
                <a:latin typeface="Times New Roman"/>
                <a:cs typeface="Times New Roman"/>
              </a:rPr>
              <a:t> </a:t>
            </a: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250" spc="-187" baseline="-29629" dirty="0">
                <a:latin typeface="Symbol"/>
                <a:cs typeface="Symbol"/>
              </a:rPr>
              <a:t></a:t>
            </a:r>
            <a:r>
              <a:rPr sz="2250" spc="-247" baseline="-29629" dirty="0">
                <a:latin typeface="Times New Roman"/>
                <a:cs typeface="Times New Roman"/>
              </a:rPr>
              <a:t> </a:t>
            </a: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r>
              <a:rPr sz="850" dirty="0">
                <a:latin typeface="Times New Roman"/>
                <a:cs typeface="Times New Roman"/>
              </a:rPr>
              <a:t> </a:t>
            </a:r>
            <a:r>
              <a:rPr sz="850" spc="-70" dirty="0">
                <a:latin typeface="Times New Roman"/>
                <a:cs typeface="Times New Roman"/>
              </a:rPr>
              <a:t> </a:t>
            </a:r>
            <a:r>
              <a:rPr sz="2550" spc="-112" baseline="-16339" dirty="0">
                <a:latin typeface="Symbol"/>
                <a:cs typeface="Symbol"/>
              </a:rPr>
              <a:t></a:t>
            </a:r>
            <a:endParaRPr sz="2550" baseline="-16339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53784" y="1393582"/>
            <a:ext cx="132270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  <a:tab pos="628015" algn="l"/>
                <a:tab pos="980440" algn="l"/>
                <a:tab pos="123507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53784" y="1606945"/>
            <a:ext cx="4387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dirty="0">
                <a:latin typeface="Times New Roman"/>
                <a:cs typeface="Times New Roman"/>
              </a:rPr>
              <a:t>    </a:t>
            </a:r>
            <a:r>
              <a:rPr sz="700" spc="80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369188" y="1606945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449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16204" y="1701634"/>
            <a:ext cx="13144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105" dirty="0">
                <a:latin typeface="Symbol"/>
                <a:cs typeface="Symbol"/>
              </a:rPr>
              <a:t>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33637" y="1701634"/>
            <a:ext cx="13144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105" dirty="0">
                <a:latin typeface="Symbol"/>
                <a:cs typeface="Symbol"/>
              </a:rPr>
              <a:t>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28384" y="1781642"/>
            <a:ext cx="4895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87" baseline="-8169" dirty="0">
                <a:latin typeface="Symbol"/>
                <a:cs typeface="Symbol"/>
              </a:rPr>
              <a:t></a:t>
            </a:r>
            <a:r>
              <a:rPr sz="2175" i="1" spc="-202" baseline="-30651" dirty="0">
                <a:latin typeface="Times New Roman"/>
                <a:cs typeface="Times New Roman"/>
              </a:rPr>
              <a:t>U</a:t>
            </a:r>
            <a:r>
              <a:rPr sz="2175" i="1" spc="-225" baseline="-30651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(</a:t>
            </a:r>
            <a:r>
              <a:rPr sz="700" spc="-20" dirty="0">
                <a:latin typeface="Times New Roman"/>
                <a:cs typeface="Times New Roman"/>
              </a:rPr>
              <a:t>1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spc="65" dirty="0">
                <a:latin typeface="Times New Roman"/>
                <a:cs typeface="Times New Roman"/>
              </a:rPr>
              <a:t> </a:t>
            </a:r>
            <a:r>
              <a:rPr sz="2550" spc="-112" baseline="-8169" dirty="0">
                <a:latin typeface="Symbol"/>
                <a:cs typeface="Symbol"/>
              </a:rPr>
              <a:t></a:t>
            </a:r>
            <a:endParaRPr sz="2550" baseline="-8169">
              <a:latin typeface="Symbol"/>
              <a:cs typeface="Symbo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343788" y="1781642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87" baseline="-8169" dirty="0">
                <a:latin typeface="Symbol"/>
                <a:cs typeface="Symbol"/>
              </a:rPr>
              <a:t></a:t>
            </a:r>
            <a:r>
              <a:rPr sz="2175" i="1" spc="-202" baseline="-30651" dirty="0">
                <a:latin typeface="Times New Roman"/>
                <a:cs typeface="Times New Roman"/>
              </a:rPr>
              <a:t>U</a:t>
            </a:r>
            <a:r>
              <a:rPr sz="2175" i="1" spc="-232" baseline="-30651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(</a:t>
            </a:r>
            <a:r>
              <a:rPr sz="700" spc="-10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0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)</a:t>
            </a:r>
            <a:r>
              <a:rPr sz="700" spc="65" dirty="0">
                <a:latin typeface="Times New Roman"/>
                <a:cs typeface="Times New Roman"/>
              </a:rPr>
              <a:t> </a:t>
            </a:r>
            <a:r>
              <a:rPr sz="2550" spc="-112" baseline="-8169" dirty="0">
                <a:latin typeface="Symbol"/>
                <a:cs typeface="Symbol"/>
              </a:rPr>
              <a:t></a:t>
            </a:r>
            <a:endParaRPr sz="2550" baseline="-8169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753784" y="2026573"/>
            <a:ext cx="132270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  <a:tab pos="628015" algn="l"/>
                <a:tab pos="980440" algn="l"/>
                <a:tab pos="123507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53784" y="2237273"/>
            <a:ext cx="4387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69188" y="2237273"/>
            <a:ext cx="70739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4490" algn="l"/>
                <a:tab pos="61976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28384" y="2448410"/>
            <a:ext cx="4895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125" dirty="0">
                <a:latin typeface="Symbol"/>
                <a:cs typeface="Symbol"/>
              </a:rPr>
              <a:t></a:t>
            </a:r>
            <a:r>
              <a:rPr sz="2175" i="1" spc="-202" baseline="-26819" dirty="0">
                <a:latin typeface="Times New Roman"/>
                <a:cs typeface="Times New Roman"/>
              </a:rPr>
              <a:t>U</a:t>
            </a:r>
            <a:r>
              <a:rPr sz="2175" i="1" spc="-225" baseline="-26819" dirty="0">
                <a:latin typeface="Times New Roman"/>
                <a:cs typeface="Times New Roman"/>
              </a:rPr>
              <a:t> </a:t>
            </a:r>
            <a:r>
              <a:rPr sz="1050" spc="-15" baseline="3968" dirty="0">
                <a:latin typeface="Times New Roman"/>
                <a:cs typeface="Times New Roman"/>
              </a:rPr>
              <a:t>(</a:t>
            </a:r>
            <a:r>
              <a:rPr sz="1050" spc="-30" baseline="3968" dirty="0">
                <a:latin typeface="Times New Roman"/>
                <a:cs typeface="Times New Roman"/>
              </a:rPr>
              <a:t>1</a:t>
            </a:r>
            <a:r>
              <a:rPr sz="1050" spc="-37" baseline="3968" dirty="0">
                <a:latin typeface="Times New Roman"/>
                <a:cs typeface="Times New Roman"/>
              </a:rPr>
              <a:t>)</a:t>
            </a:r>
            <a:r>
              <a:rPr sz="1050" spc="97" baseline="3968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343788" y="2448410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125" dirty="0">
                <a:latin typeface="Symbol"/>
                <a:cs typeface="Symbol"/>
              </a:rPr>
              <a:t></a:t>
            </a:r>
            <a:r>
              <a:rPr sz="2175" i="1" spc="-202" baseline="-26819" dirty="0">
                <a:latin typeface="Times New Roman"/>
                <a:cs typeface="Times New Roman"/>
              </a:rPr>
              <a:t>U</a:t>
            </a:r>
            <a:r>
              <a:rPr sz="2175" i="1" spc="-232" baseline="-26819" dirty="0">
                <a:latin typeface="Times New Roman"/>
                <a:cs typeface="Times New Roman"/>
              </a:rPr>
              <a:t> </a:t>
            </a:r>
            <a:r>
              <a:rPr sz="1050" spc="-37" baseline="3968" dirty="0">
                <a:latin typeface="Times New Roman"/>
                <a:cs typeface="Times New Roman"/>
              </a:rPr>
              <a:t>(</a:t>
            </a:r>
            <a:r>
              <a:rPr sz="1050" spc="-150" baseline="3968" dirty="0">
                <a:latin typeface="Times New Roman"/>
                <a:cs typeface="Times New Roman"/>
              </a:rPr>
              <a:t> </a:t>
            </a:r>
            <a:r>
              <a:rPr sz="1050" spc="-60" baseline="3968" dirty="0">
                <a:latin typeface="Times New Roman"/>
                <a:cs typeface="Times New Roman"/>
              </a:rPr>
              <a:t>0</a:t>
            </a:r>
            <a:r>
              <a:rPr sz="1050" spc="-157" baseline="3968" dirty="0">
                <a:latin typeface="Times New Roman"/>
                <a:cs typeface="Times New Roman"/>
              </a:rPr>
              <a:t> </a:t>
            </a:r>
            <a:r>
              <a:rPr sz="1050" spc="-37" baseline="3968" dirty="0">
                <a:latin typeface="Times New Roman"/>
                <a:cs typeface="Times New Roman"/>
              </a:rPr>
              <a:t>)</a:t>
            </a:r>
            <a:r>
              <a:rPr sz="1050" spc="97" baseline="3968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53784" y="2928497"/>
            <a:ext cx="18040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28015" algn="l"/>
                <a:tab pos="1235075" algn="l"/>
                <a:tab pos="1547495" algn="l"/>
              </a:tabLst>
            </a:pPr>
            <a:r>
              <a:rPr sz="1700" spc="-75" dirty="0">
                <a:latin typeface="Symbol"/>
                <a:cs typeface="Symbol"/>
              </a:rPr>
              <a:t></a:t>
            </a:r>
            <a:r>
              <a:rPr sz="1700" spc="56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spc="220" dirty="0">
                <a:latin typeface="Times New Roman"/>
                <a:cs typeface="Times New Roman"/>
              </a:rPr>
              <a:t>  </a:t>
            </a:r>
            <a:r>
              <a:rPr sz="1700" spc="-75" dirty="0">
                <a:latin typeface="Symbol"/>
                <a:cs typeface="Symbol"/>
              </a:rPr>
              <a:t>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</a:t>
            </a:r>
            <a:r>
              <a:rPr sz="1700" spc="56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spc="120" dirty="0">
                <a:latin typeface="Times New Roman"/>
                <a:cs typeface="Times New Roman"/>
              </a:rPr>
              <a:t>  </a:t>
            </a:r>
            <a:r>
              <a:rPr sz="700" spc="125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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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850" spc="-50" dirty="0">
                <a:latin typeface="Times New Roman"/>
                <a:cs typeface="Times New Roman"/>
              </a:rPr>
              <a:t>4</a:t>
            </a:r>
            <a:r>
              <a:rPr sz="850" spc="220" dirty="0">
                <a:latin typeface="Times New Roman"/>
                <a:cs typeface="Times New Roman"/>
              </a:rPr>
              <a:t> </a:t>
            </a:r>
            <a:r>
              <a:rPr sz="850" spc="225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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697727" y="2530205"/>
            <a:ext cx="21412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598170" algn="l"/>
                <a:tab pos="1441450" algn="l"/>
              </a:tabLst>
            </a:pPr>
            <a:r>
              <a:rPr sz="2550" spc="-120" baseline="16339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110</a:t>
            </a:r>
            <a:r>
              <a:rPr sz="2550" spc="-120" baseline="16339" dirty="0">
                <a:latin typeface="Symbol"/>
                <a:cs typeface="Symbol"/>
              </a:rPr>
              <a:t></a:t>
            </a:r>
            <a:r>
              <a:rPr sz="2550" spc="-120" baseline="16339" dirty="0">
                <a:latin typeface="Times New Roman"/>
                <a:cs typeface="Times New Roman"/>
              </a:rPr>
              <a:t>	</a:t>
            </a:r>
            <a:r>
              <a:rPr sz="2550" spc="-112" baseline="16339" dirty="0">
                <a:latin typeface="Symbol"/>
                <a:cs typeface="Symbol"/>
              </a:rPr>
              <a:t></a:t>
            </a:r>
            <a:r>
              <a:rPr sz="2550" spc="-60" baseline="16339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4.8686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2550" spc="-112" baseline="16339" dirty="0">
                <a:latin typeface="Symbol"/>
                <a:cs typeface="Symbol"/>
              </a:rPr>
              <a:t></a:t>
            </a:r>
            <a:r>
              <a:rPr sz="2550" spc="-112" baseline="16339" dirty="0">
                <a:latin typeface="Times New Roman"/>
                <a:cs typeface="Times New Roman"/>
              </a:rPr>
              <a:t>	</a:t>
            </a:r>
            <a:r>
              <a:rPr sz="2550" spc="-97" baseline="16339" dirty="0">
                <a:latin typeface="Symbol"/>
                <a:cs typeface="Symbol"/>
              </a:rPr>
              <a:t></a:t>
            </a:r>
            <a:r>
              <a:rPr sz="1150" spc="-65" dirty="0">
                <a:latin typeface="Times New Roman"/>
                <a:cs typeface="Times New Roman"/>
              </a:rPr>
              <a:t>114.8686</a:t>
            </a:r>
            <a:r>
              <a:rPr sz="2550" spc="-97" baseline="16339" dirty="0">
                <a:latin typeface="Symbol"/>
                <a:cs typeface="Symbol"/>
              </a:rPr>
              <a:t></a:t>
            </a:r>
            <a:endParaRPr sz="2550" baseline="16339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659627" y="2675559"/>
            <a:ext cx="2179320" cy="4749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88900">
              <a:lnSpc>
                <a:spcPts val="1750"/>
              </a:lnSpc>
              <a:spcBef>
                <a:spcPts val="135"/>
              </a:spcBef>
              <a:tabLst>
                <a:tab pos="381000" algn="l"/>
                <a:tab pos="636270" algn="l"/>
                <a:tab pos="1203325" algn="l"/>
                <a:tab pos="1479550" algn="l"/>
                <a:tab pos="2040889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  <a:p>
            <a:pPr marL="88900">
              <a:lnSpc>
                <a:spcPts val="1750"/>
              </a:lnSpc>
              <a:tabLst>
                <a:tab pos="636270" algn="l"/>
                <a:tab pos="1479550" algn="l"/>
              </a:tabLst>
            </a:pPr>
            <a:r>
              <a:rPr sz="2550" spc="-989" baseline="-3267" dirty="0">
                <a:latin typeface="Symbol"/>
                <a:cs typeface="Symbol"/>
              </a:rPr>
              <a:t></a:t>
            </a:r>
            <a:r>
              <a:rPr sz="2550" spc="-112" baseline="-13071" dirty="0">
                <a:latin typeface="Symbol"/>
                <a:cs typeface="Symbol"/>
              </a:rPr>
              <a:t></a:t>
            </a:r>
            <a:r>
              <a:rPr sz="2550" spc="-209" baseline="-13071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35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2550" spc="-989" baseline="-3267" dirty="0">
                <a:latin typeface="Symbol"/>
                <a:cs typeface="Symbol"/>
              </a:rPr>
              <a:t></a:t>
            </a:r>
            <a:r>
              <a:rPr sz="2550" spc="-112" baseline="-13071" dirty="0">
                <a:latin typeface="Symbol"/>
                <a:cs typeface="Symbol"/>
              </a:rPr>
              <a:t></a:t>
            </a:r>
            <a:r>
              <a:rPr sz="2550" baseline="-13071" dirty="0">
                <a:latin typeface="Times New Roman"/>
                <a:cs typeface="Times New Roman"/>
              </a:rPr>
              <a:t>	</a:t>
            </a:r>
            <a:r>
              <a:rPr sz="2550" spc="-989" baseline="-3267" dirty="0">
                <a:latin typeface="Symbol"/>
                <a:cs typeface="Symbol"/>
              </a:rPr>
              <a:t></a:t>
            </a:r>
            <a:r>
              <a:rPr sz="2550" spc="-112" baseline="-13071" dirty="0">
                <a:latin typeface="Symbol"/>
                <a:cs typeface="Symbol"/>
              </a:rPr>
              <a:t></a:t>
            </a:r>
            <a:r>
              <a:rPr sz="2550" spc="-75" baseline="-13071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2.9</a:t>
            </a:r>
            <a:r>
              <a:rPr sz="1300" spc="-90" dirty="0">
                <a:latin typeface="Times New Roman"/>
                <a:cs typeface="Times New Roman"/>
              </a:rPr>
              <a:t>9</a:t>
            </a:r>
            <a:r>
              <a:rPr sz="1300" spc="-85" dirty="0">
                <a:latin typeface="Times New Roman"/>
                <a:cs typeface="Times New Roman"/>
              </a:rPr>
              <a:t>07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2550" spc="-989" baseline="-3267" dirty="0">
                <a:latin typeface="Symbol"/>
                <a:cs typeface="Symbol"/>
              </a:rPr>
              <a:t></a:t>
            </a:r>
            <a:r>
              <a:rPr sz="2550" spc="-112" baseline="-13071" dirty="0">
                <a:latin typeface="Symbol"/>
                <a:cs typeface="Symbol"/>
              </a:rPr>
              <a:t></a:t>
            </a:r>
            <a:r>
              <a:rPr sz="2550" baseline="-13071" dirty="0">
                <a:latin typeface="Times New Roman"/>
                <a:cs typeface="Times New Roman"/>
              </a:rPr>
              <a:t>	</a:t>
            </a:r>
            <a:r>
              <a:rPr sz="2550" spc="-989" baseline="-3267" dirty="0">
                <a:latin typeface="Symbol"/>
                <a:cs typeface="Symbol"/>
              </a:rPr>
              <a:t></a:t>
            </a:r>
            <a:r>
              <a:rPr sz="2550" spc="-112" baseline="-13071" dirty="0">
                <a:latin typeface="Symbol"/>
                <a:cs typeface="Symbol"/>
              </a:rPr>
              <a:t></a:t>
            </a:r>
            <a:r>
              <a:rPr sz="2550" spc="-254" baseline="-13071" dirty="0">
                <a:latin typeface="Times New Roman"/>
                <a:cs typeface="Times New Roman"/>
              </a:rPr>
              <a:t> </a:t>
            </a:r>
            <a:r>
              <a:rPr sz="1150" spc="-65" dirty="0">
                <a:latin typeface="Times New Roman"/>
                <a:cs typeface="Times New Roman"/>
              </a:rPr>
              <a:t>37.9907</a:t>
            </a:r>
            <a:r>
              <a:rPr sz="1150" dirty="0">
                <a:latin typeface="Times New Roman"/>
                <a:cs typeface="Times New Roman"/>
              </a:rPr>
              <a:t> </a:t>
            </a:r>
            <a:r>
              <a:rPr sz="2550" spc="-989" baseline="-3267" dirty="0">
                <a:latin typeface="Symbol"/>
                <a:cs typeface="Symbol"/>
              </a:rPr>
              <a:t></a:t>
            </a:r>
            <a:r>
              <a:rPr sz="2550" spc="-112" baseline="-13071" dirty="0">
                <a:latin typeface="Symbol"/>
                <a:cs typeface="Symbol"/>
              </a:rPr>
              <a:t>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82186" y="934949"/>
            <a:ext cx="9779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8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82186" y="1595023"/>
            <a:ext cx="9779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85" dirty="0">
                <a:latin typeface="Times New Roman"/>
                <a:cs typeface="Times New Roman"/>
              </a:rPr>
              <a:t>0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233702" y="953205"/>
            <a:ext cx="44894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85" dirty="0">
                <a:latin typeface="Symbol"/>
                <a:cs typeface="Symbol"/>
              </a:rPr>
              <a:t></a:t>
            </a:r>
            <a:r>
              <a:rPr sz="1150" spc="-65" dirty="0">
                <a:latin typeface="Times New Roman"/>
                <a:cs typeface="Times New Roman"/>
              </a:rPr>
              <a:t>0.1776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234340" y="1613279"/>
            <a:ext cx="44894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85" dirty="0">
                <a:latin typeface="Symbol"/>
                <a:cs typeface="Symbol"/>
              </a:rPr>
              <a:t></a:t>
            </a:r>
            <a:r>
              <a:rPr sz="1150" spc="-65" dirty="0">
                <a:latin typeface="Times New Roman"/>
                <a:cs typeface="Times New Roman"/>
              </a:rPr>
              <a:t>1.3618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367182" y="934949"/>
            <a:ext cx="50101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70" dirty="0">
                <a:latin typeface="Times New Roman"/>
                <a:cs typeface="Times New Roman"/>
              </a:rPr>
              <a:t>0.1</a:t>
            </a:r>
            <a:r>
              <a:rPr sz="1300" spc="-90" dirty="0">
                <a:latin typeface="Times New Roman"/>
                <a:cs typeface="Times New Roman"/>
              </a:rPr>
              <a:t>7</a:t>
            </a:r>
            <a:r>
              <a:rPr sz="1300" spc="-85" dirty="0">
                <a:latin typeface="Times New Roman"/>
                <a:cs typeface="Times New Roman"/>
              </a:rPr>
              <a:t>76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68298" y="1595023"/>
            <a:ext cx="50101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100" dirty="0">
                <a:latin typeface="Symbol"/>
                <a:cs typeface="Symbol"/>
              </a:rPr>
              <a:t></a:t>
            </a:r>
            <a:r>
              <a:rPr sz="1300" spc="-70" dirty="0">
                <a:latin typeface="Times New Roman"/>
                <a:cs typeface="Times New Roman"/>
              </a:rPr>
              <a:t>1.3</a:t>
            </a:r>
            <a:r>
              <a:rPr sz="1300" spc="-90" dirty="0">
                <a:latin typeface="Times New Roman"/>
                <a:cs typeface="Times New Roman"/>
              </a:rPr>
              <a:t>6</a:t>
            </a:r>
            <a:r>
              <a:rPr sz="1300" spc="-85" dirty="0">
                <a:latin typeface="Times New Roman"/>
                <a:cs typeface="Times New Roman"/>
              </a:rPr>
              <a:t>18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10426" y="566781"/>
            <a:ext cx="44323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</a:t>
            </a:r>
            <a:r>
              <a:rPr sz="1700" spc="110" dirty="0">
                <a:latin typeface="Times New Roman"/>
                <a:cs typeface="Times New Roman"/>
              </a:rPr>
              <a:t> </a:t>
            </a:r>
            <a:r>
              <a:rPr sz="1950" spc="-127" baseline="6410" dirty="0">
                <a:latin typeface="Times New Roman"/>
                <a:cs typeface="Times New Roman"/>
              </a:rPr>
              <a:t>0</a:t>
            </a:r>
            <a:r>
              <a:rPr sz="1950" spc="330" baseline="6410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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283409" y="549456"/>
            <a:ext cx="6667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97" baseline="-4901" dirty="0">
                <a:latin typeface="Symbol"/>
                <a:cs typeface="Symbol"/>
              </a:rPr>
              <a:t></a:t>
            </a:r>
            <a:r>
              <a:rPr sz="1300" spc="-65" dirty="0">
                <a:latin typeface="Symbol"/>
                <a:cs typeface="Symbol"/>
              </a:rPr>
              <a:t></a:t>
            </a:r>
            <a:r>
              <a:rPr sz="1300" spc="-65" dirty="0">
                <a:latin typeface="Times New Roman"/>
                <a:cs typeface="Times New Roman"/>
              </a:rPr>
              <a:t>0.1084</a:t>
            </a:r>
            <a:r>
              <a:rPr sz="2550" spc="-97" baseline="-4901" dirty="0">
                <a:latin typeface="Symbol"/>
                <a:cs typeface="Symbol"/>
              </a:rPr>
              <a:t></a:t>
            </a:r>
            <a:endParaRPr sz="2550" baseline="-4901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35826" y="1209547"/>
            <a:ext cx="12147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60070" algn="l"/>
              </a:tabLst>
            </a:pPr>
            <a:r>
              <a:rPr sz="2550" spc="-112" baseline="3267" dirty="0">
                <a:latin typeface="Symbol"/>
                <a:cs typeface="Symbol"/>
              </a:rPr>
              <a:t></a:t>
            </a:r>
            <a:r>
              <a:rPr sz="2550" spc="217" baseline="3267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0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2550" spc="-112" baseline="3267" dirty="0">
                <a:latin typeface="Symbol"/>
                <a:cs typeface="Symbol"/>
              </a:rPr>
              <a:t></a:t>
            </a:r>
            <a:r>
              <a:rPr sz="2550" spc="-112" baseline="3267" dirty="0">
                <a:latin typeface="Times New Roman"/>
                <a:cs typeface="Times New Roman"/>
              </a:rPr>
              <a:t>	</a:t>
            </a:r>
            <a:r>
              <a:rPr sz="2550" spc="-97" baseline="3267" dirty="0">
                <a:latin typeface="Symbol"/>
                <a:cs typeface="Symbol"/>
              </a:rPr>
              <a:t></a:t>
            </a:r>
            <a:r>
              <a:rPr sz="1300" spc="-65" dirty="0">
                <a:latin typeface="Symbol"/>
                <a:cs typeface="Symbol"/>
              </a:rPr>
              <a:t></a:t>
            </a:r>
            <a:r>
              <a:rPr sz="1300" spc="-65" dirty="0">
                <a:latin typeface="Times New Roman"/>
                <a:cs typeface="Times New Roman"/>
              </a:rPr>
              <a:t>0.0838</a:t>
            </a:r>
            <a:r>
              <a:rPr sz="2550" spc="-97" baseline="3267" dirty="0">
                <a:latin typeface="Symbol"/>
                <a:cs typeface="Symbol"/>
              </a:rPr>
              <a:t>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59529" y="1393583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735827" y="1410471"/>
            <a:ext cx="64706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04800" algn="l"/>
                <a:tab pos="56007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850645" y="1410471"/>
            <a:ext cx="375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88925" algn="l"/>
              </a:tabLst>
            </a:pP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976693" y="1606945"/>
            <a:ext cx="5822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03530" algn="l"/>
                <a:tab pos="49530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850" spc="-50" dirty="0">
                <a:latin typeface="Times New Roman"/>
                <a:cs typeface="Times New Roman"/>
              </a:rPr>
              <a:t>4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557370" y="1621170"/>
            <a:ext cx="85090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483234" algn="l"/>
              </a:tabLst>
            </a:pPr>
            <a:r>
              <a:rPr sz="2550" spc="-157" baseline="-21241" dirty="0">
                <a:latin typeface="Symbol"/>
                <a:cs typeface="Symbol"/>
              </a:rPr>
              <a:t></a:t>
            </a:r>
            <a:r>
              <a:rPr sz="2550" spc="-82" baseline="-21241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135" dirty="0">
                <a:latin typeface="Times New Roman"/>
                <a:cs typeface="Times New Roman"/>
              </a:rPr>
              <a:t> </a:t>
            </a:r>
            <a:r>
              <a:rPr sz="2550" spc="-157" baseline="-21241" dirty="0">
                <a:latin typeface="Symbol"/>
                <a:cs typeface="Symbol"/>
              </a:rPr>
              <a:t></a:t>
            </a:r>
            <a:r>
              <a:rPr sz="2550" spc="-195" baseline="-21241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825245" y="1621170"/>
            <a:ext cx="4267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2550" spc="-157" baseline="-21241" dirty="0">
                <a:latin typeface="Symbol"/>
                <a:cs typeface="Symbol"/>
              </a:rPr>
              <a:t></a:t>
            </a:r>
            <a:r>
              <a:rPr sz="2550" spc="-89" baseline="-21241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951293" y="1781642"/>
            <a:ext cx="6330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baseline="-8169" dirty="0">
                <a:latin typeface="Symbol"/>
                <a:cs typeface="Symbol"/>
              </a:rPr>
              <a:t></a:t>
            </a:r>
            <a:r>
              <a:rPr sz="2175" spc="-187" baseline="-30651" dirty="0">
                <a:latin typeface="Symbol"/>
                <a:cs typeface="Symbol"/>
              </a:rPr>
              <a:t></a:t>
            </a:r>
            <a:r>
              <a:rPr sz="2175" i="1" spc="-202" baseline="-30651" dirty="0">
                <a:latin typeface="Times New Roman"/>
                <a:cs typeface="Times New Roman"/>
              </a:rPr>
              <a:t>U</a:t>
            </a:r>
            <a:r>
              <a:rPr sz="2175" i="1" spc="-225" baseline="-30651" dirty="0">
                <a:latin typeface="Times New Roman"/>
                <a:cs typeface="Times New Roman"/>
              </a:rPr>
              <a:t> </a:t>
            </a:r>
            <a:r>
              <a:rPr sz="850" spc="30" dirty="0">
                <a:latin typeface="Times New Roman"/>
                <a:cs typeface="Times New Roman"/>
              </a:rPr>
              <a:t>(</a:t>
            </a:r>
            <a:r>
              <a:rPr sz="850" spc="10" dirty="0">
                <a:latin typeface="Times New Roman"/>
                <a:cs typeface="Times New Roman"/>
              </a:rPr>
              <a:t>0</a:t>
            </a:r>
            <a:r>
              <a:rPr sz="850" spc="-35" dirty="0">
                <a:latin typeface="Times New Roman"/>
                <a:cs typeface="Times New Roman"/>
              </a:rPr>
              <a:t>)</a:t>
            </a:r>
            <a:r>
              <a:rPr sz="850" spc="30" dirty="0">
                <a:latin typeface="Times New Roman"/>
                <a:cs typeface="Times New Roman"/>
              </a:rPr>
              <a:t> </a:t>
            </a:r>
            <a:r>
              <a:rPr sz="2550" spc="-112" baseline="-8169" dirty="0">
                <a:latin typeface="Symbol"/>
                <a:cs typeface="Symbol"/>
              </a:rPr>
              <a:t></a:t>
            </a:r>
            <a:endParaRPr sz="2550" baseline="-8169">
              <a:latin typeface="Symbol"/>
              <a:cs typeface="Symbo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710427" y="1870095"/>
            <a:ext cx="44323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20" baseline="9803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110</a:t>
            </a:r>
            <a:r>
              <a:rPr sz="2550" spc="-120" baseline="9803" dirty="0">
                <a:latin typeface="Symbol"/>
                <a:cs typeface="Symbol"/>
              </a:rPr>
              <a:t></a:t>
            </a:r>
            <a:endParaRPr sz="2550" baseline="9803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258009" y="1870095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9803" dirty="0">
                <a:latin typeface="Symbol"/>
                <a:cs typeface="Symbol"/>
              </a:rPr>
              <a:t></a:t>
            </a:r>
            <a:r>
              <a:rPr sz="2550" spc="300" baseline="9803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4.799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2550" spc="-112" baseline="9803" dirty="0">
                <a:latin typeface="Symbol"/>
                <a:cs typeface="Symbol"/>
              </a:rPr>
              <a:t></a:t>
            </a:r>
            <a:endParaRPr sz="2550" baseline="9803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459529" y="2026574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850645" y="2043024"/>
            <a:ext cx="375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88925" algn="l"/>
              </a:tabLst>
            </a:pP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459529" y="2237273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97727" y="2043024"/>
            <a:ext cx="710565" cy="4470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ts val="1639"/>
              </a:lnSpc>
              <a:spcBef>
                <a:spcPts val="135"/>
              </a:spcBef>
              <a:tabLst>
                <a:tab pos="342900" algn="l"/>
                <a:tab pos="59817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  <a:p>
            <a:pPr marL="50800">
              <a:lnSpc>
                <a:spcPts val="1639"/>
              </a:lnSpc>
            </a:pPr>
            <a:r>
              <a:rPr sz="2550" spc="-120" baseline="-13071" dirty="0">
                <a:latin typeface="Symbol"/>
                <a:cs typeface="Symbol"/>
              </a:rPr>
              <a:t></a:t>
            </a:r>
            <a:r>
              <a:rPr sz="1300" spc="-80" dirty="0">
                <a:latin typeface="Times New Roman"/>
                <a:cs typeface="Times New Roman"/>
              </a:rPr>
              <a:t>110</a:t>
            </a:r>
            <a:r>
              <a:rPr sz="2550" spc="-120" baseline="-13071" dirty="0">
                <a:latin typeface="Symbol"/>
                <a:cs typeface="Symbol"/>
              </a:rPr>
              <a:t>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258009" y="2199922"/>
            <a:ext cx="71755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-13071" dirty="0">
                <a:latin typeface="Symbol"/>
                <a:cs typeface="Symbol"/>
              </a:rPr>
              <a:t></a:t>
            </a:r>
            <a:r>
              <a:rPr sz="2550" spc="-52" baseline="-13071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4.5</a:t>
            </a:r>
            <a:r>
              <a:rPr sz="1300" spc="-90" dirty="0">
                <a:latin typeface="Times New Roman"/>
                <a:cs typeface="Times New Roman"/>
              </a:rPr>
              <a:t>7</a:t>
            </a:r>
            <a:r>
              <a:rPr sz="1300" spc="-85" dirty="0">
                <a:latin typeface="Times New Roman"/>
                <a:cs typeface="Times New Roman"/>
              </a:rPr>
              <a:t>15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2550" spc="-112" baseline="-13071" dirty="0">
                <a:latin typeface="Symbol"/>
                <a:cs typeface="Symbol"/>
              </a:rPr>
              <a:t>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951293" y="2448410"/>
            <a:ext cx="6330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Symbol"/>
                <a:cs typeface="Symbol"/>
              </a:rPr>
              <a:t></a:t>
            </a:r>
            <a:r>
              <a:rPr sz="2175" spc="-187" baseline="-26819" dirty="0">
                <a:latin typeface="Symbol"/>
                <a:cs typeface="Symbol"/>
              </a:rPr>
              <a:t></a:t>
            </a:r>
            <a:r>
              <a:rPr sz="2175" i="1" spc="-202" baseline="-26819" dirty="0">
                <a:latin typeface="Times New Roman"/>
                <a:cs typeface="Times New Roman"/>
              </a:rPr>
              <a:t>U</a:t>
            </a:r>
            <a:r>
              <a:rPr sz="2175" i="1" spc="-225" baseline="-26819" dirty="0">
                <a:latin typeface="Times New Roman"/>
                <a:cs typeface="Times New Roman"/>
              </a:rPr>
              <a:t> </a:t>
            </a:r>
            <a:r>
              <a:rPr sz="1275" spc="44" baseline="3267" dirty="0">
                <a:latin typeface="Times New Roman"/>
                <a:cs typeface="Times New Roman"/>
              </a:rPr>
              <a:t>(</a:t>
            </a:r>
            <a:r>
              <a:rPr sz="1275" spc="15" baseline="3267" dirty="0">
                <a:latin typeface="Times New Roman"/>
                <a:cs typeface="Times New Roman"/>
              </a:rPr>
              <a:t>0</a:t>
            </a:r>
            <a:r>
              <a:rPr sz="1275" spc="-52" baseline="3267" dirty="0">
                <a:latin typeface="Times New Roman"/>
                <a:cs typeface="Times New Roman"/>
              </a:rPr>
              <a:t>)</a:t>
            </a:r>
            <a:r>
              <a:rPr sz="1275" spc="44" baseline="3267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753784" y="2659127"/>
            <a:ext cx="180530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  <a:tab pos="628015" algn="l"/>
                <a:tab pos="980440" algn="l"/>
                <a:tab pos="1235075" algn="l"/>
                <a:tab pos="171831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753784" y="2870710"/>
            <a:ext cx="180530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1155" algn="l"/>
                <a:tab pos="628015" algn="l"/>
                <a:tab pos="980440" algn="l"/>
                <a:tab pos="1235075" algn="l"/>
                <a:tab pos="1718310" algn="l"/>
              </a:tabLst>
            </a:pPr>
            <a:r>
              <a:rPr sz="1700" spc="-125" dirty="0">
                <a:latin typeface="Symbol"/>
                <a:cs typeface="Symbol"/>
              </a:rPr>
              <a:t></a:t>
            </a:r>
            <a:r>
              <a:rPr sz="1450" i="1" spc="-135" dirty="0">
                <a:latin typeface="Times New Roman"/>
                <a:cs typeface="Times New Roman"/>
              </a:rPr>
              <a:t>U</a:t>
            </a:r>
            <a:r>
              <a:rPr sz="1450" i="1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1700" spc="-125" dirty="0">
                <a:latin typeface="Symbol"/>
                <a:cs typeface="Symbol"/>
              </a:rPr>
              <a:t></a:t>
            </a:r>
            <a:r>
              <a:rPr sz="1450" i="1" spc="-135" dirty="0">
                <a:latin typeface="Times New Roman"/>
                <a:cs typeface="Times New Roman"/>
              </a:rPr>
              <a:t>U</a:t>
            </a:r>
            <a:r>
              <a:rPr sz="1450" i="1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1700" dirty="0">
                <a:latin typeface="Symbol"/>
                <a:cs typeface="Symbol"/>
              </a:rPr>
              <a:t></a:t>
            </a:r>
            <a:r>
              <a:rPr sz="1450" spc="-125" dirty="0">
                <a:latin typeface="Symbol"/>
                <a:cs typeface="Symbol"/>
              </a:rPr>
              <a:t></a:t>
            </a:r>
            <a:r>
              <a:rPr sz="1450" i="1" spc="-135" dirty="0">
                <a:latin typeface="Times New Roman"/>
                <a:cs typeface="Times New Roman"/>
              </a:rPr>
              <a:t>U</a:t>
            </a:r>
            <a:r>
              <a:rPr sz="1450" i="1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127133" y="549456"/>
            <a:ext cx="6610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112" baseline="-4901" dirty="0">
                <a:latin typeface="Symbol"/>
                <a:cs typeface="Symbol"/>
              </a:rPr>
              <a:t></a:t>
            </a:r>
            <a:r>
              <a:rPr sz="2550" spc="-254" baseline="-4901" dirty="0">
                <a:latin typeface="Times New Roman"/>
                <a:cs typeface="Times New Roman"/>
              </a:rPr>
              <a:t> </a:t>
            </a:r>
            <a:r>
              <a:rPr sz="1150" spc="-85" dirty="0">
                <a:latin typeface="Symbol"/>
                <a:cs typeface="Symbol"/>
              </a:rPr>
              <a:t></a:t>
            </a:r>
            <a:r>
              <a:rPr sz="1150" spc="-65" dirty="0">
                <a:latin typeface="Times New Roman"/>
                <a:cs typeface="Times New Roman"/>
              </a:rPr>
              <a:t>0.1084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2550" spc="-112" baseline="-4901" dirty="0">
                <a:latin typeface="Symbol"/>
                <a:cs typeface="Symbol"/>
              </a:rPr>
              <a:t></a:t>
            </a:r>
            <a:endParaRPr sz="2550" baseline="-4901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735826" y="777425"/>
            <a:ext cx="20523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04800" algn="l"/>
                <a:tab pos="560070" algn="l"/>
                <a:tab pos="1127125" algn="l"/>
                <a:tab pos="1403350" algn="l"/>
                <a:tab pos="1964689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735826" y="988617"/>
            <a:ext cx="20523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04800" algn="l"/>
                <a:tab pos="560070" algn="l"/>
                <a:tab pos="1127125" algn="l"/>
                <a:tab pos="1403350" algn="l"/>
                <a:tab pos="1964689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127133" y="1209548"/>
            <a:ext cx="6610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112" baseline="3267" dirty="0">
                <a:latin typeface="Symbol"/>
                <a:cs typeface="Symbol"/>
              </a:rPr>
              <a:t></a:t>
            </a:r>
            <a:r>
              <a:rPr sz="2550" spc="-247" baseline="3267" dirty="0">
                <a:latin typeface="Times New Roman"/>
                <a:cs typeface="Times New Roman"/>
              </a:rPr>
              <a:t> </a:t>
            </a:r>
            <a:r>
              <a:rPr sz="1150" spc="-85" dirty="0">
                <a:latin typeface="Symbol"/>
                <a:cs typeface="Symbol"/>
              </a:rPr>
              <a:t></a:t>
            </a:r>
            <a:r>
              <a:rPr sz="1150" spc="-65" dirty="0">
                <a:latin typeface="Times New Roman"/>
                <a:cs typeface="Times New Roman"/>
              </a:rPr>
              <a:t>0.0838</a:t>
            </a:r>
            <a:r>
              <a:rPr sz="1150" spc="-50" dirty="0">
                <a:latin typeface="Times New Roman"/>
                <a:cs typeface="Times New Roman"/>
              </a:rPr>
              <a:t> </a:t>
            </a:r>
            <a:r>
              <a:rPr sz="2550" spc="-112" baseline="3267" dirty="0">
                <a:latin typeface="Symbol"/>
                <a:cs typeface="Symbol"/>
              </a:rPr>
              <a:t>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688246" y="1410471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662846" y="1701635"/>
            <a:ext cx="5467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21241" dirty="0">
                <a:latin typeface="Symbol"/>
                <a:cs typeface="Symbol"/>
              </a:rPr>
              <a:t></a:t>
            </a:r>
            <a:r>
              <a:rPr sz="2550" spc="-300" baseline="21241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(</a:t>
            </a:r>
            <a:r>
              <a:rPr sz="1600" i="1" spc="-105" dirty="0">
                <a:latin typeface="Times New Roman"/>
                <a:cs typeface="Times New Roman"/>
              </a:rPr>
              <a:t>к</a:t>
            </a:r>
            <a:r>
              <a:rPr sz="1600" i="1" spc="-80" dirty="0">
                <a:latin typeface="Times New Roman"/>
                <a:cs typeface="Times New Roman"/>
              </a:rPr>
              <a:t>B</a:t>
            </a:r>
            <a:r>
              <a:rPr sz="1600" spc="-85" dirty="0">
                <a:latin typeface="Times New Roman"/>
                <a:cs typeface="Times New Roman"/>
              </a:rPr>
              <a:t>)</a:t>
            </a:r>
            <a:r>
              <a:rPr sz="1700" spc="-50" dirty="0">
                <a:latin typeface="Times New Roman"/>
                <a:cs typeface="Times New Roman"/>
              </a:rPr>
              <a:t>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101733" y="1870095"/>
            <a:ext cx="7118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9803" dirty="0">
                <a:latin typeface="Symbol"/>
                <a:cs typeface="Symbol"/>
              </a:rPr>
              <a:t></a:t>
            </a:r>
            <a:r>
              <a:rPr sz="2550" spc="-307" baseline="9803" dirty="0">
                <a:latin typeface="Times New Roman"/>
                <a:cs typeface="Times New Roman"/>
              </a:rPr>
              <a:t> </a:t>
            </a:r>
            <a:r>
              <a:rPr sz="1150" spc="-65" dirty="0">
                <a:latin typeface="Times New Roman"/>
                <a:cs typeface="Times New Roman"/>
              </a:rPr>
              <a:t>114.799</a:t>
            </a:r>
            <a:r>
              <a:rPr sz="1150" spc="35" dirty="0">
                <a:latin typeface="Times New Roman"/>
                <a:cs typeface="Times New Roman"/>
              </a:rPr>
              <a:t> </a:t>
            </a:r>
            <a:r>
              <a:rPr sz="2550" spc="-112" baseline="9803" dirty="0">
                <a:latin typeface="Symbol"/>
                <a:cs typeface="Symbol"/>
              </a:rPr>
              <a:t></a:t>
            </a:r>
            <a:endParaRPr sz="2550" baseline="9803">
              <a:latin typeface="Symbol"/>
              <a:cs typeface="Symbo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688246" y="2043024"/>
            <a:ext cx="9969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101733" y="2199922"/>
            <a:ext cx="7118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97" baseline="-13071" dirty="0">
                <a:latin typeface="Symbol"/>
                <a:cs typeface="Symbol"/>
              </a:rPr>
              <a:t></a:t>
            </a:r>
            <a:r>
              <a:rPr sz="1150" spc="-65" dirty="0">
                <a:latin typeface="Times New Roman"/>
                <a:cs typeface="Times New Roman"/>
              </a:rPr>
              <a:t>114.5715</a:t>
            </a:r>
            <a:r>
              <a:rPr sz="2550" spc="-97" baseline="-13071" dirty="0">
                <a:latin typeface="Symbol"/>
                <a:cs typeface="Symbol"/>
              </a:rPr>
              <a:t>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87983" y="3193287"/>
            <a:ext cx="6140450" cy="53213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17500" marR="5080" indent="-305435">
              <a:lnSpc>
                <a:spcPct val="96100"/>
              </a:lnSpc>
              <a:spcBef>
                <a:spcPts val="160"/>
              </a:spcBef>
              <a:tabLst>
                <a:tab pos="317500" algn="l"/>
              </a:tabLst>
            </a:pPr>
            <a:r>
              <a:rPr sz="1400" spc="-5" dirty="0">
                <a:latin typeface="Times New Roman"/>
                <a:cs typeface="Times New Roman"/>
              </a:rPr>
              <a:t>7.	Нев’язки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усіх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модулю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нових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значеннях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більші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задану</a:t>
            </a:r>
            <a:r>
              <a:rPr sz="1400" spc="-5" dirty="0">
                <a:latin typeface="Times New Roman"/>
                <a:cs typeface="Times New Roman"/>
              </a:rPr>
              <a:t> точність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0,01: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507488" y="4820157"/>
            <a:ext cx="1593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583159" y="5064006"/>
            <a:ext cx="15621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30" dirty="0">
                <a:latin typeface="Times New Roman"/>
                <a:cs typeface="Times New Roman"/>
              </a:rPr>
              <a:t>(1)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583159" y="5597780"/>
            <a:ext cx="15621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30" dirty="0">
                <a:latin typeface="Times New Roman"/>
                <a:cs typeface="Times New Roman"/>
              </a:rPr>
              <a:t>(1)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3583158" y="4121866"/>
            <a:ext cx="14859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35" dirty="0">
                <a:latin typeface="Times New Roman"/>
                <a:cs typeface="Times New Roman"/>
              </a:rPr>
              <a:t>p</a:t>
            </a:r>
            <a:r>
              <a:rPr sz="800" i="1" spc="-114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571054" y="5723232"/>
            <a:ext cx="14668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105" dirty="0">
                <a:latin typeface="Times New Roman"/>
                <a:cs typeface="Times New Roman"/>
              </a:rPr>
              <a:t>q</a:t>
            </a:r>
            <a:r>
              <a:rPr sz="800" spc="35" dirty="0"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413706" y="4176616"/>
            <a:ext cx="350520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250" spc="67" baseline="-24074" dirty="0">
                <a:latin typeface="Symbol"/>
                <a:cs typeface="Symbol"/>
              </a:rPr>
              <a:t></a:t>
            </a:r>
            <a:r>
              <a:rPr sz="800" spc="45" dirty="0">
                <a:latin typeface="Times New Roman"/>
                <a:cs typeface="Times New Roman"/>
              </a:rPr>
              <a:t>(1)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993418" y="3735452"/>
            <a:ext cx="775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67" baseline="-7936" dirty="0">
                <a:latin typeface="Symbol"/>
                <a:cs typeface="Symbol"/>
              </a:rPr>
              <a:t></a:t>
            </a:r>
            <a:r>
              <a:rPr sz="2100" spc="112" baseline="-7936" dirty="0">
                <a:latin typeface="Times New Roman"/>
                <a:cs typeface="Times New Roman"/>
              </a:rPr>
              <a:t> </a:t>
            </a:r>
            <a:r>
              <a:rPr sz="1150" spc="50" dirty="0">
                <a:latin typeface="Times New Roman"/>
                <a:cs typeface="Times New Roman"/>
              </a:rPr>
              <a:t>2.7543</a:t>
            </a:r>
            <a:r>
              <a:rPr sz="1150" spc="75" dirty="0">
                <a:latin typeface="Times New Roman"/>
                <a:cs typeface="Times New Roman"/>
              </a:rPr>
              <a:t> </a:t>
            </a:r>
            <a:r>
              <a:rPr sz="2100" spc="67" baseline="-7936" dirty="0">
                <a:latin typeface="Symbol"/>
                <a:cs typeface="Symbol"/>
              </a:rPr>
              <a:t></a:t>
            </a:r>
            <a:endParaRPr sz="2100" baseline="-7936">
              <a:latin typeface="Symbol"/>
              <a:cs typeface="Symbo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980718" y="5336704"/>
            <a:ext cx="800735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435"/>
              </a:lnSpc>
              <a:spcBef>
                <a:spcPts val="100"/>
              </a:spcBef>
            </a:pPr>
            <a:r>
              <a:rPr sz="2100" spc="97" baseline="5952" dirty="0">
                <a:latin typeface="Symbol"/>
                <a:cs typeface="Symbol"/>
              </a:rPr>
              <a:t></a:t>
            </a:r>
            <a:r>
              <a:rPr sz="1150" spc="65" dirty="0">
                <a:latin typeface="Symbol"/>
                <a:cs typeface="Symbol"/>
              </a:rPr>
              <a:t></a:t>
            </a:r>
            <a:r>
              <a:rPr sz="1150" spc="65" dirty="0">
                <a:latin typeface="Times New Roman"/>
                <a:cs typeface="Times New Roman"/>
              </a:rPr>
              <a:t>3.5409</a:t>
            </a:r>
            <a:r>
              <a:rPr sz="2100" spc="97" baseline="5952" dirty="0">
                <a:latin typeface="Symbol"/>
                <a:cs typeface="Symbol"/>
              </a:rPr>
              <a:t></a:t>
            </a:r>
            <a:endParaRPr sz="2100" baseline="5952">
              <a:latin typeface="Symbol"/>
              <a:cs typeface="Symbol"/>
            </a:endParaRPr>
          </a:p>
          <a:p>
            <a:pPr marL="50800">
              <a:lnSpc>
                <a:spcPts val="1050"/>
              </a:lnSpc>
              <a:tabLst>
                <a:tab pos="675005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  <a:p>
            <a:pPr marL="50800">
              <a:lnSpc>
                <a:spcPts val="1295"/>
              </a:lnSpc>
            </a:pPr>
            <a:r>
              <a:rPr sz="2100" spc="97" baseline="-11904" dirty="0">
                <a:latin typeface="Symbol"/>
                <a:cs typeface="Symbol"/>
              </a:rPr>
              <a:t></a:t>
            </a:r>
            <a:r>
              <a:rPr sz="1150" spc="65" dirty="0">
                <a:latin typeface="Symbol"/>
                <a:cs typeface="Symbol"/>
              </a:rPr>
              <a:t></a:t>
            </a:r>
            <a:r>
              <a:rPr sz="1150" spc="65" dirty="0">
                <a:latin typeface="Times New Roman"/>
                <a:cs typeface="Times New Roman"/>
              </a:rPr>
              <a:t>0.4797</a:t>
            </a:r>
            <a:r>
              <a:rPr sz="2100" spc="97" baseline="-11904" dirty="0">
                <a:latin typeface="Symbol"/>
                <a:cs typeface="Symbol"/>
              </a:rPr>
              <a:t></a:t>
            </a:r>
            <a:endParaRPr sz="2100" baseline="-11904">
              <a:latin typeface="Symbol"/>
              <a:cs typeface="Symbo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80576" y="4592621"/>
            <a:ext cx="210185" cy="3289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950" spc="30" dirty="0">
                <a:latin typeface="Symbol"/>
                <a:cs typeface="Symbol"/>
              </a:rPr>
              <a:t></a:t>
            </a:r>
            <a:r>
              <a:rPr sz="1950" spc="-310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39106" y="5057275"/>
            <a:ext cx="15811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10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439106" y="5591054"/>
            <a:ext cx="15811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10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103532" y="4565381"/>
            <a:ext cx="55816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65" dirty="0">
                <a:latin typeface="Symbol"/>
                <a:cs typeface="Symbol"/>
              </a:rPr>
              <a:t></a:t>
            </a:r>
            <a:r>
              <a:rPr sz="1150" spc="50" dirty="0">
                <a:latin typeface="Times New Roman"/>
                <a:cs typeface="Times New Roman"/>
              </a:rPr>
              <a:t>0.3604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341496" y="3642915"/>
            <a:ext cx="52260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60" baseline="-23809" dirty="0">
                <a:latin typeface="Symbol"/>
                <a:cs typeface="Symbol"/>
              </a:rPr>
              <a:t></a:t>
            </a:r>
            <a:r>
              <a:rPr sz="2250" spc="60" baseline="-24074" dirty="0">
                <a:latin typeface="Symbol"/>
                <a:cs typeface="Symbol"/>
              </a:rPr>
              <a:t></a:t>
            </a:r>
            <a:r>
              <a:rPr sz="800" spc="40" dirty="0">
                <a:latin typeface="Times New Roman"/>
                <a:cs typeface="Times New Roman"/>
              </a:rPr>
              <a:t>(1)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2100" spc="67" baseline="-23809" dirty="0">
                <a:latin typeface="Symbol"/>
                <a:cs typeface="Symbol"/>
              </a:rPr>
              <a:t></a:t>
            </a:r>
            <a:endParaRPr sz="2100" baseline="-23809">
              <a:latin typeface="Symbol"/>
              <a:cs typeface="Symbo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66896" y="3901063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557758" y="3779989"/>
            <a:ext cx="3067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40" dirty="0">
                <a:latin typeface="Times New Roman"/>
                <a:cs typeface="Times New Roman"/>
              </a:rPr>
              <a:t>p</a:t>
            </a:r>
            <a:r>
              <a:rPr sz="800" spc="40" dirty="0">
                <a:latin typeface="Times New Roman"/>
                <a:cs typeface="Times New Roman"/>
              </a:rPr>
              <a:t>1</a:t>
            </a:r>
            <a:r>
              <a:rPr sz="800" spc="80" dirty="0">
                <a:latin typeface="Times New Roman"/>
                <a:cs typeface="Times New Roman"/>
              </a:rPr>
              <a:t> </a:t>
            </a:r>
            <a:r>
              <a:rPr sz="2100" spc="67" baseline="-37698" dirty="0">
                <a:latin typeface="Symbol"/>
                <a:cs typeface="Symbol"/>
              </a:rPr>
              <a:t></a:t>
            </a:r>
            <a:endParaRPr sz="2100" baseline="-37698">
              <a:latin typeface="Symbol"/>
              <a:cs typeface="Symbo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993418" y="4002082"/>
            <a:ext cx="775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97" baseline="21825" dirty="0">
                <a:latin typeface="Symbol"/>
                <a:cs typeface="Symbol"/>
              </a:rPr>
              <a:t></a:t>
            </a:r>
            <a:r>
              <a:rPr sz="1150" spc="65" dirty="0">
                <a:latin typeface="Symbol"/>
                <a:cs typeface="Symbol"/>
              </a:rPr>
              <a:t></a:t>
            </a:r>
            <a:r>
              <a:rPr sz="1150" spc="65" dirty="0">
                <a:latin typeface="Times New Roman"/>
                <a:cs typeface="Times New Roman"/>
              </a:rPr>
              <a:t>0.3076</a:t>
            </a:r>
            <a:r>
              <a:rPr sz="2100" spc="97" baseline="21825" dirty="0">
                <a:latin typeface="Symbol"/>
                <a:cs typeface="Symbol"/>
              </a:rPr>
              <a:t></a:t>
            </a:r>
            <a:endParaRPr sz="2100" baseline="21825">
              <a:latin typeface="Symbol"/>
              <a:cs typeface="Symbo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341496" y="3909987"/>
            <a:ext cx="52260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60" baseline="-47619" dirty="0">
                <a:latin typeface="Symbol"/>
                <a:cs typeface="Symbol"/>
              </a:rPr>
              <a:t></a:t>
            </a:r>
            <a:r>
              <a:rPr sz="2250" spc="60" baseline="-24074" dirty="0">
                <a:latin typeface="Symbol"/>
                <a:cs typeface="Symbol"/>
              </a:rPr>
              <a:t></a:t>
            </a:r>
            <a:r>
              <a:rPr sz="800" spc="40" dirty="0">
                <a:latin typeface="Times New Roman"/>
                <a:cs typeface="Times New Roman"/>
              </a:rPr>
              <a:t>(1)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2100" spc="67" baseline="-47619" dirty="0">
                <a:latin typeface="Symbol"/>
                <a:cs typeface="Symbol"/>
              </a:rPr>
              <a:t></a:t>
            </a:r>
            <a:endParaRPr sz="2100" baseline="-47619">
              <a:latin typeface="Symbol"/>
              <a:cs typeface="Symbo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018818" y="4105607"/>
            <a:ext cx="7245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6905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366896" y="4246871"/>
            <a:ext cx="4718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018818" y="4278503"/>
            <a:ext cx="7245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725" spc="75" baseline="2415" dirty="0">
                <a:latin typeface="Times New Roman"/>
                <a:cs typeface="Times New Roman"/>
              </a:rPr>
              <a:t>2.0585</a:t>
            </a:r>
            <a:r>
              <a:rPr sz="1725" spc="112" baseline="2415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366896" y="4419767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557759" y="4313720"/>
            <a:ext cx="3067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70" dirty="0">
                <a:latin typeface="Times New Roman"/>
                <a:cs typeface="Times New Roman"/>
              </a:rPr>
              <a:t>p</a:t>
            </a:r>
            <a:r>
              <a:rPr sz="800" spc="70" dirty="0">
                <a:latin typeface="Times New Roman"/>
                <a:cs typeface="Times New Roman"/>
              </a:rPr>
              <a:t>3</a:t>
            </a:r>
            <a:r>
              <a:rPr sz="800" spc="25" dirty="0">
                <a:latin typeface="Times New Roman"/>
                <a:cs typeface="Times New Roman"/>
              </a:rPr>
              <a:t> </a:t>
            </a:r>
            <a:r>
              <a:rPr sz="2100" spc="67" baseline="-33730" dirty="0">
                <a:latin typeface="Symbol"/>
                <a:cs typeface="Symbol"/>
              </a:rPr>
              <a:t></a:t>
            </a:r>
            <a:endParaRPr sz="2100" baseline="-33730">
              <a:latin typeface="Symbol"/>
              <a:cs typeface="Symbo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413706" y="4443702"/>
            <a:ext cx="730250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617220" algn="l"/>
              </a:tabLst>
            </a:pPr>
            <a:r>
              <a:rPr sz="2250" spc="67" baseline="-24074" dirty="0">
                <a:latin typeface="Symbol"/>
                <a:cs typeface="Symbol"/>
              </a:rPr>
              <a:t></a:t>
            </a:r>
            <a:r>
              <a:rPr sz="800" spc="45" dirty="0">
                <a:latin typeface="Times New Roman"/>
                <a:cs typeface="Times New Roman"/>
              </a:rPr>
              <a:t>(1)	</a:t>
            </a:r>
            <a:r>
              <a:rPr sz="2100" spc="67" baseline="1984" dirty="0">
                <a:latin typeface="Symbol"/>
                <a:cs typeface="Symbol"/>
              </a:rPr>
              <a:t></a:t>
            </a:r>
            <a:endParaRPr sz="2100" baseline="1984">
              <a:latin typeface="Symbol"/>
              <a:cs typeface="Symbo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643432" y="4451400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643432" y="4623927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797301" y="4592648"/>
            <a:ext cx="13468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98195" algn="l"/>
              </a:tabLst>
            </a:pPr>
            <a:r>
              <a:rPr sz="2100" i="1" spc="150" baseline="-23809" dirty="0">
                <a:latin typeface="Times New Roman"/>
                <a:cs typeface="Times New Roman"/>
              </a:rPr>
              <a:t>W</a:t>
            </a:r>
            <a:r>
              <a:rPr sz="2100" i="1" spc="-157" baseline="-23809" dirty="0">
                <a:latin typeface="Times New Roman"/>
                <a:cs typeface="Times New Roman"/>
              </a:rPr>
              <a:t> </a:t>
            </a:r>
            <a:r>
              <a:rPr sz="1200" spc="44" baseline="3472" dirty="0">
                <a:latin typeface="Times New Roman"/>
                <a:cs typeface="Times New Roman"/>
              </a:rPr>
              <a:t>(1)</a:t>
            </a:r>
            <a:r>
              <a:rPr sz="1200" baseline="3472" dirty="0">
                <a:latin typeface="Times New Roman"/>
                <a:cs typeface="Times New Roman"/>
              </a:rPr>
              <a:t>  </a:t>
            </a:r>
            <a:r>
              <a:rPr sz="1200" spc="-142" baseline="3472" dirty="0">
                <a:latin typeface="Times New Roman"/>
                <a:cs typeface="Times New Roman"/>
              </a:rPr>
              <a:t> </a:t>
            </a:r>
            <a:r>
              <a:rPr sz="2100" spc="97" baseline="-23809" dirty="0">
                <a:latin typeface="Symbol"/>
                <a:cs typeface="Symbol"/>
              </a:rPr>
              <a:t></a:t>
            </a:r>
            <a:r>
              <a:rPr sz="2100" spc="75" baseline="-23809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Symbol"/>
                <a:cs typeface="Symbol"/>
              </a:rPr>
              <a:t>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200" i="1" spc="52" baseline="6944" dirty="0">
                <a:latin typeface="Times New Roman"/>
                <a:cs typeface="Times New Roman"/>
              </a:rPr>
              <a:t>p</a:t>
            </a:r>
            <a:r>
              <a:rPr sz="1200" i="1" spc="-172" baseline="6944" dirty="0">
                <a:latin typeface="Times New Roman"/>
                <a:cs typeface="Times New Roman"/>
              </a:rPr>
              <a:t> </a:t>
            </a:r>
            <a:r>
              <a:rPr sz="1200" spc="52" baseline="6944" dirty="0">
                <a:latin typeface="Times New Roman"/>
                <a:cs typeface="Times New Roman"/>
              </a:rPr>
              <a:t>4</a:t>
            </a:r>
            <a:r>
              <a:rPr sz="1200" spc="89" baseline="6944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Symbol"/>
                <a:cs typeface="Symbol"/>
              </a:rPr>
              <a:t>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2100" spc="97" baseline="-23809" dirty="0">
                <a:latin typeface="Symbol"/>
                <a:cs typeface="Symbol"/>
              </a:rPr>
              <a:t></a:t>
            </a:r>
            <a:r>
              <a:rPr sz="2100" spc="75" baseline="-23809" dirty="0">
                <a:latin typeface="Times New Roman"/>
                <a:cs typeface="Times New Roman"/>
              </a:rPr>
              <a:t> </a:t>
            </a:r>
            <a:r>
              <a:rPr sz="2100" spc="67" baseline="-9920" dirty="0">
                <a:latin typeface="Symbol"/>
                <a:cs typeface="Symbol"/>
              </a:rPr>
              <a:t></a:t>
            </a:r>
            <a:endParaRPr sz="2100" baseline="-9920">
              <a:latin typeface="Symbol"/>
              <a:cs typeface="Symbo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341496" y="4710421"/>
            <a:ext cx="52260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60" baseline="-13888" dirty="0">
                <a:latin typeface="Symbol"/>
                <a:cs typeface="Symbol"/>
              </a:rPr>
              <a:t></a:t>
            </a:r>
            <a:r>
              <a:rPr sz="2250" spc="60" baseline="-24074" dirty="0">
                <a:latin typeface="Symbol"/>
                <a:cs typeface="Symbol"/>
              </a:rPr>
              <a:t></a:t>
            </a:r>
            <a:r>
              <a:rPr sz="800" spc="40" dirty="0">
                <a:latin typeface="Times New Roman"/>
                <a:cs typeface="Times New Roman"/>
              </a:rPr>
              <a:t>(1)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2100" spc="67" baseline="-13888" dirty="0">
                <a:latin typeface="Symbol"/>
                <a:cs typeface="Symbol"/>
              </a:rPr>
              <a:t></a:t>
            </a:r>
            <a:endParaRPr sz="2100" baseline="-13888">
              <a:latin typeface="Symbol"/>
              <a:cs typeface="Symbo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018818" y="4802929"/>
            <a:ext cx="7245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67" baseline="1984" dirty="0">
                <a:latin typeface="Symbol"/>
                <a:cs typeface="Symbol"/>
              </a:rPr>
              <a:t></a:t>
            </a:r>
            <a:r>
              <a:rPr sz="2100" baseline="1984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Symbol"/>
                <a:cs typeface="Symbol"/>
              </a:rPr>
              <a:t></a:t>
            </a:r>
            <a:r>
              <a:rPr sz="1150" spc="55" dirty="0">
                <a:latin typeface="Times New Roman"/>
                <a:cs typeface="Times New Roman"/>
              </a:rPr>
              <a:t>3.972</a:t>
            </a:r>
            <a:r>
              <a:rPr sz="1150" spc="50" dirty="0">
                <a:latin typeface="Times New Roman"/>
                <a:cs typeface="Times New Roman"/>
              </a:rPr>
              <a:t> </a:t>
            </a:r>
            <a:r>
              <a:rPr sz="2100" spc="67" baseline="1984" dirty="0">
                <a:latin typeface="Symbol"/>
                <a:cs typeface="Symbol"/>
              </a:rPr>
              <a:t></a:t>
            </a:r>
            <a:endParaRPr sz="2100" baseline="1984">
              <a:latin typeface="Symbol"/>
              <a:cs typeface="Symbo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366896" y="4938087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545654" y="4847495"/>
            <a:ext cx="3187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35" dirty="0">
                <a:latin typeface="Times New Roman"/>
                <a:cs typeface="Times New Roman"/>
              </a:rPr>
              <a:t>q</a:t>
            </a:r>
            <a:r>
              <a:rPr sz="800" spc="35" dirty="0">
                <a:latin typeface="Times New Roman"/>
                <a:cs typeface="Times New Roman"/>
              </a:rPr>
              <a:t>1</a:t>
            </a:r>
            <a:r>
              <a:rPr sz="800" spc="185" dirty="0">
                <a:latin typeface="Times New Roman"/>
                <a:cs typeface="Times New Roman"/>
              </a:rPr>
              <a:t> </a:t>
            </a:r>
            <a:r>
              <a:rPr sz="2100" spc="67" baseline="-27777" dirty="0">
                <a:latin typeface="Symbol"/>
                <a:cs typeface="Symbol"/>
              </a:rPr>
              <a:t></a:t>
            </a:r>
            <a:endParaRPr sz="2100" baseline="-27777">
              <a:latin typeface="Symbol"/>
              <a:cs typeface="Symbo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4018818" y="4969719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4643432" y="4969720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366896" y="5114213"/>
            <a:ext cx="4718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535" algn="l"/>
              </a:tabLst>
            </a:pPr>
            <a:r>
              <a:rPr sz="2100" spc="67" baseline="1984" dirty="0">
                <a:latin typeface="Symbol"/>
                <a:cs typeface="Symbol"/>
              </a:rPr>
              <a:t></a:t>
            </a:r>
            <a:r>
              <a:rPr sz="2100" spc="67" baseline="1984" dirty="0">
                <a:latin typeface="Times New Roman"/>
                <a:cs typeface="Times New Roman"/>
              </a:rPr>
              <a:t>	</a:t>
            </a:r>
            <a:r>
              <a:rPr sz="800" i="1" spc="70" dirty="0">
                <a:latin typeface="Times New Roman"/>
                <a:cs typeface="Times New Roman"/>
              </a:rPr>
              <a:t>q</a:t>
            </a:r>
            <a:r>
              <a:rPr sz="800" spc="70" dirty="0">
                <a:latin typeface="Times New Roman"/>
                <a:cs typeface="Times New Roman"/>
              </a:rPr>
              <a:t>2</a:t>
            </a:r>
            <a:r>
              <a:rPr sz="800" spc="95" dirty="0">
                <a:latin typeface="Times New Roman"/>
                <a:cs typeface="Times New Roman"/>
              </a:rPr>
              <a:t> </a:t>
            </a:r>
            <a:r>
              <a:rPr sz="2100" spc="67" baseline="1984" dirty="0">
                <a:latin typeface="Symbol"/>
                <a:cs typeface="Symbol"/>
              </a:rPr>
              <a:t></a:t>
            </a:r>
            <a:endParaRPr sz="2100" baseline="1984">
              <a:latin typeface="Symbol"/>
              <a:cs typeface="Symbo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993418" y="5069632"/>
            <a:ext cx="775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67" baseline="-21825" dirty="0">
                <a:latin typeface="Symbol"/>
                <a:cs typeface="Symbol"/>
              </a:rPr>
              <a:t></a:t>
            </a:r>
            <a:r>
              <a:rPr sz="2100" spc="75" baseline="-21825" dirty="0">
                <a:latin typeface="Times New Roman"/>
                <a:cs typeface="Times New Roman"/>
              </a:rPr>
              <a:t> </a:t>
            </a:r>
            <a:r>
              <a:rPr sz="1150" spc="50" dirty="0">
                <a:latin typeface="Times New Roman"/>
                <a:cs typeface="Times New Roman"/>
              </a:rPr>
              <a:t>0.0148</a:t>
            </a:r>
            <a:r>
              <a:rPr sz="1150" spc="100" dirty="0">
                <a:latin typeface="Times New Roman"/>
                <a:cs typeface="Times New Roman"/>
              </a:rPr>
              <a:t> </a:t>
            </a:r>
            <a:r>
              <a:rPr sz="2100" spc="67" baseline="-21825" dirty="0">
                <a:latin typeface="Symbol"/>
                <a:cs typeface="Symbol"/>
              </a:rPr>
              <a:t></a:t>
            </a:r>
            <a:endParaRPr sz="2100" baseline="-21825">
              <a:latin typeface="Symbol"/>
              <a:cs typeface="Symbo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341496" y="5244195"/>
            <a:ext cx="52260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60" baseline="-7936" dirty="0">
                <a:latin typeface="Symbol"/>
                <a:cs typeface="Symbol"/>
              </a:rPr>
              <a:t></a:t>
            </a:r>
            <a:r>
              <a:rPr sz="2250" spc="60" baseline="-24074" dirty="0">
                <a:latin typeface="Symbol"/>
                <a:cs typeface="Symbol"/>
              </a:rPr>
              <a:t></a:t>
            </a:r>
            <a:r>
              <a:rPr sz="800" spc="40" dirty="0">
                <a:latin typeface="Times New Roman"/>
                <a:cs typeface="Times New Roman"/>
              </a:rPr>
              <a:t>(1)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2100" spc="67" baseline="-7936" dirty="0">
                <a:latin typeface="Symbol"/>
                <a:cs typeface="Symbol"/>
              </a:rPr>
              <a:t></a:t>
            </a:r>
            <a:endParaRPr sz="2100" baseline="-7936">
              <a:latin typeface="Symbol"/>
              <a:cs typeface="Symbo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366896" y="5456761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545654" y="5381269"/>
            <a:ext cx="3187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65" dirty="0">
                <a:latin typeface="Times New Roman"/>
                <a:cs typeface="Times New Roman"/>
              </a:rPr>
              <a:t>q</a:t>
            </a:r>
            <a:r>
              <a:rPr sz="800" spc="65" dirty="0">
                <a:latin typeface="Times New Roman"/>
                <a:cs typeface="Times New Roman"/>
              </a:rPr>
              <a:t>3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2100" spc="67" baseline="-23809" dirty="0">
                <a:latin typeface="Symbol"/>
                <a:cs typeface="Symbol"/>
              </a:rPr>
              <a:t></a:t>
            </a:r>
            <a:endParaRPr sz="2100" baseline="-23809">
              <a:latin typeface="Symbol"/>
              <a:cs typeface="Symbo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366896" y="5629652"/>
            <a:ext cx="869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40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739031" y="5629652"/>
            <a:ext cx="869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40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366896" y="5670269"/>
            <a:ext cx="4718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</a:tabLst>
            </a:pPr>
            <a:r>
              <a:rPr sz="1400" spc="45" dirty="0">
                <a:latin typeface="Symbol"/>
                <a:cs typeface="Symbol"/>
              </a:rPr>
              <a:t>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pic>
        <p:nvPicPr>
          <p:cNvPr id="142" name="object 14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5631" y="4652746"/>
            <a:ext cx="516152" cy="307110"/>
          </a:xfrm>
          <a:prstGeom prst="rect">
            <a:avLst/>
          </a:prstGeom>
        </p:spPr>
      </p:pic>
      <p:sp>
        <p:nvSpPr>
          <p:cNvPr id="143" name="object 143"/>
          <p:cNvSpPr txBox="1"/>
          <p:nvPr/>
        </p:nvSpPr>
        <p:spPr>
          <a:xfrm>
            <a:off x="887983" y="5885687"/>
            <a:ext cx="5718175" cy="44323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610"/>
              </a:lnSpc>
              <a:spcBef>
                <a:spcPts val="210"/>
              </a:spcBef>
            </a:pPr>
            <a:r>
              <a:rPr sz="1400" spc="-5" dirty="0">
                <a:latin typeface="Times New Roman"/>
                <a:cs typeface="Times New Roman"/>
              </a:rPr>
              <a:t>Тому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необхідно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наступну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ітерацію(к=1).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отримуємо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такі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 напруг: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294594" y="6526544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303085" y="6856827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300381" y="7186636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320067" y="7361334"/>
            <a:ext cx="13779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315055" y="7846746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335895" y="8021881"/>
            <a:ext cx="13779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323546" y="8177029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320842" y="8507312"/>
            <a:ext cx="64769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40" dirty="0">
                <a:latin typeface="Times New Roman"/>
                <a:cs typeface="Times New Roman"/>
              </a:rPr>
              <a:t>3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3335895" y="8681991"/>
            <a:ext cx="13779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872111" y="6733609"/>
            <a:ext cx="41719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70" dirty="0">
                <a:latin typeface="Times New Roman"/>
                <a:cs typeface="Times New Roman"/>
              </a:rPr>
              <a:t>-0.0029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872111" y="7393684"/>
            <a:ext cx="417195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-70" dirty="0">
                <a:latin typeface="Times New Roman"/>
                <a:cs typeface="Times New Roman"/>
              </a:rPr>
              <a:t>-0.0212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167664" y="7598559"/>
            <a:ext cx="33147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175" i="1" spc="-217" baseline="-30651" dirty="0">
                <a:latin typeface="Times New Roman"/>
                <a:cs typeface="Times New Roman"/>
              </a:rPr>
              <a:t>U </a:t>
            </a: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728959" y="8310610"/>
            <a:ext cx="7067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04" baseline="16339" dirty="0">
                <a:latin typeface="Symbol"/>
                <a:cs typeface="Symbol"/>
              </a:rPr>
              <a:t></a:t>
            </a:r>
            <a:r>
              <a:rPr sz="1150" spc="-70" dirty="0">
                <a:latin typeface="Times New Roman"/>
                <a:cs typeface="Times New Roman"/>
              </a:rPr>
              <a:t>114.6588</a:t>
            </a:r>
            <a:r>
              <a:rPr sz="2550" spc="-104" baseline="16339" dirty="0">
                <a:latin typeface="Symbol"/>
                <a:cs typeface="Symbol"/>
              </a:rPr>
              <a:t></a:t>
            </a:r>
            <a:endParaRPr sz="2550" baseline="16339">
              <a:latin typeface="Symbol"/>
              <a:cs typeface="Symbo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193064" y="8027070"/>
            <a:ext cx="14097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50" i="1" spc="-145" dirty="0">
                <a:latin typeface="Times New Roman"/>
                <a:cs typeface="Times New Roman"/>
              </a:rPr>
              <a:t>U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183877" y="6600679"/>
            <a:ext cx="299085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250" spc="-195" baseline="-29629" dirty="0">
                <a:latin typeface="Symbol"/>
                <a:cs typeface="Symbol"/>
              </a:rPr>
              <a:t></a:t>
            </a:r>
            <a:r>
              <a:rPr sz="2250" spc="-240" baseline="-29629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209277" y="7359436"/>
            <a:ext cx="108585" cy="255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spc="-130" dirty="0">
                <a:latin typeface="Symbol"/>
                <a:cs typeface="Symbol"/>
              </a:rPr>
              <a:t>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3100107" y="6241773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7" baseline="-22875" dirty="0">
                <a:latin typeface="Symbol"/>
                <a:cs typeface="Symbol"/>
              </a:rPr>
              <a:t></a:t>
            </a:r>
            <a:r>
              <a:rPr sz="2250" spc="-195" baseline="-27777" dirty="0">
                <a:latin typeface="Symbol"/>
                <a:cs typeface="Symbol"/>
              </a:rPr>
              <a:t></a:t>
            </a:r>
            <a:r>
              <a:rPr sz="2250" spc="-240" baseline="-27777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15" dirty="0">
                <a:latin typeface="Times New Roman"/>
                <a:cs typeface="Times New Roman"/>
              </a:rPr>
              <a:t> </a:t>
            </a:r>
            <a:r>
              <a:rPr sz="2550" spc="-112" baseline="-22875" dirty="0">
                <a:latin typeface="Symbol"/>
                <a:cs typeface="Symbol"/>
              </a:rPr>
              <a:t></a:t>
            </a:r>
            <a:endParaRPr sz="2550" baseline="-22875">
              <a:latin typeface="Symbol"/>
              <a:cs typeface="Symbo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754359" y="6329860"/>
            <a:ext cx="6559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112" baseline="-4901" dirty="0">
                <a:latin typeface="Symbol"/>
                <a:cs typeface="Symbol"/>
              </a:rPr>
              <a:t></a:t>
            </a:r>
            <a:r>
              <a:rPr sz="2550" spc="-104" baseline="-4901" dirty="0">
                <a:latin typeface="Times New Roman"/>
                <a:cs typeface="Times New Roman"/>
              </a:rPr>
              <a:t> </a:t>
            </a:r>
            <a:r>
              <a:rPr sz="1150" spc="-70" dirty="0">
                <a:latin typeface="Times New Roman"/>
                <a:cs typeface="Times New Roman"/>
              </a:rPr>
              <a:t>-0.0018</a:t>
            </a:r>
            <a:r>
              <a:rPr sz="1150" spc="70" dirty="0">
                <a:latin typeface="Times New Roman"/>
                <a:cs typeface="Times New Roman"/>
              </a:rPr>
              <a:t> </a:t>
            </a:r>
            <a:r>
              <a:rPr sz="2550" spc="-112" baseline="-4901" dirty="0">
                <a:latin typeface="Symbol"/>
                <a:cs typeface="Symbol"/>
              </a:rPr>
              <a:t></a:t>
            </a:r>
            <a:endParaRPr sz="2550" baseline="-4901">
              <a:latin typeface="Symbol"/>
              <a:cs typeface="Symbo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125507" y="6541416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754359" y="6557830"/>
            <a:ext cx="6559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6896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125507" y="6752061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3754359" y="6769022"/>
            <a:ext cx="6559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6896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3100107" y="6901974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7" baseline="-16339" dirty="0">
                <a:latin typeface="Symbol"/>
                <a:cs typeface="Symbol"/>
              </a:rPr>
              <a:t></a:t>
            </a:r>
            <a:r>
              <a:rPr sz="2250" spc="-195" baseline="-29629" dirty="0">
                <a:latin typeface="Symbol"/>
                <a:cs typeface="Symbol"/>
              </a:rPr>
              <a:t></a:t>
            </a:r>
            <a:r>
              <a:rPr sz="2250" spc="-240" baseline="-29629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(</a:t>
            </a:r>
            <a:r>
              <a:rPr sz="700" spc="-9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700" spc="-30" dirty="0">
                <a:latin typeface="Times New Roman"/>
                <a:cs typeface="Times New Roman"/>
              </a:rPr>
              <a:t>)</a:t>
            </a:r>
            <a:r>
              <a:rPr sz="700" dirty="0">
                <a:latin typeface="Times New Roman"/>
                <a:cs typeface="Times New Roman"/>
              </a:rPr>
              <a:t> </a:t>
            </a:r>
            <a:r>
              <a:rPr sz="700" spc="15" dirty="0">
                <a:latin typeface="Times New Roman"/>
                <a:cs typeface="Times New Roman"/>
              </a:rPr>
              <a:t> </a:t>
            </a:r>
            <a:r>
              <a:rPr sz="2550" spc="-112" baseline="-16339" dirty="0">
                <a:latin typeface="Symbol"/>
                <a:cs typeface="Symbol"/>
              </a:rPr>
              <a:t></a:t>
            </a:r>
            <a:endParaRPr sz="2550" baseline="-16339">
              <a:latin typeface="Symbol"/>
              <a:cs typeface="Symbo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754359" y="6989952"/>
            <a:ext cx="6559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50" spc="-112" baseline="3267" dirty="0">
                <a:latin typeface="Symbol"/>
                <a:cs typeface="Symbol"/>
              </a:rPr>
              <a:t></a:t>
            </a:r>
            <a:r>
              <a:rPr sz="2550" spc="-120" baseline="3267" dirty="0">
                <a:latin typeface="Times New Roman"/>
                <a:cs typeface="Times New Roman"/>
              </a:rPr>
              <a:t> </a:t>
            </a:r>
            <a:r>
              <a:rPr sz="1150" spc="-70" dirty="0">
                <a:latin typeface="Times New Roman"/>
                <a:cs typeface="Times New Roman"/>
              </a:rPr>
              <a:t>-0.0014</a:t>
            </a:r>
            <a:r>
              <a:rPr sz="1150" spc="80" dirty="0">
                <a:latin typeface="Times New Roman"/>
                <a:cs typeface="Times New Roman"/>
              </a:rPr>
              <a:t> </a:t>
            </a:r>
            <a:r>
              <a:rPr sz="2550" spc="-112" baseline="3267" dirty="0">
                <a:latin typeface="Symbol"/>
                <a:cs typeface="Symbol"/>
              </a:rPr>
              <a:t></a:t>
            </a:r>
            <a:endParaRPr sz="2550" baseline="3267">
              <a:latin typeface="Symbol"/>
              <a:cs typeface="Symbo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125507" y="7173988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754359" y="7190876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4310992" y="7190876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125507" y="7387349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4285592" y="7482040"/>
            <a:ext cx="54483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21241" dirty="0">
                <a:latin typeface="Symbol"/>
                <a:cs typeface="Symbol"/>
              </a:rPr>
              <a:t></a:t>
            </a:r>
            <a:r>
              <a:rPr sz="2550" spc="-300" baseline="21241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(</a:t>
            </a:r>
            <a:r>
              <a:rPr sz="1600" i="1" spc="-100" dirty="0">
                <a:latin typeface="Times New Roman"/>
                <a:cs typeface="Times New Roman"/>
              </a:rPr>
              <a:t>к</a:t>
            </a:r>
            <a:r>
              <a:rPr sz="1600" i="1" spc="-85" dirty="0">
                <a:latin typeface="Times New Roman"/>
                <a:cs typeface="Times New Roman"/>
              </a:rPr>
              <a:t>B</a:t>
            </a:r>
            <a:r>
              <a:rPr sz="1600" spc="-85" dirty="0">
                <a:latin typeface="Times New Roman"/>
                <a:cs typeface="Times New Roman"/>
              </a:rPr>
              <a:t>)</a:t>
            </a:r>
            <a:r>
              <a:rPr sz="1700" spc="-50" dirty="0">
                <a:latin typeface="Times New Roman"/>
                <a:cs typeface="Times New Roman"/>
              </a:rPr>
              <a:t>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125507" y="7595823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3452923" y="7401575"/>
            <a:ext cx="426084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-50653" dirty="0">
                <a:latin typeface="Symbol"/>
                <a:cs typeface="Symbol"/>
              </a:rPr>
              <a:t></a:t>
            </a:r>
            <a:r>
              <a:rPr sz="2550" spc="-60" baseline="-50653" dirty="0">
                <a:latin typeface="Times New Roman"/>
                <a:cs typeface="Times New Roman"/>
              </a:rPr>
              <a:t> </a:t>
            </a:r>
            <a:r>
              <a:rPr sz="2550" spc="-165" baseline="-21241" dirty="0">
                <a:latin typeface="Symbol"/>
                <a:cs typeface="Symbol"/>
              </a:rPr>
              <a:t></a:t>
            </a:r>
            <a:r>
              <a:rPr sz="2550" spc="-67" baseline="-21241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3728959" y="7650500"/>
            <a:ext cx="7067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12" baseline="9803" dirty="0">
                <a:latin typeface="Symbol"/>
                <a:cs typeface="Symbol"/>
              </a:rPr>
              <a:t></a:t>
            </a:r>
            <a:r>
              <a:rPr sz="2550" baseline="9803" dirty="0">
                <a:latin typeface="Times New Roman"/>
                <a:cs typeface="Times New Roman"/>
              </a:rPr>
              <a:t> </a:t>
            </a:r>
            <a:r>
              <a:rPr sz="1150" spc="-70" dirty="0">
                <a:latin typeface="Times New Roman"/>
                <a:cs typeface="Times New Roman"/>
              </a:rPr>
              <a:t>114.59</a:t>
            </a:r>
            <a:r>
              <a:rPr sz="1150" spc="40" dirty="0">
                <a:latin typeface="Times New Roman"/>
                <a:cs typeface="Times New Roman"/>
              </a:rPr>
              <a:t> </a:t>
            </a:r>
            <a:r>
              <a:rPr sz="2550" spc="-112" baseline="9803" dirty="0">
                <a:latin typeface="Symbol"/>
                <a:cs typeface="Symbol"/>
              </a:rPr>
              <a:t></a:t>
            </a:r>
            <a:endParaRPr sz="2550" baseline="9803">
              <a:latin typeface="Symbol"/>
              <a:cs typeface="Symbo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125507" y="7806979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754359" y="782342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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4310992" y="7823429"/>
            <a:ext cx="9906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125507" y="8017678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3728959" y="7980327"/>
            <a:ext cx="7067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104" baseline="-13071" dirty="0">
                <a:latin typeface="Symbol"/>
                <a:cs typeface="Symbol"/>
              </a:rPr>
              <a:t></a:t>
            </a:r>
            <a:r>
              <a:rPr sz="1150" spc="-70" dirty="0">
                <a:latin typeface="Times New Roman"/>
                <a:cs typeface="Times New Roman"/>
              </a:rPr>
              <a:t>114.3711</a:t>
            </a:r>
            <a:r>
              <a:rPr sz="2550" spc="-104" baseline="-13071" dirty="0">
                <a:latin typeface="Symbol"/>
                <a:cs typeface="Symbol"/>
              </a:rPr>
              <a:t>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00107" y="8228814"/>
            <a:ext cx="5029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spc="-125" dirty="0">
                <a:latin typeface="Symbol"/>
                <a:cs typeface="Symbol"/>
              </a:rPr>
              <a:t></a:t>
            </a:r>
            <a:r>
              <a:rPr sz="2175" i="1" spc="-217" baseline="-26819" dirty="0">
                <a:latin typeface="Times New Roman"/>
                <a:cs typeface="Times New Roman"/>
              </a:rPr>
              <a:t>U </a:t>
            </a:r>
            <a:r>
              <a:rPr sz="1050" spc="-44" baseline="3968" dirty="0">
                <a:latin typeface="Times New Roman"/>
                <a:cs typeface="Times New Roman"/>
              </a:rPr>
              <a:t>(</a:t>
            </a:r>
            <a:r>
              <a:rPr sz="1050" spc="-135" baseline="3968" dirty="0">
                <a:latin typeface="Times New Roman"/>
                <a:cs typeface="Times New Roman"/>
              </a:rPr>
              <a:t> </a:t>
            </a:r>
            <a:r>
              <a:rPr sz="1050" spc="-60" baseline="3968" dirty="0">
                <a:latin typeface="Times New Roman"/>
                <a:cs typeface="Times New Roman"/>
              </a:rPr>
              <a:t>2</a:t>
            </a:r>
            <a:r>
              <a:rPr sz="1050" spc="-157" baseline="3968" dirty="0">
                <a:latin typeface="Times New Roman"/>
                <a:cs typeface="Times New Roman"/>
              </a:rPr>
              <a:t> </a:t>
            </a:r>
            <a:r>
              <a:rPr sz="1050" spc="-44" baseline="3968" dirty="0">
                <a:latin typeface="Times New Roman"/>
                <a:cs typeface="Times New Roman"/>
              </a:rPr>
              <a:t>)</a:t>
            </a:r>
            <a:r>
              <a:rPr sz="1050" spc="97" baseline="3968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25507" y="8439532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125507" y="8651116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5125" algn="l"/>
              </a:tabLst>
            </a:pPr>
            <a:r>
              <a:rPr sz="1700" spc="-125" dirty="0">
                <a:latin typeface="Symbol"/>
                <a:cs typeface="Symbol"/>
              </a:rPr>
              <a:t></a:t>
            </a:r>
            <a:r>
              <a:rPr sz="1450" i="1" spc="-145" dirty="0">
                <a:latin typeface="Times New Roman"/>
                <a:cs typeface="Times New Roman"/>
              </a:rPr>
              <a:t>U</a:t>
            </a:r>
            <a:r>
              <a:rPr sz="1450" i="1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25507" y="8708901"/>
            <a:ext cx="45212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spc="-75" dirty="0">
                <a:latin typeface="Symbol"/>
                <a:cs typeface="Symbol"/>
              </a:rPr>
              <a:t>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130" dirty="0">
                <a:latin typeface="Times New Roman"/>
                <a:cs typeface="Times New Roman"/>
              </a:rPr>
              <a:t> </a:t>
            </a:r>
            <a:r>
              <a:rPr sz="700" spc="-40" dirty="0">
                <a:latin typeface="Times New Roman"/>
                <a:cs typeface="Times New Roman"/>
              </a:rPr>
              <a:t>4</a:t>
            </a:r>
            <a:r>
              <a:rPr sz="700" dirty="0">
                <a:latin typeface="Times New Roman"/>
                <a:cs typeface="Times New Roman"/>
              </a:rPr>
              <a:t>    </a:t>
            </a:r>
            <a:r>
              <a:rPr sz="700" spc="30" dirty="0">
                <a:latin typeface="Times New Roman"/>
                <a:cs typeface="Times New Roman"/>
              </a:rPr>
              <a:t> </a:t>
            </a:r>
            <a:r>
              <a:rPr sz="1700" spc="-75" dirty="0">
                <a:latin typeface="Symbol"/>
                <a:cs typeface="Symbol"/>
              </a:rPr>
              <a:t>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754359" y="8455964"/>
            <a:ext cx="6559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68960" algn="l"/>
              </a:tabLst>
            </a:pPr>
            <a:r>
              <a:rPr sz="1700" spc="-75" dirty="0">
                <a:latin typeface="Symbol"/>
                <a:cs typeface="Symbol"/>
              </a:rPr>
              <a:t></a:t>
            </a:r>
            <a:r>
              <a:rPr sz="1700" spc="-75" dirty="0">
                <a:latin typeface="Times New Roman"/>
                <a:cs typeface="Times New Roman"/>
              </a:rPr>
              <a:t>	</a:t>
            </a:r>
            <a:r>
              <a:rPr sz="1700" spc="-75" dirty="0">
                <a:latin typeface="Symbol"/>
                <a:cs typeface="Symbol"/>
              </a:rPr>
              <a:t>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728959" y="8640891"/>
            <a:ext cx="70675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2550" spc="-982" baseline="-3267" dirty="0">
                <a:latin typeface="Symbol"/>
                <a:cs typeface="Symbol"/>
              </a:rPr>
              <a:t></a:t>
            </a:r>
            <a:r>
              <a:rPr sz="2550" spc="-112" baseline="-13071" dirty="0">
                <a:latin typeface="Symbol"/>
                <a:cs typeface="Symbol"/>
              </a:rPr>
              <a:t></a:t>
            </a:r>
            <a:r>
              <a:rPr sz="2550" spc="-254" baseline="-13071" dirty="0">
                <a:latin typeface="Times New Roman"/>
                <a:cs typeface="Times New Roman"/>
              </a:rPr>
              <a:t> </a:t>
            </a:r>
            <a:r>
              <a:rPr sz="1150" spc="-70" dirty="0">
                <a:latin typeface="Times New Roman"/>
                <a:cs typeface="Times New Roman"/>
              </a:rPr>
              <a:t>37.8025</a:t>
            </a:r>
            <a:r>
              <a:rPr sz="1150" spc="-10" dirty="0">
                <a:latin typeface="Times New Roman"/>
                <a:cs typeface="Times New Roman"/>
              </a:rPr>
              <a:t> </a:t>
            </a:r>
            <a:r>
              <a:rPr sz="2550" spc="-982" baseline="-3267" dirty="0">
                <a:latin typeface="Symbol"/>
                <a:cs typeface="Symbol"/>
              </a:rPr>
              <a:t></a:t>
            </a:r>
            <a:r>
              <a:rPr sz="2550" spc="-112" baseline="-13071" dirty="0">
                <a:latin typeface="Symbol"/>
                <a:cs typeface="Symbol"/>
              </a:rPr>
              <a:t></a:t>
            </a:r>
            <a:endParaRPr sz="2550" baseline="-13071">
              <a:latin typeface="Symbol"/>
              <a:cs typeface="Symbo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887983" y="9149588"/>
            <a:ext cx="6141720" cy="53149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65"/>
              </a:spcBef>
            </a:pPr>
            <a:r>
              <a:rPr sz="1400" spc="-5" dirty="0">
                <a:latin typeface="Times New Roman"/>
                <a:cs typeface="Times New Roman"/>
              </a:rPr>
              <a:t>Значення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нев’язок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усіх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системи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цій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ітерації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модулю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менші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задану </a:t>
            </a:r>
            <a:r>
              <a:rPr sz="1400" spc="-5" dirty="0">
                <a:latin typeface="Times New Roman"/>
                <a:cs typeface="Times New Roman"/>
              </a:rPr>
              <a:t>точність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ε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0,01: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48331" y="1887626"/>
            <a:ext cx="17145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95" dirty="0">
                <a:latin typeface="Times New Roman"/>
                <a:cs typeface="Times New Roman"/>
              </a:rPr>
              <a:t>(</a:t>
            </a:r>
            <a:r>
              <a:rPr sz="800" spc="85" dirty="0">
                <a:latin typeface="Times New Roman"/>
                <a:cs typeface="Times New Roman"/>
              </a:rPr>
              <a:t>2</a:t>
            </a:r>
            <a:r>
              <a:rPr sz="800" spc="25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8331" y="2421245"/>
            <a:ext cx="17145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95" dirty="0">
                <a:latin typeface="Times New Roman"/>
                <a:cs typeface="Times New Roman"/>
              </a:rPr>
              <a:t>(</a:t>
            </a:r>
            <a:r>
              <a:rPr sz="800" spc="85" dirty="0">
                <a:latin typeface="Times New Roman"/>
                <a:cs typeface="Times New Roman"/>
              </a:rPr>
              <a:t>2</a:t>
            </a:r>
            <a:r>
              <a:rPr sz="800" spc="25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48331" y="1479409"/>
            <a:ext cx="14922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35" dirty="0">
                <a:latin typeface="Times New Roman"/>
                <a:cs typeface="Times New Roman"/>
              </a:rPr>
              <a:t>p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4660" y="2013029"/>
            <a:ext cx="14922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35" dirty="0">
                <a:latin typeface="Times New Roman"/>
                <a:cs typeface="Times New Roman"/>
              </a:rPr>
              <a:t>q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4660" y="2546654"/>
            <a:ext cx="14922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35" dirty="0">
                <a:latin typeface="Times New Roman"/>
                <a:cs typeface="Times New Roman"/>
              </a:rPr>
              <a:t>q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4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4578" y="733848"/>
            <a:ext cx="370840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250" spc="127" baseline="-24074" dirty="0">
                <a:latin typeface="Symbol"/>
                <a:cs typeface="Symbol"/>
              </a:rPr>
              <a:t></a:t>
            </a:r>
            <a:r>
              <a:rPr sz="800" spc="85" dirty="0">
                <a:latin typeface="Times New Roman"/>
                <a:cs typeface="Times New Roman"/>
              </a:rPr>
              <a:t>(2)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74578" y="1534122"/>
            <a:ext cx="370840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250" spc="127" baseline="-24074" dirty="0">
                <a:latin typeface="Symbol"/>
                <a:cs typeface="Symbol"/>
              </a:rPr>
              <a:t></a:t>
            </a:r>
            <a:r>
              <a:rPr sz="800" spc="85" dirty="0">
                <a:latin typeface="Times New Roman"/>
                <a:cs typeface="Times New Roman"/>
              </a:rPr>
              <a:t>(2)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9178" y="589623"/>
            <a:ext cx="388620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50" dirty="0">
                <a:latin typeface="Times New Roman"/>
                <a:cs typeface="Times New Roman"/>
              </a:rPr>
              <a:t>0.007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7045" y="1656847"/>
            <a:ext cx="58102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60" dirty="0">
                <a:latin typeface="Symbol"/>
                <a:cs typeface="Symbol"/>
              </a:rPr>
              <a:t>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0075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5494" y="1923841"/>
            <a:ext cx="581660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60" dirty="0">
                <a:latin typeface="Symbol"/>
                <a:cs typeface="Symbol"/>
              </a:rPr>
              <a:t>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0002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1893" y="1416723"/>
            <a:ext cx="480695" cy="3289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latin typeface="Symbol"/>
                <a:cs typeface="Symbol"/>
              </a:rPr>
              <a:t></a:t>
            </a:r>
            <a:r>
              <a:rPr sz="1400" spc="90" dirty="0">
                <a:latin typeface="Times New Roman"/>
                <a:cs typeface="Times New Roman"/>
              </a:rPr>
              <a:t>  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950" spc="30" dirty="0">
                <a:latin typeface="Symbol"/>
                <a:cs typeface="Symbol"/>
              </a:rPr>
              <a:t></a:t>
            </a:r>
            <a:r>
              <a:rPr sz="1950" spc="-300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99978" y="1880536"/>
            <a:ext cx="15811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10" dirty="0">
                <a:latin typeface="Symbol"/>
                <a:cs typeface="Symbol"/>
              </a:rPr>
              <a:t>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04318" y="466853"/>
            <a:ext cx="54546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104" baseline="-21825" dirty="0">
                <a:latin typeface="Symbol"/>
                <a:cs typeface="Symbol"/>
              </a:rPr>
              <a:t></a:t>
            </a:r>
            <a:r>
              <a:rPr sz="2250" spc="104" baseline="-24074" dirty="0">
                <a:latin typeface="Symbol"/>
                <a:cs typeface="Symbol"/>
              </a:rPr>
              <a:t></a:t>
            </a:r>
            <a:r>
              <a:rPr sz="800" spc="70" dirty="0">
                <a:latin typeface="Times New Roman"/>
                <a:cs typeface="Times New Roman"/>
              </a:rPr>
              <a:t>(2)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2100" spc="67" baseline="-21825" dirty="0">
                <a:latin typeface="Symbol"/>
                <a:cs typeface="Symbol"/>
              </a:rPr>
              <a:t></a:t>
            </a:r>
            <a:endParaRPr sz="2100" baseline="-21825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02347" y="581632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49187" y="581633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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29718" y="720363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2931" y="603599"/>
            <a:ext cx="3270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35" dirty="0">
                <a:latin typeface="Times New Roman"/>
                <a:cs typeface="Times New Roman"/>
              </a:rPr>
              <a:t>p</a:t>
            </a:r>
            <a:r>
              <a:rPr sz="800" spc="35" dirty="0">
                <a:latin typeface="Times New Roman"/>
                <a:cs typeface="Times New Roman"/>
              </a:rPr>
              <a:t>1</a:t>
            </a:r>
            <a:r>
              <a:rPr sz="800" spc="245" dirty="0">
                <a:latin typeface="Times New Roman"/>
                <a:cs typeface="Times New Roman"/>
              </a:rPr>
              <a:t> </a:t>
            </a:r>
            <a:r>
              <a:rPr sz="2100" spc="67" baseline="-35714" dirty="0">
                <a:latin typeface="Symbol"/>
                <a:cs typeface="Symbol"/>
              </a:rPr>
              <a:t></a:t>
            </a:r>
            <a:endParaRPr sz="2100" baseline="-35714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76947" y="827102"/>
            <a:ext cx="797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172" baseline="23809" dirty="0">
                <a:latin typeface="Symbol"/>
                <a:cs typeface="Symbol"/>
              </a:rPr>
              <a:t></a:t>
            </a:r>
            <a:r>
              <a:rPr sz="1150" spc="60" dirty="0">
                <a:latin typeface="Symbol"/>
                <a:cs typeface="Symbol"/>
              </a:rPr>
              <a:t>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000</a:t>
            </a:r>
            <a:r>
              <a:rPr sz="1150" spc="114" dirty="0">
                <a:latin typeface="Times New Roman"/>
                <a:cs typeface="Times New Roman"/>
              </a:rPr>
              <a:t>9</a:t>
            </a:r>
            <a:r>
              <a:rPr sz="2100" spc="67" baseline="23809" dirty="0">
                <a:latin typeface="Symbol"/>
                <a:cs typeface="Symbol"/>
              </a:rPr>
              <a:t></a:t>
            </a:r>
            <a:endParaRPr sz="2100" baseline="23809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29718" y="891086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22931" y="870594"/>
            <a:ext cx="3270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35" dirty="0">
                <a:latin typeface="Times New Roman"/>
                <a:cs typeface="Times New Roman"/>
              </a:rPr>
              <a:t>p</a:t>
            </a:r>
            <a:r>
              <a:rPr sz="800" i="1" spc="-110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2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15" dirty="0">
                <a:latin typeface="Times New Roman"/>
                <a:cs typeface="Times New Roman"/>
              </a:rPr>
              <a:t> </a:t>
            </a:r>
            <a:r>
              <a:rPr sz="2100" spc="67" baseline="-5952" dirty="0">
                <a:latin typeface="Symbol"/>
                <a:cs typeface="Symbol"/>
              </a:rPr>
              <a:t></a:t>
            </a:r>
            <a:endParaRPr sz="2100" baseline="-5952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02347" y="922341"/>
            <a:ext cx="7467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9130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04318" y="1000546"/>
            <a:ext cx="54546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104" baseline="-15873" dirty="0">
                <a:latin typeface="Symbol"/>
                <a:cs typeface="Symbol"/>
              </a:rPr>
              <a:t></a:t>
            </a:r>
            <a:r>
              <a:rPr sz="2250" spc="104" baseline="-24074" dirty="0">
                <a:latin typeface="Symbol"/>
                <a:cs typeface="Symbol"/>
              </a:rPr>
              <a:t></a:t>
            </a:r>
            <a:r>
              <a:rPr sz="800" spc="70" dirty="0">
                <a:latin typeface="Times New Roman"/>
                <a:cs typeface="Times New Roman"/>
              </a:rPr>
              <a:t>(2)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2100" spc="67" baseline="-15873" dirty="0">
                <a:latin typeface="Symbol"/>
                <a:cs typeface="Symbol"/>
              </a:rPr>
              <a:t></a:t>
            </a:r>
            <a:endParaRPr sz="2100" baseline="-15873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02347" y="1093713"/>
            <a:ext cx="7467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004</a:t>
            </a:r>
            <a:r>
              <a:rPr sz="1150" dirty="0">
                <a:latin typeface="Times New Roman"/>
                <a:cs typeface="Times New Roman"/>
              </a:rPr>
              <a:t>  </a:t>
            </a:r>
            <a:r>
              <a:rPr sz="1150" spc="-125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29718" y="1231706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22931" y="1137204"/>
            <a:ext cx="3270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65" dirty="0">
                <a:latin typeface="Times New Roman"/>
                <a:cs typeface="Times New Roman"/>
              </a:rPr>
              <a:t>p</a:t>
            </a:r>
            <a:r>
              <a:rPr sz="800" spc="65" dirty="0">
                <a:latin typeface="Times New Roman"/>
                <a:cs typeface="Times New Roman"/>
              </a:rPr>
              <a:t>3</a:t>
            </a:r>
            <a:r>
              <a:rPr sz="800" spc="180" dirty="0">
                <a:latin typeface="Times New Roman"/>
                <a:cs typeface="Times New Roman"/>
              </a:rPr>
              <a:t> </a:t>
            </a:r>
            <a:r>
              <a:rPr sz="2100" spc="67" baseline="-29761" dirty="0">
                <a:latin typeface="Symbol"/>
                <a:cs typeface="Symbol"/>
              </a:rPr>
              <a:t></a:t>
            </a:r>
            <a:endParaRPr sz="2100" baseline="-29761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02347" y="1263330"/>
            <a:ext cx="7467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9130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04318" y="1267497"/>
            <a:ext cx="54546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2100" spc="104" baseline="-37698" dirty="0">
                <a:latin typeface="Symbol"/>
                <a:cs typeface="Symbol"/>
              </a:rPr>
              <a:t></a:t>
            </a:r>
            <a:r>
              <a:rPr sz="2250" spc="104" baseline="-24074" dirty="0">
                <a:latin typeface="Symbol"/>
                <a:cs typeface="Symbol"/>
              </a:rPr>
              <a:t></a:t>
            </a:r>
            <a:r>
              <a:rPr sz="800" spc="70" dirty="0">
                <a:latin typeface="Times New Roman"/>
                <a:cs typeface="Times New Roman"/>
              </a:rPr>
              <a:t>(2)</a:t>
            </a:r>
            <a:r>
              <a:rPr sz="800" spc="-5" dirty="0">
                <a:latin typeface="Times New Roman"/>
                <a:cs typeface="Times New Roman"/>
              </a:rPr>
              <a:t> </a:t>
            </a:r>
            <a:r>
              <a:rPr sz="2100" spc="67" baseline="-37698" dirty="0">
                <a:latin typeface="Symbol"/>
                <a:cs typeface="Symbol"/>
              </a:rPr>
              <a:t></a:t>
            </a:r>
            <a:endParaRPr sz="2100" baseline="-37698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76947" y="1360707"/>
            <a:ext cx="797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195" baseline="-21825" dirty="0">
                <a:latin typeface="Symbol"/>
                <a:cs typeface="Symbol"/>
              </a:rPr>
              <a:t></a:t>
            </a:r>
            <a:r>
              <a:rPr sz="1150" spc="60" dirty="0">
                <a:latin typeface="Symbol"/>
                <a:cs typeface="Symbol"/>
              </a:rPr>
              <a:t>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002</a:t>
            </a:r>
            <a:r>
              <a:rPr sz="1150" spc="95" dirty="0">
                <a:latin typeface="Times New Roman"/>
                <a:cs typeface="Times New Roman"/>
              </a:rPr>
              <a:t>3</a:t>
            </a:r>
            <a:r>
              <a:rPr sz="2100" spc="67" baseline="-21825" dirty="0">
                <a:latin typeface="Symbol"/>
                <a:cs typeface="Symbol"/>
              </a:rPr>
              <a:t></a:t>
            </a:r>
            <a:endParaRPr sz="2100" baseline="-21825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47978" y="1491152"/>
            <a:ext cx="1320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5" dirty="0">
                <a:latin typeface="Symbol"/>
                <a:cs typeface="Symbol"/>
              </a:rPr>
              <a:t>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45291" y="1411731"/>
            <a:ext cx="7099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i="1" spc="150" baseline="-25793" dirty="0">
                <a:latin typeface="Times New Roman"/>
                <a:cs typeface="Times New Roman"/>
              </a:rPr>
              <a:t>W</a:t>
            </a:r>
            <a:r>
              <a:rPr sz="2100" i="1" spc="-142" baseline="-25793" dirty="0">
                <a:latin typeface="Times New Roman"/>
                <a:cs typeface="Times New Roman"/>
              </a:rPr>
              <a:t> </a:t>
            </a:r>
            <a:r>
              <a:rPr sz="800" spc="95" dirty="0">
                <a:latin typeface="Times New Roman"/>
                <a:cs typeface="Times New Roman"/>
              </a:rPr>
              <a:t>(</a:t>
            </a:r>
            <a:r>
              <a:rPr sz="800" spc="85" dirty="0">
                <a:latin typeface="Times New Roman"/>
                <a:cs typeface="Times New Roman"/>
              </a:rPr>
              <a:t>2</a:t>
            </a:r>
            <a:r>
              <a:rPr sz="800" spc="25" dirty="0">
                <a:latin typeface="Times New Roman"/>
                <a:cs typeface="Times New Roman"/>
              </a:rPr>
              <a:t>)</a:t>
            </a:r>
            <a:r>
              <a:rPr sz="800" dirty="0">
                <a:latin typeface="Times New Roman"/>
                <a:cs typeface="Times New Roman"/>
              </a:rPr>
              <a:t>  </a:t>
            </a:r>
            <a:r>
              <a:rPr sz="800" spc="-90" dirty="0">
                <a:latin typeface="Times New Roman"/>
                <a:cs typeface="Times New Roman"/>
              </a:rPr>
              <a:t> </a:t>
            </a:r>
            <a:r>
              <a:rPr sz="2100" spc="97" baseline="-25793" dirty="0">
                <a:latin typeface="Symbol"/>
                <a:cs typeface="Symbol"/>
              </a:rPr>
              <a:t></a:t>
            </a:r>
            <a:r>
              <a:rPr sz="2100" spc="37" baseline="-25793" dirty="0">
                <a:latin typeface="Times New Roman"/>
                <a:cs typeface="Times New Roman"/>
              </a:rPr>
              <a:t> </a:t>
            </a:r>
            <a:r>
              <a:rPr sz="2100" spc="67" baseline="-49603" dirty="0">
                <a:latin typeface="Symbol"/>
                <a:cs typeface="Symbol"/>
              </a:rPr>
              <a:t></a:t>
            </a:r>
            <a:endParaRPr sz="2100" baseline="-49603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24398" y="1572725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02347" y="1604348"/>
            <a:ext cx="99695" cy="40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1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  <a:p>
            <a:pPr marL="12700">
              <a:lnSpc>
                <a:spcPts val="1510"/>
              </a:lnSpc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49187" y="1604348"/>
            <a:ext cx="99695" cy="40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1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  <a:p>
            <a:pPr marL="12700">
              <a:lnSpc>
                <a:spcPts val="1510"/>
              </a:lnSpc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29718" y="1743403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09260" y="1670823"/>
            <a:ext cx="3403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35" dirty="0">
                <a:latin typeface="Times New Roman"/>
                <a:cs typeface="Times New Roman"/>
              </a:rPr>
              <a:t>q</a:t>
            </a:r>
            <a:r>
              <a:rPr sz="800" spc="35" dirty="0">
                <a:latin typeface="Times New Roman"/>
                <a:cs typeface="Times New Roman"/>
              </a:rPr>
              <a:t>1 </a:t>
            </a:r>
            <a:r>
              <a:rPr sz="800" spc="110" dirty="0">
                <a:latin typeface="Times New Roman"/>
                <a:cs typeface="Times New Roman"/>
              </a:rPr>
              <a:t> </a:t>
            </a:r>
            <a:r>
              <a:rPr sz="2100" spc="67" baseline="-21825" dirty="0">
                <a:latin typeface="Symbol"/>
                <a:cs typeface="Symbol"/>
              </a:rPr>
              <a:t></a:t>
            </a:r>
            <a:endParaRPr sz="2100" baseline="-21825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29718" y="1913728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24398" y="1913728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04318" y="2072769"/>
            <a:ext cx="54546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400" spc="70" dirty="0">
                <a:latin typeface="Symbol"/>
                <a:cs typeface="Symbol"/>
              </a:rPr>
              <a:t></a:t>
            </a:r>
            <a:r>
              <a:rPr sz="2250" spc="104" baseline="-22222" dirty="0">
                <a:latin typeface="Symbol"/>
                <a:cs typeface="Symbol"/>
              </a:rPr>
              <a:t></a:t>
            </a:r>
            <a:r>
              <a:rPr sz="1200" spc="104" baseline="3472" dirty="0">
                <a:latin typeface="Times New Roman"/>
                <a:cs typeface="Times New Roman"/>
              </a:rPr>
              <a:t>(2)</a:t>
            </a:r>
            <a:r>
              <a:rPr sz="1200" spc="-7" baseline="3472" dirty="0">
                <a:latin typeface="Times New Roman"/>
                <a:cs typeface="Times New Roman"/>
              </a:rPr>
              <a:t> 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02347" y="1945351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49187" y="1945351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76947" y="2160952"/>
            <a:ext cx="797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195" baseline="13888" dirty="0">
                <a:latin typeface="Symbol"/>
                <a:cs typeface="Symbol"/>
              </a:rPr>
              <a:t></a:t>
            </a:r>
            <a:r>
              <a:rPr sz="1150" spc="60" dirty="0">
                <a:latin typeface="Symbol"/>
                <a:cs typeface="Symbol"/>
              </a:rPr>
              <a:t></a:t>
            </a:r>
            <a:r>
              <a:rPr sz="1150" spc="40" dirty="0">
                <a:latin typeface="Times New Roman"/>
                <a:cs typeface="Times New Roman"/>
              </a:rPr>
              <a:t>0,</a:t>
            </a:r>
            <a:r>
              <a:rPr sz="1150" spc="-105" dirty="0">
                <a:latin typeface="Times New Roman"/>
                <a:cs typeface="Times New Roman"/>
              </a:rPr>
              <a:t> </a:t>
            </a:r>
            <a:r>
              <a:rPr sz="1150" spc="55" dirty="0">
                <a:latin typeface="Times New Roman"/>
                <a:cs typeface="Times New Roman"/>
              </a:rPr>
              <a:t>006</a:t>
            </a:r>
            <a:r>
              <a:rPr sz="1150" spc="95" dirty="0">
                <a:latin typeface="Times New Roman"/>
                <a:cs typeface="Times New Roman"/>
              </a:rPr>
              <a:t>3</a:t>
            </a:r>
            <a:r>
              <a:rPr sz="2100" spc="67" baseline="13888" dirty="0">
                <a:latin typeface="Symbol"/>
                <a:cs typeface="Symbol"/>
              </a:rPr>
              <a:t></a:t>
            </a:r>
            <a:endParaRPr sz="2100" baseline="13888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29718" y="2254746"/>
            <a:ext cx="99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45" dirty="0">
                <a:latin typeface="Symbol"/>
                <a:cs typeface="Symbol"/>
              </a:rPr>
              <a:t>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409260" y="2204443"/>
            <a:ext cx="3403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0" i="1" spc="65" dirty="0">
                <a:latin typeface="Times New Roman"/>
                <a:cs typeface="Times New Roman"/>
              </a:rPr>
              <a:t>q</a:t>
            </a:r>
            <a:r>
              <a:rPr sz="800" spc="65" dirty="0">
                <a:latin typeface="Times New Roman"/>
                <a:cs typeface="Times New Roman"/>
              </a:rPr>
              <a:t>3</a:t>
            </a:r>
            <a:r>
              <a:rPr sz="800" spc="285" dirty="0">
                <a:latin typeface="Times New Roman"/>
                <a:cs typeface="Times New Roman"/>
              </a:rPr>
              <a:t> </a:t>
            </a:r>
            <a:r>
              <a:rPr sz="2100" spc="67" baseline="-15873" dirty="0">
                <a:latin typeface="Symbol"/>
                <a:cs typeface="Symbol"/>
              </a:rPr>
              <a:t></a:t>
            </a:r>
            <a:endParaRPr sz="2100" baseline="-15873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29718" y="2414148"/>
            <a:ext cx="481965" cy="253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07034" algn="l"/>
              </a:tabLst>
            </a:pPr>
            <a:r>
              <a:rPr sz="1400" spc="10" dirty="0">
                <a:latin typeface="Symbol"/>
                <a:cs typeface="Symbol"/>
              </a:rPr>
              <a:t></a:t>
            </a:r>
            <a:r>
              <a:rPr sz="1500" spc="10" dirty="0">
                <a:latin typeface="Symbol"/>
                <a:cs typeface="Symbol"/>
              </a:rPr>
              <a:t></a:t>
            </a:r>
            <a:r>
              <a:rPr sz="1500" spc="10" dirty="0">
                <a:latin typeface="Times New Roman"/>
                <a:cs typeface="Times New Roman"/>
              </a:rPr>
              <a:t>	</a:t>
            </a:r>
            <a:r>
              <a:rPr sz="1400" spc="-540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02347" y="2286015"/>
            <a:ext cx="7467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9130" algn="l"/>
              </a:tabLst>
            </a:pPr>
            <a:r>
              <a:rPr sz="1400" spc="45" dirty="0">
                <a:latin typeface="Symbol"/>
                <a:cs typeface="Symbol"/>
              </a:rPr>
              <a:t>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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76947" y="2431901"/>
            <a:ext cx="7975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spc="-540" dirty="0">
                <a:latin typeface="Symbol"/>
                <a:cs typeface="Symbol"/>
              </a:rPr>
              <a:t></a:t>
            </a:r>
            <a:r>
              <a:rPr sz="2100" spc="172" baseline="-9920" dirty="0">
                <a:latin typeface="Symbol"/>
                <a:cs typeface="Symbol"/>
              </a:rPr>
              <a:t></a:t>
            </a:r>
            <a:r>
              <a:rPr sz="1725" spc="89" baseline="2415" dirty="0">
                <a:latin typeface="Symbol"/>
                <a:cs typeface="Symbol"/>
              </a:rPr>
              <a:t></a:t>
            </a:r>
            <a:r>
              <a:rPr sz="1725" spc="60" baseline="2415" dirty="0">
                <a:latin typeface="Times New Roman"/>
                <a:cs typeface="Times New Roman"/>
              </a:rPr>
              <a:t>0,</a:t>
            </a:r>
            <a:r>
              <a:rPr sz="1725" spc="-157" baseline="2415" dirty="0">
                <a:latin typeface="Times New Roman"/>
                <a:cs typeface="Times New Roman"/>
              </a:rPr>
              <a:t> </a:t>
            </a:r>
            <a:r>
              <a:rPr sz="1725" spc="82" baseline="2415" dirty="0">
                <a:latin typeface="Times New Roman"/>
                <a:cs typeface="Times New Roman"/>
              </a:rPr>
              <a:t>002</a:t>
            </a:r>
            <a:r>
              <a:rPr sz="1725" spc="172" baseline="2415" dirty="0">
                <a:latin typeface="Times New Roman"/>
                <a:cs typeface="Times New Roman"/>
              </a:rPr>
              <a:t>9</a:t>
            </a:r>
            <a:r>
              <a:rPr sz="1400" spc="-540" dirty="0">
                <a:latin typeface="Symbol"/>
                <a:cs typeface="Symbol"/>
              </a:rPr>
              <a:t></a:t>
            </a:r>
            <a:r>
              <a:rPr sz="2100" spc="67" baseline="-9920" dirty="0">
                <a:latin typeface="Symbol"/>
                <a:cs typeface="Symbol"/>
              </a:rPr>
              <a:t></a:t>
            </a:r>
            <a:endParaRPr sz="2100" baseline="-992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29718" y="2493707"/>
            <a:ext cx="4946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7034" algn="l"/>
              </a:tabLst>
            </a:pPr>
            <a:r>
              <a:rPr sz="1400" spc="45" dirty="0">
                <a:latin typeface="Symbol"/>
                <a:cs typeface="Symbol"/>
              </a:rPr>
              <a:t></a:t>
            </a:r>
            <a:r>
              <a:rPr sz="1400" spc="45" dirty="0">
                <a:latin typeface="Times New Roman"/>
                <a:cs typeface="Times New Roman"/>
              </a:rPr>
              <a:t>	</a:t>
            </a:r>
            <a:r>
              <a:rPr sz="1400" spc="45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87983" y="2709418"/>
            <a:ext cx="61423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Умови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завершення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ітераційного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процесу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виконуються.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Значення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напруг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вузлів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50" name="object 5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8519" y="5357208"/>
            <a:ext cx="609957" cy="1062974"/>
          </a:xfrm>
          <a:prstGeom prst="rect">
            <a:avLst/>
          </a:prstGeom>
        </p:spPr>
      </p:pic>
      <p:sp>
        <p:nvSpPr>
          <p:cNvPr id="51" name="object 51"/>
          <p:cNvSpPr txBox="1"/>
          <p:nvPr/>
        </p:nvSpPr>
        <p:spPr>
          <a:xfrm>
            <a:off x="849883" y="3155949"/>
            <a:ext cx="6221095" cy="5469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algn="just">
              <a:lnSpc>
                <a:spcPts val="1645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усталеного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заданою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точністю.</a:t>
            </a:r>
            <a:endParaRPr sz="1400">
              <a:latin typeface="Times New Roman"/>
              <a:cs typeface="Times New Roman"/>
            </a:endParaRPr>
          </a:p>
          <a:p>
            <a:pPr marL="50800" marR="43180" indent="450215" algn="just">
              <a:lnSpc>
                <a:spcPct val="95700"/>
              </a:lnSpc>
              <a:spcBef>
                <a:spcPts val="40"/>
              </a:spcBef>
            </a:pPr>
            <a:r>
              <a:rPr sz="1400" spc="-5" dirty="0">
                <a:latin typeface="Times New Roman"/>
                <a:cs typeface="Times New Roman"/>
              </a:rPr>
              <a:t>Таким чином, </a:t>
            </a:r>
            <a:r>
              <a:rPr sz="1400" i="1" spc="-5" dirty="0">
                <a:latin typeface="Times New Roman"/>
                <a:cs typeface="Times New Roman"/>
              </a:rPr>
              <a:t>розв’язком </a:t>
            </a:r>
            <a:r>
              <a:rPr sz="1400" spc="-5" dirty="0">
                <a:latin typeface="Times New Roman"/>
                <a:cs typeface="Times New Roman"/>
              </a:rPr>
              <a:t>заданої системи нелінійних рівнянь </a:t>
            </a:r>
            <a:r>
              <a:rPr sz="1400" dirty="0">
                <a:latin typeface="Times New Roman"/>
                <a:cs typeface="Times New Roman"/>
              </a:rPr>
              <a:t>усталеного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 методом Ньютона-Рафсона з точністю </a:t>
            </a:r>
            <a:r>
              <a:rPr sz="2000" i="1" spc="-5" dirty="0">
                <a:latin typeface="Times New Roman"/>
                <a:cs typeface="Times New Roman"/>
              </a:rPr>
              <a:t>ε</a:t>
            </a:r>
            <a:r>
              <a:rPr sz="1400" spc="-5" dirty="0">
                <a:latin typeface="Times New Roman"/>
                <a:cs typeface="Times New Roman"/>
              </a:rPr>
              <a:t>= 0,01 є такі значення напруг у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вузлах</a:t>
            </a:r>
            <a:r>
              <a:rPr sz="1400" spc="-5" dirty="0">
                <a:latin typeface="Times New Roman"/>
                <a:cs typeface="Times New Roman"/>
              </a:rPr>
              <a:t> мережі:</a:t>
            </a:r>
            <a:endParaRPr sz="1400">
              <a:latin typeface="Times New Roman"/>
              <a:cs typeface="Times New Roman"/>
            </a:endParaRPr>
          </a:p>
          <a:p>
            <a:pPr marL="2025014" algn="just">
              <a:lnSpc>
                <a:spcPts val="1680"/>
              </a:lnSpc>
            </a:pPr>
            <a:r>
              <a:rPr sz="1400" i="1" spc="-135" dirty="0">
                <a:latin typeface="Times New Roman"/>
                <a:cs typeface="Times New Roman"/>
              </a:rPr>
              <a:t>U</a:t>
            </a:r>
            <a:r>
              <a:rPr sz="1200" spc="-82" baseline="-24305" dirty="0">
                <a:latin typeface="Times New Roman"/>
                <a:cs typeface="Times New Roman"/>
              </a:rPr>
              <a:t>1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89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21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114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5</a:t>
            </a:r>
            <a:r>
              <a:rPr sz="1400" spc="-95" dirty="0">
                <a:latin typeface="Times New Roman"/>
                <a:cs typeface="Times New Roman"/>
              </a:rPr>
              <a:t>9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i="1" spc="-95" dirty="0">
                <a:latin typeface="Times New Roman"/>
                <a:cs typeface="Times New Roman"/>
              </a:rPr>
              <a:t>к</a:t>
            </a:r>
            <a:r>
              <a:rPr sz="1400" i="1" spc="-130" dirty="0">
                <a:latin typeface="Times New Roman"/>
                <a:cs typeface="Times New Roman"/>
              </a:rPr>
              <a:t>B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50" spc="-155" dirty="0">
                <a:latin typeface="Symbol"/>
                <a:cs typeface="Symbol"/>
              </a:rPr>
              <a:t></a:t>
            </a:r>
            <a:r>
              <a:rPr sz="1200" spc="-82" baseline="-24305" dirty="0">
                <a:latin typeface="Times New Roman"/>
                <a:cs typeface="Times New Roman"/>
              </a:rPr>
              <a:t>1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89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110" dirty="0">
                <a:latin typeface="Symbol"/>
                <a:cs typeface="Symbol"/>
              </a:rPr>
              <a:t></a:t>
            </a:r>
            <a:r>
              <a:rPr sz="1400" spc="-100" dirty="0">
                <a:latin typeface="Times New Roman"/>
                <a:cs typeface="Times New Roman"/>
              </a:rPr>
              <a:t>0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0</a:t>
            </a:r>
            <a:r>
              <a:rPr sz="1400" spc="-100" dirty="0">
                <a:latin typeface="Times New Roman"/>
                <a:cs typeface="Times New Roman"/>
              </a:rPr>
              <a:t>01</a:t>
            </a:r>
            <a:r>
              <a:rPr sz="1400" spc="-155" dirty="0">
                <a:latin typeface="Times New Roman"/>
                <a:cs typeface="Times New Roman"/>
              </a:rPr>
              <a:t>8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R="35560" algn="ctr">
              <a:lnSpc>
                <a:spcPct val="100000"/>
              </a:lnSpc>
              <a:spcBef>
                <a:spcPts val="385"/>
              </a:spcBef>
            </a:pPr>
            <a:r>
              <a:rPr sz="1400" i="1" spc="-60" dirty="0">
                <a:latin typeface="Times New Roman"/>
                <a:cs typeface="Times New Roman"/>
              </a:rPr>
              <a:t>U</a:t>
            </a:r>
            <a:r>
              <a:rPr sz="1200" spc="-82" baseline="-24305" dirty="0">
                <a:latin typeface="Times New Roman"/>
                <a:cs typeface="Times New Roman"/>
              </a:rPr>
              <a:t>2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7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21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114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3</a:t>
            </a:r>
            <a:r>
              <a:rPr sz="1400" spc="-100" dirty="0">
                <a:latin typeface="Times New Roman"/>
                <a:cs typeface="Times New Roman"/>
              </a:rPr>
              <a:t>71</a:t>
            </a:r>
            <a:r>
              <a:rPr sz="1400" spc="-9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i="1" spc="-110" dirty="0">
                <a:latin typeface="Times New Roman"/>
                <a:cs typeface="Times New Roman"/>
              </a:rPr>
              <a:t>кB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50" spc="-80" dirty="0">
                <a:latin typeface="Symbol"/>
                <a:cs typeface="Symbol"/>
              </a:rPr>
              <a:t></a:t>
            </a:r>
            <a:r>
              <a:rPr sz="1200" spc="-82" baseline="-24305" dirty="0">
                <a:latin typeface="Times New Roman"/>
                <a:cs typeface="Times New Roman"/>
              </a:rPr>
              <a:t>2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15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110" dirty="0">
                <a:latin typeface="Symbol"/>
                <a:cs typeface="Symbol"/>
              </a:rPr>
              <a:t></a:t>
            </a:r>
            <a:r>
              <a:rPr sz="1400" spc="-100" dirty="0">
                <a:latin typeface="Times New Roman"/>
                <a:cs typeface="Times New Roman"/>
              </a:rPr>
              <a:t>0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0</a:t>
            </a:r>
            <a:r>
              <a:rPr sz="1400" spc="-100" dirty="0">
                <a:latin typeface="Times New Roman"/>
                <a:cs typeface="Times New Roman"/>
              </a:rPr>
              <a:t>02</a:t>
            </a:r>
            <a:r>
              <a:rPr sz="1400" spc="-140" dirty="0">
                <a:latin typeface="Times New Roman"/>
                <a:cs typeface="Times New Roman"/>
              </a:rPr>
              <a:t>9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R="36830" algn="ctr">
              <a:lnSpc>
                <a:spcPct val="100000"/>
              </a:lnSpc>
              <a:spcBef>
                <a:spcPts val="390"/>
              </a:spcBef>
            </a:pPr>
            <a:r>
              <a:rPr sz="1400" i="1" spc="-80" dirty="0">
                <a:latin typeface="Times New Roman"/>
                <a:cs typeface="Times New Roman"/>
              </a:rPr>
              <a:t>U</a:t>
            </a:r>
            <a:r>
              <a:rPr sz="1200" spc="-82" baseline="-24305" dirty="0">
                <a:latin typeface="Times New Roman"/>
                <a:cs typeface="Times New Roman"/>
              </a:rPr>
              <a:t>3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44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21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114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6</a:t>
            </a:r>
            <a:r>
              <a:rPr sz="1400" spc="-100" dirty="0">
                <a:latin typeface="Times New Roman"/>
                <a:cs typeface="Times New Roman"/>
              </a:rPr>
              <a:t>58</a:t>
            </a:r>
            <a:r>
              <a:rPr sz="1400" spc="-95" dirty="0">
                <a:latin typeface="Times New Roman"/>
                <a:cs typeface="Times New Roman"/>
              </a:rPr>
              <a:t>8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i="1" spc="-110" dirty="0">
                <a:latin typeface="Times New Roman"/>
                <a:cs typeface="Times New Roman"/>
              </a:rPr>
              <a:t>кB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50" spc="-100" dirty="0">
                <a:latin typeface="Symbol"/>
                <a:cs typeface="Symbol"/>
              </a:rPr>
              <a:t></a:t>
            </a:r>
            <a:r>
              <a:rPr sz="1200" spc="-82" baseline="-24305" dirty="0">
                <a:latin typeface="Times New Roman"/>
                <a:cs typeface="Times New Roman"/>
              </a:rPr>
              <a:t>3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44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110" dirty="0">
                <a:latin typeface="Symbol"/>
                <a:cs typeface="Symbol"/>
              </a:rPr>
              <a:t></a:t>
            </a:r>
            <a:r>
              <a:rPr sz="1400" spc="-100" dirty="0">
                <a:latin typeface="Times New Roman"/>
                <a:cs typeface="Times New Roman"/>
              </a:rPr>
              <a:t>0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0</a:t>
            </a:r>
            <a:r>
              <a:rPr sz="1400" spc="-100" dirty="0">
                <a:latin typeface="Times New Roman"/>
                <a:cs typeface="Times New Roman"/>
              </a:rPr>
              <a:t>01</a:t>
            </a:r>
            <a:r>
              <a:rPr sz="1400" spc="-140" dirty="0">
                <a:latin typeface="Times New Roman"/>
                <a:cs typeface="Times New Roman"/>
              </a:rPr>
              <a:t>4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1400" i="1" spc="-60" dirty="0">
                <a:latin typeface="Times New Roman"/>
                <a:cs typeface="Times New Roman"/>
              </a:rPr>
              <a:t>U</a:t>
            </a:r>
            <a:r>
              <a:rPr sz="1200" spc="-82" baseline="-24305" dirty="0">
                <a:latin typeface="Times New Roman"/>
                <a:cs typeface="Times New Roman"/>
              </a:rPr>
              <a:t>4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7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37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r>
              <a:rPr sz="1400" spc="-105" dirty="0">
                <a:latin typeface="Times New Roman"/>
                <a:cs typeface="Times New Roman"/>
              </a:rPr>
              <a:t>8</a:t>
            </a:r>
            <a:r>
              <a:rPr sz="1400" spc="-100" dirty="0">
                <a:latin typeface="Times New Roman"/>
                <a:cs typeface="Times New Roman"/>
              </a:rPr>
              <a:t>02</a:t>
            </a:r>
            <a:r>
              <a:rPr sz="1400" spc="-95" dirty="0">
                <a:latin typeface="Times New Roman"/>
                <a:cs typeface="Times New Roman"/>
              </a:rPr>
              <a:t>5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i="1" spc="-110" dirty="0">
                <a:latin typeface="Times New Roman"/>
                <a:cs typeface="Times New Roman"/>
              </a:rPr>
              <a:t>кB</a:t>
            </a:r>
            <a:r>
              <a:rPr sz="1400" spc="-55" dirty="0">
                <a:latin typeface="Times New Roman"/>
                <a:cs typeface="Times New Roman"/>
              </a:rPr>
              <a:t>;</a:t>
            </a:r>
            <a:r>
              <a:rPr sz="1400" dirty="0">
                <a:latin typeface="Times New Roman"/>
                <a:cs typeface="Times New Roman"/>
              </a:rPr>
              <a:t>  </a:t>
            </a:r>
            <a:r>
              <a:rPr sz="1450" spc="-80" dirty="0">
                <a:latin typeface="Symbol"/>
                <a:cs typeface="Symbol"/>
              </a:rPr>
              <a:t></a:t>
            </a:r>
            <a:r>
              <a:rPr sz="1200" spc="-82" baseline="-24305" dirty="0">
                <a:latin typeface="Times New Roman"/>
                <a:cs typeface="Times New Roman"/>
              </a:rPr>
              <a:t>4</a:t>
            </a:r>
            <a:r>
              <a:rPr sz="1200" baseline="-24305" dirty="0">
                <a:latin typeface="Times New Roman"/>
                <a:cs typeface="Times New Roman"/>
              </a:rPr>
              <a:t> </a:t>
            </a:r>
            <a:r>
              <a:rPr sz="1200" spc="-7" baseline="-24305" dirty="0">
                <a:latin typeface="Times New Roman"/>
                <a:cs typeface="Times New Roman"/>
              </a:rPr>
              <a:t> </a:t>
            </a:r>
            <a:r>
              <a:rPr sz="1400" spc="-105" dirty="0">
                <a:latin typeface="Symbol"/>
                <a:cs typeface="Symbol"/>
              </a:rPr>
              <a:t>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110" dirty="0">
                <a:latin typeface="Symbol"/>
                <a:cs typeface="Symbol"/>
              </a:rPr>
              <a:t></a:t>
            </a:r>
            <a:r>
              <a:rPr sz="1400" spc="-120" dirty="0">
                <a:latin typeface="Times New Roman"/>
                <a:cs typeface="Times New Roman"/>
              </a:rPr>
              <a:t>0</a:t>
            </a:r>
            <a:r>
              <a:rPr sz="1400" spc="-50" dirty="0">
                <a:latin typeface="Times New Roman"/>
                <a:cs typeface="Times New Roman"/>
              </a:rPr>
              <a:t>,</a:t>
            </a:r>
            <a:r>
              <a:rPr sz="1400" spc="-225" dirty="0">
                <a:latin typeface="Times New Roman"/>
                <a:cs typeface="Times New Roman"/>
              </a:rPr>
              <a:t> </a:t>
            </a:r>
            <a:r>
              <a:rPr sz="1400" spc="-100" dirty="0">
                <a:latin typeface="Times New Roman"/>
                <a:cs typeface="Times New Roman"/>
              </a:rPr>
              <a:t>021</a:t>
            </a:r>
            <a:r>
              <a:rPr sz="1400" spc="-155" dirty="0">
                <a:latin typeface="Times New Roman"/>
                <a:cs typeface="Times New Roman"/>
              </a:rPr>
              <a:t>2</a:t>
            </a:r>
            <a:r>
              <a:rPr sz="1400" spc="-5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R="3579495" algn="ctr">
              <a:lnSpc>
                <a:spcPct val="100000"/>
              </a:lnSpc>
              <a:spcBef>
                <a:spcPts val="250"/>
              </a:spcBef>
            </a:pPr>
            <a:r>
              <a:rPr sz="1400" spc="-5" dirty="0">
                <a:latin typeface="Times New Roman"/>
                <a:cs typeface="Times New Roman"/>
              </a:rPr>
              <a:t>Або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прямокутних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координатах:</a:t>
            </a:r>
            <a:endParaRPr sz="1400">
              <a:latin typeface="Times New Roman"/>
              <a:cs typeface="Times New Roman"/>
            </a:endParaRPr>
          </a:p>
          <a:p>
            <a:pPr marR="6985" algn="ctr">
              <a:lnSpc>
                <a:spcPct val="100000"/>
              </a:lnSpc>
              <a:spcBef>
                <a:spcPts val="170"/>
              </a:spcBef>
            </a:pPr>
            <a:r>
              <a:rPr sz="1300" spc="-90" dirty="0">
                <a:latin typeface="Times New Roman"/>
                <a:cs typeface="Times New Roman"/>
              </a:rPr>
              <a:t>U</a:t>
            </a:r>
            <a:r>
              <a:rPr sz="1125" spc="-44" baseline="-25925" dirty="0">
                <a:latin typeface="Times New Roman"/>
                <a:cs typeface="Times New Roman"/>
              </a:rPr>
              <a:t>1</a:t>
            </a:r>
            <a:r>
              <a:rPr sz="1125" baseline="-25925" dirty="0">
                <a:latin typeface="Times New Roman"/>
                <a:cs typeface="Times New Roman"/>
              </a:rPr>
              <a:t> </a:t>
            </a:r>
            <a:r>
              <a:rPr sz="1125" spc="-52" baseline="-2592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</a:t>
            </a:r>
            <a:r>
              <a:rPr sz="1300" spc="-18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r>
              <a:rPr sz="1300" spc="-55" dirty="0">
                <a:latin typeface="Times New Roman"/>
                <a:cs typeface="Times New Roman"/>
              </a:rPr>
              <a:t>1</a:t>
            </a:r>
            <a:r>
              <a:rPr sz="1300" spc="-50" dirty="0">
                <a:latin typeface="Times New Roman"/>
                <a:cs typeface="Times New Roman"/>
              </a:rPr>
              <a:t>4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5</a:t>
            </a:r>
            <a:r>
              <a:rPr sz="1300" spc="-55" dirty="0">
                <a:latin typeface="Times New Roman"/>
                <a:cs typeface="Times New Roman"/>
              </a:rPr>
              <a:t>8</a:t>
            </a:r>
            <a:r>
              <a:rPr sz="1300" spc="-50" dirty="0">
                <a:latin typeface="Times New Roman"/>
                <a:cs typeface="Times New Roman"/>
              </a:rPr>
              <a:t>98</a:t>
            </a:r>
            <a:r>
              <a:rPr sz="1300" spc="-16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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j</a:t>
            </a:r>
            <a:r>
              <a:rPr sz="1300" spc="-50" dirty="0">
                <a:latin typeface="Times New Roman"/>
                <a:cs typeface="Times New Roman"/>
              </a:rPr>
              <a:t>0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2</a:t>
            </a:r>
            <a:r>
              <a:rPr sz="1300" spc="-55" dirty="0">
                <a:latin typeface="Times New Roman"/>
                <a:cs typeface="Times New Roman"/>
              </a:rPr>
              <a:t>0</a:t>
            </a:r>
            <a:r>
              <a:rPr sz="1300" spc="-50" dirty="0">
                <a:latin typeface="Times New Roman"/>
                <a:cs typeface="Times New Roman"/>
              </a:rPr>
              <a:t>39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к</a:t>
            </a:r>
            <a:r>
              <a:rPr sz="1300" spc="-120" dirty="0">
                <a:latin typeface="Times New Roman"/>
                <a:cs typeface="Times New Roman"/>
              </a:rPr>
              <a:t>B</a:t>
            </a:r>
            <a:r>
              <a:rPr sz="1300" spc="-30" dirty="0">
                <a:latin typeface="Times New Roman"/>
                <a:cs typeface="Times New Roman"/>
              </a:rPr>
              <a:t>;</a:t>
            </a:r>
            <a:endParaRPr sz="1300">
              <a:latin typeface="Times New Roman"/>
              <a:cs typeface="Times New Roman"/>
            </a:endParaRPr>
          </a:p>
          <a:p>
            <a:pPr marL="2209800" marR="2198370" algn="ctr">
              <a:lnSpc>
                <a:spcPct val="139300"/>
              </a:lnSpc>
            </a:pPr>
            <a:r>
              <a:rPr sz="1300" spc="-15" dirty="0">
                <a:latin typeface="Times New Roman"/>
                <a:cs typeface="Times New Roman"/>
              </a:rPr>
              <a:t>U</a:t>
            </a:r>
            <a:r>
              <a:rPr sz="1125" spc="-44" baseline="-25925" dirty="0">
                <a:latin typeface="Times New Roman"/>
                <a:cs typeface="Times New Roman"/>
              </a:rPr>
              <a:t>2</a:t>
            </a:r>
            <a:r>
              <a:rPr sz="1125" baseline="-25925" dirty="0">
                <a:latin typeface="Times New Roman"/>
                <a:cs typeface="Times New Roman"/>
              </a:rPr>
              <a:t> </a:t>
            </a:r>
            <a:r>
              <a:rPr sz="1125" spc="30" baseline="-2592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</a:t>
            </a:r>
            <a:r>
              <a:rPr sz="1300" spc="-18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r>
              <a:rPr sz="1300" spc="-55" dirty="0">
                <a:latin typeface="Times New Roman"/>
                <a:cs typeface="Times New Roman"/>
              </a:rPr>
              <a:t>1</a:t>
            </a:r>
            <a:r>
              <a:rPr sz="1300" spc="-50" dirty="0">
                <a:latin typeface="Times New Roman"/>
                <a:cs typeface="Times New Roman"/>
              </a:rPr>
              <a:t>4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3</a:t>
            </a:r>
            <a:r>
              <a:rPr sz="1300" spc="-55" dirty="0">
                <a:latin typeface="Times New Roman"/>
                <a:cs typeface="Times New Roman"/>
              </a:rPr>
              <a:t>7</a:t>
            </a:r>
            <a:r>
              <a:rPr sz="1300" spc="-50" dirty="0">
                <a:latin typeface="Times New Roman"/>
                <a:cs typeface="Times New Roman"/>
              </a:rPr>
              <a:t>06</a:t>
            </a:r>
            <a:r>
              <a:rPr sz="1300" spc="-14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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j</a:t>
            </a:r>
            <a:r>
              <a:rPr sz="1300" spc="-50" dirty="0">
                <a:latin typeface="Times New Roman"/>
                <a:cs typeface="Times New Roman"/>
              </a:rPr>
              <a:t>0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3</a:t>
            </a:r>
            <a:r>
              <a:rPr sz="1300" spc="-55" dirty="0">
                <a:latin typeface="Times New Roman"/>
                <a:cs typeface="Times New Roman"/>
              </a:rPr>
              <a:t>3</a:t>
            </a:r>
            <a:r>
              <a:rPr sz="1300" spc="-50" dirty="0">
                <a:latin typeface="Times New Roman"/>
                <a:cs typeface="Times New Roman"/>
              </a:rPr>
              <a:t>12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16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к</a:t>
            </a:r>
            <a:r>
              <a:rPr sz="1300" spc="-120" dirty="0">
                <a:latin typeface="Times New Roman"/>
                <a:cs typeface="Times New Roman"/>
              </a:rPr>
              <a:t>B</a:t>
            </a:r>
            <a:r>
              <a:rPr sz="1300" spc="-25" dirty="0">
                <a:latin typeface="Times New Roman"/>
                <a:cs typeface="Times New Roman"/>
              </a:rPr>
              <a:t>;  </a:t>
            </a:r>
            <a:r>
              <a:rPr sz="1300" spc="-35" dirty="0">
                <a:latin typeface="Times New Roman"/>
                <a:cs typeface="Times New Roman"/>
              </a:rPr>
              <a:t>U</a:t>
            </a:r>
            <a:r>
              <a:rPr sz="1125" spc="-44" baseline="-25925" dirty="0">
                <a:latin typeface="Times New Roman"/>
                <a:cs typeface="Times New Roman"/>
              </a:rPr>
              <a:t>3</a:t>
            </a:r>
            <a:r>
              <a:rPr sz="1125" baseline="-25925" dirty="0">
                <a:latin typeface="Times New Roman"/>
                <a:cs typeface="Times New Roman"/>
              </a:rPr>
              <a:t>  </a:t>
            </a:r>
            <a:r>
              <a:rPr sz="1300" spc="-55" dirty="0">
                <a:latin typeface="Symbol"/>
                <a:cs typeface="Symbol"/>
              </a:rPr>
              <a:t></a:t>
            </a:r>
            <a:r>
              <a:rPr sz="1300" spc="-18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r>
              <a:rPr sz="1300" spc="-55" dirty="0">
                <a:latin typeface="Times New Roman"/>
                <a:cs typeface="Times New Roman"/>
              </a:rPr>
              <a:t>1</a:t>
            </a:r>
            <a:r>
              <a:rPr sz="1300" spc="-50" dirty="0">
                <a:latin typeface="Times New Roman"/>
                <a:cs typeface="Times New Roman"/>
              </a:rPr>
              <a:t>4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6</a:t>
            </a:r>
            <a:r>
              <a:rPr sz="1300" spc="-55" dirty="0">
                <a:latin typeface="Times New Roman"/>
                <a:cs typeface="Times New Roman"/>
              </a:rPr>
              <a:t>5</a:t>
            </a:r>
            <a:r>
              <a:rPr sz="1300" spc="-50" dirty="0">
                <a:latin typeface="Times New Roman"/>
                <a:cs typeface="Times New Roman"/>
              </a:rPr>
              <a:t>87</a:t>
            </a:r>
            <a:r>
              <a:rPr sz="1300" spc="-12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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j</a:t>
            </a:r>
            <a:r>
              <a:rPr sz="1300" spc="-50" dirty="0">
                <a:latin typeface="Times New Roman"/>
                <a:cs typeface="Times New Roman"/>
              </a:rPr>
              <a:t>0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1</a:t>
            </a:r>
            <a:r>
              <a:rPr sz="1300" spc="-55" dirty="0">
                <a:latin typeface="Times New Roman"/>
                <a:cs typeface="Times New Roman"/>
              </a:rPr>
              <a:t>5</a:t>
            </a:r>
            <a:r>
              <a:rPr sz="1300" spc="-50" dirty="0">
                <a:latin typeface="Times New Roman"/>
                <a:cs typeface="Times New Roman"/>
              </a:rPr>
              <a:t>97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14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к</a:t>
            </a:r>
            <a:r>
              <a:rPr sz="1300" spc="-120" dirty="0">
                <a:latin typeface="Times New Roman"/>
                <a:cs typeface="Times New Roman"/>
              </a:rPr>
              <a:t>B</a:t>
            </a:r>
            <a:r>
              <a:rPr sz="1300" spc="-30" dirty="0">
                <a:latin typeface="Times New Roman"/>
                <a:cs typeface="Times New Roman"/>
              </a:rPr>
              <a:t>;</a:t>
            </a:r>
            <a:endParaRPr sz="1300">
              <a:latin typeface="Times New Roman"/>
              <a:cs typeface="Times New Roman"/>
            </a:endParaRPr>
          </a:p>
          <a:p>
            <a:pPr marR="48260" algn="ctr">
              <a:lnSpc>
                <a:spcPct val="100000"/>
              </a:lnSpc>
              <a:spcBef>
                <a:spcPts val="625"/>
              </a:spcBef>
            </a:pPr>
            <a:r>
              <a:rPr sz="1300" spc="-15" dirty="0">
                <a:latin typeface="Times New Roman"/>
                <a:cs typeface="Times New Roman"/>
              </a:rPr>
              <a:t>U</a:t>
            </a:r>
            <a:r>
              <a:rPr sz="1125" spc="-44" baseline="-25925" dirty="0">
                <a:latin typeface="Times New Roman"/>
                <a:cs typeface="Times New Roman"/>
              </a:rPr>
              <a:t>4</a:t>
            </a:r>
            <a:r>
              <a:rPr sz="1125" baseline="-25925" dirty="0">
                <a:latin typeface="Times New Roman"/>
                <a:cs typeface="Times New Roman"/>
              </a:rPr>
              <a:t> </a:t>
            </a:r>
            <a:r>
              <a:rPr sz="1125" spc="30" baseline="-2592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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3</a:t>
            </a:r>
            <a:r>
              <a:rPr sz="1300" spc="-55" dirty="0">
                <a:latin typeface="Times New Roman"/>
                <a:cs typeface="Times New Roman"/>
              </a:rPr>
              <a:t>7</a:t>
            </a:r>
            <a:r>
              <a:rPr sz="1300" spc="-25" dirty="0">
                <a:latin typeface="Times New Roman"/>
                <a:cs typeface="Times New Roman"/>
              </a:rPr>
              <a:t>.</a:t>
            </a:r>
            <a:r>
              <a:rPr sz="1300" spc="-55" dirty="0">
                <a:latin typeface="Times New Roman"/>
                <a:cs typeface="Times New Roman"/>
              </a:rPr>
              <a:t>7</a:t>
            </a:r>
            <a:r>
              <a:rPr sz="1300" spc="-50" dirty="0">
                <a:latin typeface="Times New Roman"/>
                <a:cs typeface="Times New Roman"/>
              </a:rPr>
              <a:t>94</a:t>
            </a:r>
            <a:r>
              <a:rPr sz="1300" spc="-14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Symbol"/>
                <a:cs typeface="Symbol"/>
              </a:rPr>
              <a:t>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85" dirty="0">
                <a:latin typeface="Times New Roman"/>
                <a:cs typeface="Times New Roman"/>
              </a:rPr>
              <a:t>j</a:t>
            </a:r>
            <a:r>
              <a:rPr sz="1300" spc="-50" dirty="0">
                <a:latin typeface="Times New Roman"/>
                <a:cs typeface="Times New Roman"/>
              </a:rPr>
              <a:t>0</a:t>
            </a:r>
            <a:r>
              <a:rPr sz="1300" spc="-30" dirty="0">
                <a:latin typeface="Times New Roman"/>
                <a:cs typeface="Times New Roman"/>
              </a:rPr>
              <a:t>.</a:t>
            </a:r>
            <a:r>
              <a:rPr sz="1300" spc="-50" dirty="0">
                <a:latin typeface="Times New Roman"/>
                <a:cs typeface="Times New Roman"/>
              </a:rPr>
              <a:t>8</a:t>
            </a:r>
            <a:r>
              <a:rPr sz="1300" spc="-55" dirty="0">
                <a:latin typeface="Times New Roman"/>
                <a:cs typeface="Times New Roman"/>
              </a:rPr>
              <a:t>0</a:t>
            </a:r>
            <a:r>
              <a:rPr sz="1300" spc="-50" dirty="0">
                <a:latin typeface="Times New Roman"/>
                <a:cs typeface="Times New Roman"/>
              </a:rPr>
              <a:t>29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165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к</a:t>
            </a:r>
            <a:r>
              <a:rPr sz="1300" spc="-140" dirty="0">
                <a:latin typeface="Times New Roman"/>
                <a:cs typeface="Times New Roman"/>
              </a:rPr>
              <a:t>B</a:t>
            </a:r>
            <a:r>
              <a:rPr sz="1300" spc="-25" dirty="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R="276860" algn="ctr">
              <a:lnSpc>
                <a:spcPct val="100000"/>
              </a:lnSpc>
              <a:spcBef>
                <a:spcPts val="240"/>
              </a:spcBef>
            </a:pPr>
            <a:r>
              <a:rPr sz="1400" spc="-5" dirty="0">
                <a:latin typeface="Times New Roman"/>
                <a:cs typeface="Times New Roman"/>
              </a:rPr>
              <a:t>Для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обчислення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знадобилось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тільки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дві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Ньютона-Рафсона.</a:t>
            </a:r>
            <a:endParaRPr sz="1400">
              <a:latin typeface="Times New Roman"/>
              <a:cs typeface="Times New Roman"/>
            </a:endParaRPr>
          </a:p>
          <a:p>
            <a:pPr marL="2198370">
              <a:lnSpc>
                <a:spcPct val="100000"/>
              </a:lnSpc>
              <a:spcBef>
                <a:spcPts val="1140"/>
              </a:spcBef>
              <a:tabLst>
                <a:tab pos="2655570" algn="l"/>
              </a:tabLst>
            </a:pPr>
            <a:r>
              <a:rPr sz="1400" i="1" spc="-5" dirty="0">
                <a:latin typeface="Times New Roman"/>
                <a:cs typeface="Times New Roman"/>
              </a:rPr>
              <a:t>8.4.	Контрольні</a:t>
            </a:r>
            <a:r>
              <a:rPr sz="1400" i="1" spc="-4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питання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ts val="1645"/>
              </a:lnSpc>
              <a:spcBef>
                <a:spcPts val="1320"/>
              </a:spcBef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Суть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Ньютона-Рафсона;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ts val="1610"/>
              </a:lnSpc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Алгоритм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методу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Ньютона-Рафсона;</a:t>
            </a:r>
            <a:endParaRPr sz="1400">
              <a:latin typeface="Times New Roman"/>
              <a:cs typeface="Times New Roman"/>
            </a:endParaRPr>
          </a:p>
          <a:p>
            <a:pPr marL="508000" marR="41275" indent="-228600">
              <a:lnSpc>
                <a:spcPts val="1610"/>
              </a:lnSpc>
              <a:spcBef>
                <a:spcPts val="75"/>
              </a:spcBef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Як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вибираються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початкові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наближення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невідомих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розв’язанні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рівнянь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усталеного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режиму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ітераційними методами;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ts val="1535"/>
              </a:lnSpc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Способи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контролю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завершення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ітераційного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процесу;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ts val="1610"/>
              </a:lnSpc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Модифікації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Ньютона-Рафсона;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ts val="1645"/>
              </a:lnSpc>
              <a:buAutoNum type="arabicPeriod"/>
              <a:tabLst>
                <a:tab pos="508634" algn="l"/>
              </a:tabLst>
            </a:pPr>
            <a:r>
              <a:rPr sz="1400" spc="-5" dirty="0">
                <a:latin typeface="Times New Roman"/>
                <a:cs typeface="Times New Roman"/>
              </a:rPr>
              <a:t>Порівняльна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характеристика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методів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Зейделя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Ньютона-Рафсона.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23490" y="3042907"/>
            <a:ext cx="460375" cy="143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15925" algn="l"/>
              </a:tabLst>
            </a:pPr>
            <a:r>
              <a:rPr sz="750" i="1" spc="25" dirty="0">
                <a:latin typeface="Times New Roman"/>
                <a:cs typeface="Times New Roman"/>
              </a:rPr>
              <a:t>i	</a:t>
            </a:r>
            <a:r>
              <a:rPr sz="750" i="1" spc="35" dirty="0">
                <a:latin typeface="Times New Roman"/>
                <a:cs typeface="Times New Roman"/>
              </a:rPr>
              <a:t>i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68247" y="2926363"/>
            <a:ext cx="619061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200" i="1" spc="95" dirty="0">
                <a:latin typeface="Times New Roman"/>
                <a:cs typeface="Times New Roman"/>
              </a:rPr>
              <a:t>U</a:t>
            </a:r>
            <a:r>
              <a:rPr sz="1200" i="1" spc="-114" dirty="0">
                <a:latin typeface="Times New Roman"/>
                <a:cs typeface="Times New Roman"/>
              </a:rPr>
              <a:t> </a:t>
            </a:r>
            <a:r>
              <a:rPr sz="1125" spc="60" baseline="37037" dirty="0">
                <a:latin typeface="Times New Roman"/>
                <a:cs typeface="Times New Roman"/>
              </a:rPr>
              <a:t>(3)</a:t>
            </a:r>
            <a:r>
              <a:rPr sz="1125" spc="-15" baseline="37037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,</a:t>
            </a:r>
            <a:r>
              <a:rPr sz="2100" spc="494" baseline="3968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Symbol"/>
                <a:cs typeface="Symbol"/>
              </a:rPr>
              <a:t></a:t>
            </a:r>
            <a:r>
              <a:rPr sz="1125" spc="-30" baseline="37037" dirty="0">
                <a:latin typeface="Times New Roman"/>
                <a:cs typeface="Times New Roman"/>
              </a:rPr>
              <a:t>(3)</a:t>
            </a:r>
            <a:r>
              <a:rPr sz="1125" spc="-37" baseline="37037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,</a:t>
            </a:r>
            <a:r>
              <a:rPr sz="2100" spc="56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що</a:t>
            </a:r>
            <a:r>
              <a:rPr sz="2100" spc="57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обчислені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baseline="3968" dirty="0">
                <a:latin typeface="Times New Roman"/>
                <a:cs typeface="Times New Roman"/>
              </a:rPr>
              <a:t>на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останній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baseline="3968" dirty="0">
                <a:latin typeface="Times New Roman"/>
                <a:cs typeface="Times New Roman"/>
              </a:rPr>
              <a:t>ітерації,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є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розв’язком</a:t>
            </a:r>
            <a:r>
              <a:rPr sz="2100" spc="57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системи</a:t>
            </a:r>
            <a:r>
              <a:rPr sz="2100" spc="569" baseline="3968" dirty="0">
                <a:latin typeface="Times New Roman"/>
                <a:cs typeface="Times New Roman"/>
              </a:rPr>
              <a:t> </a:t>
            </a:r>
            <a:r>
              <a:rPr sz="2100" baseline="3968" dirty="0">
                <a:latin typeface="Times New Roman"/>
                <a:cs typeface="Times New Roman"/>
              </a:rPr>
              <a:t>рівнянь</a:t>
            </a:r>
            <a:endParaRPr sz="2100" baseline="3968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3080</Words>
  <Application>Microsoft Office PowerPoint</Application>
  <PresentationFormat>Произвольный</PresentationFormat>
  <Paragraphs>938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Symbol</vt:lpstr>
      <vt:lpstr>Times New Roman</vt:lpstr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Vova</dc:creator>
  <cp:lastModifiedBy>USER</cp:lastModifiedBy>
  <cp:revision>2</cp:revision>
  <dcterms:created xsi:type="dcterms:W3CDTF">2022-11-01T09:39:16Z</dcterms:created>
  <dcterms:modified xsi:type="dcterms:W3CDTF">2024-04-16T12:34:41Z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2022-11-01T00:00:00Z</vt:filetime>
  </property>
</Properties>
</file>