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7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7556500" cy="10693400"/>
  <p:notesSz cx="7556500" cy="10693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0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2349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8880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067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8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346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46321" y="10059246"/>
            <a:ext cx="228600" cy="194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935857" y="10147333"/>
            <a:ext cx="228600" cy="194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312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0DD2242-E04F-43F0-BCE3-B481D89EF5E2}"/>
              </a:ext>
            </a:extLst>
          </p:cNvPr>
          <p:cNvSpPr/>
          <p:nvPr/>
        </p:nvSpPr>
        <p:spPr>
          <a:xfrm>
            <a:off x="806450" y="2399225"/>
            <a:ext cx="6248399" cy="4801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ПРАКТИЧНА</a:t>
            </a:r>
            <a:r>
              <a:rPr kumimoji="0" lang="ru-RU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РОБОТА</a:t>
            </a:r>
            <a:r>
              <a:rPr kumimoji="0" lang="ru-RU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№</a:t>
            </a:r>
            <a:r>
              <a:rPr kumimoji="0" lang="ru-RU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5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733425" marR="726440" lvl="0" algn="ctr">
              <a:lnSpc>
                <a:spcPct val="110000"/>
              </a:lnSpc>
              <a:spcBef>
                <a:spcPts val="15"/>
              </a:spcBef>
            </a:pPr>
            <a:r>
              <a:rPr lang="ru-RU" sz="3200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Розв’язання</a:t>
            </a:r>
            <a:r>
              <a:rPr lang="ru-RU" sz="3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3200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системи</a:t>
            </a:r>
            <a:r>
              <a:rPr lang="ru-RU" sz="3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3200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лінійних</a:t>
            </a:r>
            <a:r>
              <a:rPr lang="ru-RU" sz="3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3200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рівнянь</a:t>
            </a:r>
            <a:r>
              <a:rPr lang="ru-RU" sz="3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3200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усталеного</a:t>
            </a:r>
            <a:r>
              <a:rPr lang="ru-RU" sz="3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режиму </a:t>
            </a:r>
            <a:r>
              <a:rPr lang="ru-RU" sz="3200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роботи</a:t>
            </a:r>
            <a:r>
              <a:rPr lang="ru-RU" sz="3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lang="ru-RU" sz="3200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електричної</a:t>
            </a:r>
            <a:r>
              <a:rPr lang="ru-RU" sz="3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3200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мережі</a:t>
            </a:r>
            <a:r>
              <a:rPr lang="ru-RU" sz="3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. Метод </a:t>
            </a:r>
            <a:r>
              <a:rPr lang="ru-RU" sz="3200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подвійної</a:t>
            </a:r>
            <a:r>
              <a:rPr lang="ru-RU" sz="3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3200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факторизації</a:t>
            </a:r>
            <a:endParaRPr lang="ru-RU" sz="3200" b="1" spc="-5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DD8949F-5EBE-4CE1-958A-5848B87ABF5F}"/>
              </a:ext>
            </a:extLst>
          </p:cNvPr>
          <p:cNvSpPr txBox="1"/>
          <p:nvPr/>
        </p:nvSpPr>
        <p:spPr>
          <a:xfrm>
            <a:off x="2254250" y="9232900"/>
            <a:ext cx="4971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Розробив: асистент Колісник М.А.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F5C1040-CDF9-4889-8920-FF0C75B27A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832" y="304454"/>
            <a:ext cx="2024433" cy="2021347"/>
          </a:xfrm>
          <a:prstGeom prst="rect">
            <a:avLst/>
          </a:prstGeom>
          <a:effectLst>
            <a:glow rad="215900">
              <a:schemeClr val="accent1">
                <a:alpha val="40000"/>
              </a:schemeClr>
            </a:glow>
          </a:effec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A2A62B0C-9345-4311-827A-628CBD553A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281" y="241300"/>
            <a:ext cx="2098569" cy="2094771"/>
          </a:xfrm>
          <a:prstGeom prst="rect">
            <a:avLst/>
          </a:prstGeom>
          <a:effectLst>
            <a:glow rad="215900">
              <a:schemeClr val="accent1">
                <a:alpha val="40000"/>
              </a:schemeClr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CCA1F946-4887-493B-8D8A-B43E91FA1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4" y="263569"/>
            <a:ext cx="2025012" cy="2025012"/>
          </a:xfrm>
          <a:prstGeom prst="rect">
            <a:avLst/>
          </a:prstGeom>
          <a:effectLst>
            <a:glow rad="215900">
              <a:schemeClr val="accent1">
                <a:alpha val="4000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155797" y="6568185"/>
          <a:ext cx="3859529" cy="3017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4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751">
                <a:tc>
                  <a:txBody>
                    <a:bodyPr/>
                    <a:lstStyle/>
                    <a:p>
                      <a:pPr marL="845819">
                        <a:lnSpc>
                          <a:spcPts val="765"/>
                        </a:lnSpc>
                        <a:spcBef>
                          <a:spcPts val="70"/>
                        </a:spcBef>
                      </a:pPr>
                      <a:r>
                        <a:rPr sz="750" dirty="0">
                          <a:latin typeface="Times New Roman"/>
                          <a:cs typeface="Times New Roman"/>
                        </a:rPr>
                        <a:t>.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ts val="1440"/>
                        </a:lnSpc>
                      </a:pPr>
                      <a:r>
                        <a:rPr sz="1350" i="1" dirty="0">
                          <a:latin typeface="Times New Roman"/>
                          <a:cs typeface="Times New Roman"/>
                        </a:rPr>
                        <a:t>U </a:t>
                      </a:r>
                      <a:r>
                        <a:rPr sz="135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35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350" i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25" spc="-30" baseline="44444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125" baseline="44444" dirty="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1125" spc="-97" baseline="4444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i="1" dirty="0">
                          <a:latin typeface="Times New Roman"/>
                          <a:cs typeface="Times New Roman"/>
                        </a:rPr>
                        <a:t>J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(5.1)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61809" y="6587114"/>
            <a:ext cx="741933" cy="28206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9883" y="389324"/>
            <a:ext cx="6221095" cy="618617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80"/>
              </a:spcBef>
            </a:pPr>
            <a:r>
              <a:rPr sz="1600" b="1" dirty="0">
                <a:latin typeface="Times New Roman"/>
                <a:cs typeface="Times New Roman"/>
              </a:rPr>
              <a:t>Практичне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заняття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№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5.</a:t>
            </a:r>
            <a:endParaRPr sz="1600" dirty="0">
              <a:latin typeface="Times New Roman"/>
              <a:cs typeface="Times New Roman"/>
            </a:endParaRPr>
          </a:p>
          <a:p>
            <a:pPr marL="462915" marR="455295" algn="ctr">
              <a:lnSpc>
                <a:spcPts val="1610"/>
              </a:lnSpc>
              <a:spcBef>
                <a:spcPts val="965"/>
              </a:spcBef>
            </a:pPr>
            <a:r>
              <a:rPr sz="1400" b="1" i="1" spc="-5" dirty="0">
                <a:latin typeface="Times New Roman"/>
                <a:cs typeface="Times New Roman"/>
              </a:rPr>
              <a:t>Розв’язання</a:t>
            </a:r>
            <a:r>
              <a:rPr sz="1400" b="1" i="1" spc="1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системи</a:t>
            </a:r>
            <a:r>
              <a:rPr sz="1400" b="1" i="1" spc="1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лінійних</a:t>
            </a:r>
            <a:r>
              <a:rPr sz="1400" b="1" i="1" spc="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рівнянь</a:t>
            </a:r>
            <a:r>
              <a:rPr sz="1400" b="1" i="1" spc="2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усталеного</a:t>
            </a:r>
            <a:r>
              <a:rPr sz="1400" b="1" i="1" spc="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режиму</a:t>
            </a:r>
            <a:r>
              <a:rPr sz="1400" b="1" i="1" spc="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роботи </a:t>
            </a:r>
            <a:r>
              <a:rPr sz="1400" b="1" i="1" spc="-33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електричної</a:t>
            </a:r>
            <a:r>
              <a:rPr sz="1400" b="1" i="1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мережі.</a:t>
            </a:r>
            <a:r>
              <a:rPr sz="1400" b="1" i="1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Метод подвійної</a:t>
            </a:r>
            <a:r>
              <a:rPr sz="1400" b="1" i="1" spc="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факторизації</a:t>
            </a:r>
            <a:endParaRPr sz="1400" dirty="0">
              <a:latin typeface="Times New Roman"/>
              <a:cs typeface="Times New Roman"/>
            </a:endParaRPr>
          </a:p>
          <a:p>
            <a:pPr marL="50800" marR="43180" indent="450215" algn="just">
              <a:lnSpc>
                <a:spcPts val="1610"/>
              </a:lnSpc>
              <a:spcBef>
                <a:spcPts val="1185"/>
              </a:spcBef>
            </a:pPr>
            <a:r>
              <a:rPr sz="1400" i="1" spc="-5" dirty="0">
                <a:latin typeface="Times New Roman"/>
                <a:cs typeface="Times New Roman"/>
              </a:rPr>
              <a:t>Мета заняття: </a:t>
            </a:r>
            <a:r>
              <a:rPr sz="1400" spc="-5" dirty="0">
                <a:latin typeface="Times New Roman"/>
                <a:cs typeface="Times New Roman"/>
              </a:rPr>
              <a:t>набуття практичного досвіду розв’язання систем лінійних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усталеного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роботи</a:t>
            </a:r>
            <a:r>
              <a:rPr sz="1400" dirty="0">
                <a:latin typeface="Times New Roman"/>
                <a:cs typeface="Times New Roman"/>
              </a:rPr>
              <a:t> електричної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методом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подвійної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факторизації.</a:t>
            </a:r>
            <a:endParaRPr sz="1400" dirty="0">
              <a:latin typeface="Times New Roman"/>
              <a:cs typeface="Times New Roman"/>
            </a:endParaRPr>
          </a:p>
          <a:p>
            <a:pPr marL="1325245">
              <a:lnSpc>
                <a:spcPct val="100000"/>
              </a:lnSpc>
              <a:spcBef>
                <a:spcPts val="1105"/>
              </a:spcBef>
            </a:pPr>
            <a:r>
              <a:rPr sz="1400" i="1" spc="-5" dirty="0">
                <a:latin typeface="Times New Roman"/>
                <a:cs typeface="Times New Roman"/>
              </a:rPr>
              <a:t>5.1.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Порядок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виконання практичного </a:t>
            </a:r>
            <a:r>
              <a:rPr sz="1400" i="1" spc="-10" dirty="0">
                <a:latin typeface="Times New Roman"/>
                <a:cs typeface="Times New Roman"/>
              </a:rPr>
              <a:t>заняття</a:t>
            </a:r>
            <a:endParaRPr sz="1400" dirty="0">
              <a:latin typeface="Times New Roman"/>
              <a:cs typeface="Times New Roman"/>
            </a:endParaRPr>
          </a:p>
          <a:p>
            <a:pPr marL="501015" indent="-270510" algn="just">
              <a:lnSpc>
                <a:spcPts val="1645"/>
              </a:lnSpc>
              <a:spcBef>
                <a:spcPts val="1320"/>
              </a:spcBef>
              <a:buAutoNum type="arabicPeriod"/>
              <a:tabLst>
                <a:tab pos="501650" algn="l"/>
              </a:tabLst>
            </a:pPr>
            <a:r>
              <a:rPr sz="1400" spc="-5" dirty="0">
                <a:latin typeface="Times New Roman"/>
                <a:cs typeface="Times New Roman"/>
              </a:rPr>
              <a:t>Ознайомитись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теоретичним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матеріалом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темі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заняття;</a:t>
            </a:r>
            <a:endParaRPr sz="1400" dirty="0">
              <a:latin typeface="Times New Roman"/>
              <a:cs typeface="Times New Roman"/>
            </a:endParaRPr>
          </a:p>
          <a:p>
            <a:pPr marL="231140" marR="45720" algn="just">
              <a:lnSpc>
                <a:spcPct val="95900"/>
              </a:lnSpc>
              <a:spcBef>
                <a:spcPts val="30"/>
              </a:spcBef>
              <a:buAutoNum type="arabicPeriod"/>
              <a:tabLst>
                <a:tab pos="501650" algn="l"/>
              </a:tabLst>
            </a:pPr>
            <a:r>
              <a:rPr sz="1400" spc="-5" dirty="0">
                <a:latin typeface="Times New Roman"/>
                <a:cs typeface="Times New Roman"/>
              </a:rPr>
              <a:t>Скласти систему лінійних рівнянь усталеного режиму у формі балансу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струмів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комплексними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невідомими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коефіцієнтами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заданої</a:t>
            </a:r>
            <a:r>
              <a:rPr sz="1400" dirty="0">
                <a:latin typeface="Times New Roman"/>
                <a:cs typeface="Times New Roman"/>
              </a:rPr>
              <a:t> схеми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електричної</a:t>
            </a:r>
            <a:r>
              <a:rPr sz="1400" spc="-5" dirty="0">
                <a:latin typeface="Times New Roman"/>
                <a:cs typeface="Times New Roman"/>
              </a:rPr>
              <a:t> мережі.</a:t>
            </a:r>
            <a:endParaRPr sz="1400" dirty="0">
              <a:latin typeface="Times New Roman"/>
              <a:cs typeface="Times New Roman"/>
            </a:endParaRPr>
          </a:p>
          <a:p>
            <a:pPr marL="231140" algn="just">
              <a:lnSpc>
                <a:spcPts val="1575"/>
              </a:lnSpc>
            </a:pPr>
            <a:r>
              <a:rPr sz="1400" spc="-5" dirty="0">
                <a:latin typeface="Times New Roman"/>
                <a:cs typeface="Times New Roman"/>
              </a:rPr>
              <a:t>Використовувати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матеріали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Практичного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заняття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4;</a:t>
            </a:r>
            <a:endParaRPr sz="1400" dirty="0">
              <a:latin typeface="Times New Roman"/>
              <a:cs typeface="Times New Roman"/>
            </a:endParaRPr>
          </a:p>
          <a:p>
            <a:pPr marL="408940" indent="-178435">
              <a:lnSpc>
                <a:spcPts val="1610"/>
              </a:lnSpc>
              <a:buAutoNum type="arabicPeriod" startAt="3"/>
              <a:tabLst>
                <a:tab pos="409575" algn="l"/>
              </a:tabLst>
            </a:pPr>
            <a:r>
              <a:rPr sz="1400" spc="-5" dirty="0">
                <a:latin typeface="Times New Roman"/>
                <a:cs typeface="Times New Roman"/>
              </a:rPr>
              <a:t>Записати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систему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матричній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формі;</a:t>
            </a:r>
            <a:endParaRPr sz="1400" dirty="0">
              <a:latin typeface="Times New Roman"/>
              <a:cs typeface="Times New Roman"/>
            </a:endParaRPr>
          </a:p>
          <a:p>
            <a:pPr marL="508000" indent="-277495">
              <a:lnSpc>
                <a:spcPts val="1610"/>
              </a:lnSpc>
              <a:buAutoNum type="arabicPeriod" startAt="3"/>
              <a:tabLst>
                <a:tab pos="508000" algn="l"/>
                <a:tab pos="508634" algn="l"/>
              </a:tabLst>
            </a:pPr>
            <a:r>
              <a:rPr sz="1400" spc="-5" dirty="0">
                <a:latin typeface="Times New Roman"/>
                <a:cs typeface="Times New Roman"/>
              </a:rPr>
              <a:t>Розв’язати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складену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систему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методом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подвійної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факторизації:</a:t>
            </a:r>
            <a:endParaRPr sz="1400" dirty="0">
              <a:latin typeface="Times New Roman"/>
              <a:cs typeface="Times New Roman"/>
            </a:endParaRPr>
          </a:p>
          <a:p>
            <a:pPr marL="501015" indent="-270510">
              <a:lnSpc>
                <a:spcPts val="1610"/>
              </a:lnSpc>
              <a:buChar char="-"/>
              <a:tabLst>
                <a:tab pos="501015" algn="l"/>
                <a:tab pos="501650" algn="l"/>
              </a:tabLst>
            </a:pPr>
            <a:r>
              <a:rPr sz="1400" spc="-5" dirty="0">
                <a:latin typeface="Times New Roman"/>
                <a:cs typeface="Times New Roman"/>
              </a:rPr>
              <a:t>обчислити факторизовану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матрицю;</a:t>
            </a:r>
            <a:endParaRPr sz="1400" dirty="0">
              <a:latin typeface="Times New Roman"/>
              <a:cs typeface="Times New Roman"/>
            </a:endParaRPr>
          </a:p>
          <a:p>
            <a:pPr marL="501015" indent="-270510">
              <a:lnSpc>
                <a:spcPts val="1610"/>
              </a:lnSpc>
              <a:buChar char="-"/>
              <a:tabLst>
                <a:tab pos="501015" algn="l"/>
                <a:tab pos="501650" algn="l"/>
              </a:tabLst>
            </a:pPr>
            <a:r>
              <a:rPr sz="1400" spc="-5" dirty="0">
                <a:latin typeface="Times New Roman"/>
                <a:cs typeface="Times New Roman"/>
              </a:rPr>
              <a:t>сформувати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факторні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матриці;</a:t>
            </a:r>
          </a:p>
          <a:p>
            <a:pPr marL="501015" indent="-270510">
              <a:lnSpc>
                <a:spcPts val="1610"/>
              </a:lnSpc>
              <a:buChar char="-"/>
              <a:tabLst>
                <a:tab pos="501015" algn="l"/>
                <a:tab pos="501650" algn="l"/>
              </a:tabLst>
            </a:pPr>
            <a:r>
              <a:rPr sz="1400" spc="-5" dirty="0">
                <a:latin typeface="Times New Roman"/>
                <a:cs typeface="Times New Roman"/>
              </a:rPr>
              <a:t>обчислити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зворотну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матрицю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провідностей;</a:t>
            </a:r>
            <a:endParaRPr sz="1400" dirty="0">
              <a:latin typeface="Times New Roman"/>
              <a:cs typeface="Times New Roman"/>
            </a:endParaRPr>
          </a:p>
          <a:p>
            <a:pPr marL="501015" indent="-270510">
              <a:lnSpc>
                <a:spcPts val="1610"/>
              </a:lnSpc>
              <a:buChar char="-"/>
              <a:tabLst>
                <a:tab pos="501015" algn="l"/>
                <a:tab pos="501650" algn="l"/>
              </a:tabLst>
            </a:pPr>
            <a:r>
              <a:rPr sz="1400" spc="-5" dirty="0">
                <a:latin typeface="Times New Roman"/>
                <a:cs typeface="Times New Roman"/>
              </a:rPr>
              <a:t>визначити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напруги 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вузлах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заданої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електричної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мережі;</a:t>
            </a:r>
            <a:endParaRPr sz="1400" dirty="0">
              <a:latin typeface="Times New Roman"/>
              <a:cs typeface="Times New Roman"/>
            </a:endParaRPr>
          </a:p>
          <a:p>
            <a:pPr marL="508000" indent="-277495">
              <a:lnSpc>
                <a:spcPts val="1610"/>
              </a:lnSpc>
              <a:buAutoNum type="arabicPeriod" startAt="5"/>
              <a:tabLst>
                <a:tab pos="508000" algn="l"/>
                <a:tab pos="508634" algn="l"/>
              </a:tabLst>
            </a:pPr>
            <a:r>
              <a:rPr sz="1400" spc="-5" dirty="0">
                <a:latin typeface="Times New Roman"/>
                <a:cs typeface="Times New Roman"/>
              </a:rPr>
              <a:t>Перевірити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правильність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розв’язання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рівнянь;</a:t>
            </a:r>
            <a:endParaRPr sz="1400" dirty="0">
              <a:latin typeface="Times New Roman"/>
              <a:cs typeface="Times New Roman"/>
            </a:endParaRPr>
          </a:p>
          <a:p>
            <a:pPr marL="508000" indent="-277495">
              <a:lnSpc>
                <a:spcPts val="1645"/>
              </a:lnSpc>
              <a:buAutoNum type="arabicPeriod" startAt="5"/>
              <a:tabLst>
                <a:tab pos="508000" algn="l"/>
                <a:tab pos="508634" algn="l"/>
              </a:tabLst>
            </a:pPr>
            <a:r>
              <a:rPr sz="1400" spc="-5" dirty="0">
                <a:latin typeface="Times New Roman"/>
                <a:cs typeface="Times New Roman"/>
              </a:rPr>
              <a:t>Підготувати відповіді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контрольні питання.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145"/>
              </a:spcBef>
            </a:pPr>
            <a:r>
              <a:rPr sz="1400" i="1" spc="-5" dirty="0">
                <a:latin typeface="Times New Roman"/>
                <a:cs typeface="Times New Roman"/>
              </a:rPr>
              <a:t>5.2.Стислі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теоретичні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відомості</a:t>
            </a:r>
            <a:endParaRPr sz="1400" dirty="0">
              <a:latin typeface="Times New Roman"/>
              <a:cs typeface="Times New Roman"/>
            </a:endParaRPr>
          </a:p>
          <a:p>
            <a:pPr marL="501015">
              <a:lnSpc>
                <a:spcPct val="100000"/>
              </a:lnSpc>
              <a:spcBef>
                <a:spcPts val="1325"/>
              </a:spcBef>
            </a:pPr>
            <a:r>
              <a:rPr sz="1400" spc="-10" dirty="0">
                <a:latin typeface="Times New Roman"/>
                <a:cs typeface="Times New Roman"/>
              </a:rPr>
              <a:t>Метод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подвійної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факторизації</a:t>
            </a:r>
            <a:r>
              <a:rPr sz="1400" spc="2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передбачає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розв’язання</a:t>
            </a:r>
            <a:r>
              <a:rPr sz="1400" spc="2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системи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лінійних</a:t>
            </a:r>
            <a:endParaRPr sz="1400" dirty="0">
              <a:latin typeface="Times New Roman"/>
              <a:cs typeface="Times New Roman"/>
            </a:endParaRPr>
          </a:p>
          <a:p>
            <a:pPr marR="254635" algn="r">
              <a:lnSpc>
                <a:spcPts val="880"/>
              </a:lnSpc>
              <a:spcBef>
                <a:spcPts val="65"/>
              </a:spcBef>
            </a:pPr>
            <a:r>
              <a:rPr sz="850" spc="45" dirty="0">
                <a:latin typeface="Times New Roman"/>
                <a:cs typeface="Times New Roman"/>
              </a:rPr>
              <a:t>.</a:t>
            </a:r>
            <a:endParaRPr sz="850" dirty="0">
              <a:latin typeface="Times New Roman"/>
              <a:cs typeface="Times New Roman"/>
            </a:endParaRPr>
          </a:p>
          <a:p>
            <a:pPr algn="ctr">
              <a:lnSpc>
                <a:spcPts val="1660"/>
              </a:lnSpc>
            </a:pP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spc="4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усталеного</a:t>
            </a:r>
            <a:r>
              <a:rPr sz="1400" spc="459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</a:t>
            </a:r>
            <a:r>
              <a:rPr sz="1400" spc="459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(3.1),</a:t>
            </a:r>
            <a:r>
              <a:rPr sz="1400" spc="4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(3.2)</a:t>
            </a:r>
            <a:r>
              <a:rPr sz="1400" spc="4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4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визначення</a:t>
            </a:r>
            <a:r>
              <a:rPr sz="1400" spc="4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невідомих</a:t>
            </a:r>
            <a:r>
              <a:rPr sz="1400" spc="45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напруг</a:t>
            </a:r>
            <a:r>
              <a:rPr sz="2250" i="1" spc="75" baseline="1851" dirty="0">
                <a:latin typeface="Times New Roman"/>
                <a:cs typeface="Times New Roman"/>
              </a:rPr>
              <a:t>U</a:t>
            </a:r>
            <a:r>
              <a:rPr sz="1275" i="1" spc="75" baseline="-22875" dirty="0">
                <a:latin typeface="Times New Roman"/>
                <a:cs typeface="Times New Roman"/>
              </a:rPr>
              <a:t>i</a:t>
            </a:r>
            <a:r>
              <a:rPr sz="1275" i="1" spc="337" baseline="-228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endParaRPr sz="1400" dirty="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90"/>
              </a:spcBef>
            </a:pPr>
            <a:r>
              <a:rPr sz="1400" spc="-10" dirty="0">
                <a:latin typeface="Times New Roman"/>
                <a:cs typeface="Times New Roman"/>
              </a:rPr>
              <a:t>вигляді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79567" y="6973823"/>
            <a:ext cx="18529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409" dirty="0">
                <a:latin typeface="Times New Roman"/>
                <a:cs typeface="Times New Roman"/>
              </a:rPr>
              <a:t>—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вектор </a:t>
            </a:r>
            <a:r>
              <a:rPr sz="1400" spc="-10" dirty="0">
                <a:latin typeface="Times New Roman"/>
                <a:cs typeface="Times New Roman"/>
              </a:rPr>
              <a:t>вільни</a:t>
            </a:r>
            <a:r>
              <a:rPr sz="1400" spc="-5" dirty="0">
                <a:latin typeface="Times New Roman"/>
                <a:cs typeface="Times New Roman"/>
              </a:rPr>
              <a:t>х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чл</a:t>
            </a:r>
            <a:r>
              <a:rPr sz="1400" spc="-10" dirty="0">
                <a:latin typeface="Times New Roman"/>
                <a:cs typeface="Times New Roman"/>
              </a:rPr>
              <a:t>ен</a:t>
            </a:r>
            <a:r>
              <a:rPr sz="1400" dirty="0">
                <a:latin typeface="Times New Roman"/>
                <a:cs typeface="Times New Roman"/>
              </a:rPr>
              <a:t>і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875789" y="8353072"/>
          <a:ext cx="5142229" cy="210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90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680">
                <a:tc>
                  <a:txBody>
                    <a:bodyPr/>
                    <a:lstStyle/>
                    <a:p>
                      <a:pPr marL="127000">
                        <a:lnSpc>
                          <a:spcPts val="1560"/>
                        </a:lnSpc>
                      </a:pPr>
                      <a:r>
                        <a:rPr sz="140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00" i="1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baseline="30864" dirty="0">
                          <a:latin typeface="Times New Roman"/>
                          <a:cs typeface="Times New Roman"/>
                        </a:rPr>
                        <a:t>-1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350" baseline="-6172" dirty="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∙</a:t>
                      </a:r>
                      <a:r>
                        <a:rPr sz="1400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350" baseline="-6172" dirty="0">
                          <a:latin typeface="Times New Roman"/>
                          <a:cs typeface="Times New Roman"/>
                        </a:rPr>
                        <a:t>2 </a:t>
                      </a:r>
                      <a:r>
                        <a:rPr sz="1350" spc="-157" baseline="-6172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…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575" i="1" baseline="-5291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575" i="1" spc="-52" baseline="-529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…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575" i="1" baseline="-5291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350" baseline="-6172" dirty="0">
                          <a:latin typeface="Times New Roman"/>
                          <a:cs typeface="Times New Roman"/>
                        </a:rPr>
                        <a:t>-1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∙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575" i="1" baseline="-5291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575" i="1" spc="-60" baseline="-529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∙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575" i="1" baseline="-5291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350" baseline="-6172" dirty="0">
                          <a:latin typeface="Times New Roman"/>
                          <a:cs typeface="Times New Roman"/>
                        </a:rPr>
                        <a:t>-1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…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575" i="1" baseline="-5291" dirty="0">
                          <a:latin typeface="Times New Roman"/>
                          <a:cs typeface="Times New Roman"/>
                        </a:rPr>
                        <a:t>k </a:t>
                      </a:r>
                      <a:r>
                        <a:rPr sz="1575" i="1" spc="-120" baseline="-529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… 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350" baseline="-6172" dirty="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1350" spc="-157" baseline="-6172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4200">
                        <a:lnSpc>
                          <a:spcPts val="152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(5.2)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87983" y="8570214"/>
            <a:ext cx="1949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де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7983" y="8797543"/>
            <a:ext cx="6142990" cy="443865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09"/>
              </a:spcBef>
            </a:pPr>
            <a:r>
              <a:rPr sz="1400" spc="-5" dirty="0">
                <a:latin typeface="Times New Roman"/>
                <a:cs typeface="Times New Roman"/>
              </a:rPr>
              <a:t>Структуру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факторних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матриць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k</a:t>
            </a:r>
            <a:r>
              <a:rPr sz="1400" spc="-5" dirty="0">
                <a:latin typeface="Times New Roman"/>
                <a:cs typeface="Times New Roman"/>
              </a:rPr>
              <a:t>-му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кроці</a:t>
            </a:r>
            <a:r>
              <a:rPr sz="1400" spc="5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факторизації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показано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рис.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5.1.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56368" y="6965194"/>
            <a:ext cx="147955" cy="1511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00" spc="55" dirty="0">
                <a:latin typeface="Symbol"/>
                <a:cs typeface="Symbol"/>
              </a:rPr>
              <a:t></a:t>
            </a:r>
            <a:r>
              <a:rPr sz="800" spc="60" dirty="0"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56672" y="6865218"/>
            <a:ext cx="885190" cy="156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43915" algn="l"/>
              </a:tabLst>
            </a:pPr>
            <a:r>
              <a:rPr sz="850" spc="5" dirty="0">
                <a:latin typeface="Times New Roman"/>
                <a:cs typeface="Times New Roman"/>
              </a:rPr>
              <a:t>.	.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04173" y="7084974"/>
            <a:ext cx="278765" cy="156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9550" algn="l"/>
              </a:tabLst>
            </a:pPr>
            <a:r>
              <a:rPr sz="850" spc="10" dirty="0">
                <a:latin typeface="Times New Roman"/>
                <a:cs typeface="Times New Roman"/>
              </a:rPr>
              <a:t>0	0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7983" y="6962782"/>
            <a:ext cx="416496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27685" algn="l"/>
              </a:tabLst>
            </a:pPr>
            <a:r>
              <a:rPr sz="1400" spc="-5" dirty="0">
                <a:latin typeface="Times New Roman"/>
                <a:cs typeface="Times New Roman"/>
              </a:rPr>
              <a:t>де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i="1" spc="105" dirty="0">
                <a:latin typeface="Times New Roman"/>
                <a:cs typeface="Times New Roman"/>
              </a:rPr>
              <a:t>Y	</a:t>
            </a:r>
            <a:r>
              <a:rPr sz="1400" spc="-295" dirty="0">
                <a:latin typeface="Times New Roman"/>
                <a:cs typeface="Times New Roman"/>
              </a:rPr>
              <a:t>─</a:t>
            </a:r>
            <a:r>
              <a:rPr sz="1400" spc="-2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обернена матриця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провідностей;</a:t>
            </a:r>
            <a:r>
              <a:rPr sz="1400" spc="260" dirty="0">
                <a:latin typeface="Times New Roman"/>
                <a:cs typeface="Times New Roman"/>
              </a:rPr>
              <a:t> </a:t>
            </a:r>
            <a:r>
              <a:rPr sz="2175" i="1" spc="44" baseline="1915" dirty="0">
                <a:latin typeface="Times New Roman"/>
                <a:cs typeface="Times New Roman"/>
              </a:rPr>
              <a:t>J</a:t>
            </a:r>
            <a:r>
              <a:rPr sz="2175" i="1" spc="240" baseline="1915" dirty="0">
                <a:latin typeface="Times New Roman"/>
                <a:cs typeface="Times New Roman"/>
              </a:rPr>
              <a:t> </a:t>
            </a:r>
            <a:r>
              <a:rPr sz="2175" spc="52" baseline="1915" dirty="0">
                <a:latin typeface="Symbol"/>
                <a:cs typeface="Symbol"/>
              </a:rPr>
              <a:t></a:t>
            </a:r>
            <a:r>
              <a:rPr sz="2175" spc="-187" baseline="1915" dirty="0">
                <a:latin typeface="Times New Roman"/>
                <a:cs typeface="Times New Roman"/>
              </a:rPr>
              <a:t> </a:t>
            </a:r>
            <a:r>
              <a:rPr sz="2175" i="1" spc="52" baseline="1915" dirty="0">
                <a:latin typeface="Times New Roman"/>
                <a:cs typeface="Times New Roman"/>
              </a:rPr>
              <a:t>Y</a:t>
            </a:r>
            <a:r>
              <a:rPr sz="2175" i="1" spc="-165" baseline="1915" dirty="0">
                <a:latin typeface="Times New Roman"/>
                <a:cs typeface="Times New Roman"/>
              </a:rPr>
              <a:t> </a:t>
            </a:r>
            <a:r>
              <a:rPr sz="2175" i="1" spc="75" baseline="1915" dirty="0">
                <a:latin typeface="Times New Roman"/>
                <a:cs typeface="Times New Roman"/>
              </a:rPr>
              <a:t>U </a:t>
            </a:r>
            <a:r>
              <a:rPr sz="2175" i="1" spc="300" baseline="1915" dirty="0">
                <a:latin typeface="Times New Roman"/>
                <a:cs typeface="Times New Roman"/>
              </a:rPr>
              <a:t> </a:t>
            </a:r>
            <a:r>
              <a:rPr sz="2175" spc="52" baseline="1915" dirty="0">
                <a:latin typeface="Symbol"/>
                <a:cs typeface="Symbol"/>
              </a:rPr>
              <a:t></a:t>
            </a:r>
            <a:r>
              <a:rPr sz="2175" spc="-7" baseline="1915" dirty="0">
                <a:latin typeface="Times New Roman"/>
                <a:cs typeface="Times New Roman"/>
              </a:rPr>
              <a:t> </a:t>
            </a:r>
            <a:r>
              <a:rPr sz="2175" i="1" spc="30" baseline="1915" dirty="0">
                <a:latin typeface="Times New Roman"/>
                <a:cs typeface="Times New Roman"/>
              </a:rPr>
              <a:t>I</a:t>
            </a:r>
            <a:endParaRPr sz="2175" baseline="1915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5635" y="6890651"/>
            <a:ext cx="513218" cy="32486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862583" y="7213853"/>
            <a:ext cx="6195060" cy="1127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ts val="1645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системи.</a:t>
            </a:r>
            <a:endParaRPr sz="1400">
              <a:latin typeface="Times New Roman"/>
              <a:cs typeface="Times New Roman"/>
            </a:endParaRPr>
          </a:p>
          <a:p>
            <a:pPr marR="30480" algn="r">
              <a:lnSpc>
                <a:spcPts val="1610"/>
              </a:lnSpc>
            </a:pP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обернення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матриці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провідностей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використовують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подвійну</a:t>
            </a:r>
            <a:r>
              <a:rPr sz="1400" i="1" spc="-3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факторизацію</a:t>
            </a:r>
            <a:endParaRPr sz="1400">
              <a:latin typeface="Times New Roman"/>
              <a:cs typeface="Times New Roman"/>
            </a:endParaRPr>
          </a:p>
          <a:p>
            <a:pPr marR="31750" algn="r">
              <a:lnSpc>
                <a:spcPts val="1645"/>
              </a:lnSpc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подання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оберненої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матриці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як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добутку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послідовності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елементарних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верхніх</a:t>
            </a:r>
            <a:endParaRPr sz="1400">
              <a:latin typeface="Times New Roman"/>
              <a:cs typeface="Times New Roman"/>
            </a:endParaRPr>
          </a:p>
          <a:p>
            <a:pPr marL="38100" marR="33020" indent="20955">
              <a:lnSpc>
                <a:spcPts val="1900"/>
              </a:lnSpc>
              <a:spcBef>
                <a:spcPts val="75"/>
              </a:spcBef>
            </a:pPr>
            <a:r>
              <a:rPr sz="2400" spc="-52" baseline="3472" dirty="0">
                <a:latin typeface="Times New Roman"/>
                <a:cs typeface="Times New Roman"/>
              </a:rPr>
              <a:t>(</a:t>
            </a:r>
            <a:r>
              <a:rPr sz="2400" i="1" spc="-52" baseline="3472" dirty="0">
                <a:latin typeface="Times New Roman"/>
                <a:cs typeface="Times New Roman"/>
              </a:rPr>
              <a:t>R</a:t>
            </a:r>
            <a:r>
              <a:rPr sz="1350" i="1" spc="-52" baseline="-21604" dirty="0">
                <a:latin typeface="Times New Roman"/>
                <a:cs typeface="Times New Roman"/>
              </a:rPr>
              <a:t>к</a:t>
            </a:r>
            <a:r>
              <a:rPr sz="1350" i="1" spc="-60" baseline="-21604" dirty="0">
                <a:latin typeface="Times New Roman"/>
                <a:cs typeface="Times New Roman"/>
              </a:rPr>
              <a:t> </a:t>
            </a:r>
            <a:r>
              <a:rPr sz="2400" spc="-60" baseline="3472" dirty="0">
                <a:latin typeface="Times New Roman"/>
                <a:cs typeface="Times New Roman"/>
              </a:rPr>
              <a:t>)</a:t>
            </a:r>
            <a:r>
              <a:rPr sz="2400" spc="465" baseline="34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нижніх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2400" spc="-15" baseline="3472" dirty="0">
                <a:latin typeface="Times New Roman"/>
                <a:cs typeface="Times New Roman"/>
              </a:rPr>
              <a:t>(</a:t>
            </a:r>
            <a:r>
              <a:rPr sz="2400" i="1" spc="-15" baseline="3472" dirty="0">
                <a:latin typeface="Times New Roman"/>
                <a:cs typeface="Times New Roman"/>
              </a:rPr>
              <a:t>L</a:t>
            </a:r>
            <a:r>
              <a:rPr sz="1350" i="1" spc="-15" baseline="-21604" dirty="0">
                <a:latin typeface="Times New Roman"/>
                <a:cs typeface="Times New Roman"/>
              </a:rPr>
              <a:t>к</a:t>
            </a:r>
            <a:r>
              <a:rPr sz="1350" i="1" spc="-44" baseline="-21604" dirty="0">
                <a:latin typeface="Times New Roman"/>
                <a:cs typeface="Times New Roman"/>
              </a:rPr>
              <a:t> </a:t>
            </a:r>
            <a:r>
              <a:rPr sz="2400" spc="-22" baseline="3472" dirty="0">
                <a:latin typeface="Times New Roman"/>
                <a:cs typeface="Times New Roman"/>
              </a:rPr>
              <a:t>)</a:t>
            </a:r>
            <a:r>
              <a:rPr sz="2400" spc="-359" baseline="34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трикутних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матриць,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яких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дорівнюють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нулю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елементи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тільки одного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рядка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стовпця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 праві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 ліві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факторні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матриці):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97442" y="8616077"/>
            <a:ext cx="66865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i="1" spc="120" dirty="0">
                <a:latin typeface="Times New Roman"/>
                <a:cs typeface="Times New Roman"/>
              </a:rPr>
              <a:t>k </a:t>
            </a:r>
            <a:r>
              <a:rPr sz="1100" spc="150" dirty="0">
                <a:latin typeface="Symbol"/>
                <a:cs typeface="Symbol"/>
              </a:rPr>
              <a:t>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1</a:t>
            </a:r>
            <a:r>
              <a:rPr sz="1100" spc="114" dirty="0">
                <a:latin typeface="Times New Roman"/>
                <a:cs typeface="Times New Roman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..</a:t>
            </a:r>
            <a:r>
              <a:rPr sz="1100" spc="65" dirty="0">
                <a:latin typeface="Times New Roman"/>
                <a:cs typeface="Times New Roman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,</a:t>
            </a:r>
            <a:r>
              <a:rPr sz="1100" spc="-145" dirty="0">
                <a:latin typeface="Times New Roman"/>
                <a:cs typeface="Times New Roman"/>
              </a:rPr>
              <a:t> </a:t>
            </a:r>
            <a:r>
              <a:rPr sz="1100" i="1" spc="140" dirty="0">
                <a:latin typeface="Times New Roman"/>
                <a:cs typeface="Times New Roman"/>
              </a:rPr>
              <a:t>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77898" y="8528887"/>
            <a:ext cx="5054600" cy="2882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275329" algn="l"/>
              </a:tabLst>
            </a:pPr>
            <a:r>
              <a:rPr sz="1400" spc="-409" dirty="0">
                <a:latin typeface="Times New Roman"/>
                <a:cs typeface="Times New Roman"/>
              </a:rPr>
              <a:t>—  </a:t>
            </a:r>
            <a:r>
              <a:rPr sz="1400" spc="-1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spc="-5" dirty="0">
                <a:latin typeface="Times New Roman"/>
                <a:cs typeface="Times New Roman"/>
              </a:rPr>
              <a:t>ом</a:t>
            </a:r>
            <a:r>
              <a:rPr sz="1400" spc="-15" dirty="0">
                <a:latin typeface="Times New Roman"/>
                <a:cs typeface="Times New Roman"/>
              </a:rPr>
              <a:t>е</a:t>
            </a:r>
            <a:r>
              <a:rPr sz="1400" spc="-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  </a:t>
            </a:r>
            <a:r>
              <a:rPr sz="1400" spc="-1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кроку</a:t>
            </a:r>
            <a:r>
              <a:rPr sz="1400" dirty="0">
                <a:latin typeface="Times New Roman"/>
                <a:cs typeface="Times New Roman"/>
              </a:rPr>
              <a:t>  </a:t>
            </a:r>
            <a:r>
              <a:rPr sz="1400" spc="-1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перетво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5" dirty="0">
                <a:latin typeface="Times New Roman"/>
                <a:cs typeface="Times New Roman"/>
              </a:rPr>
              <a:t>ення</a:t>
            </a:r>
            <a:r>
              <a:rPr sz="1400" dirty="0">
                <a:latin typeface="Times New Roman"/>
                <a:cs typeface="Times New Roman"/>
              </a:rPr>
              <a:t>  </a:t>
            </a:r>
            <a:r>
              <a:rPr sz="1400" spc="-1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</a:t>
            </a:r>
            <a:r>
              <a:rPr sz="1400" spc="-15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три</a:t>
            </a:r>
            <a:r>
              <a:rPr sz="1400" spc="-10" dirty="0">
                <a:latin typeface="Times New Roman"/>
                <a:cs typeface="Times New Roman"/>
              </a:rPr>
              <a:t>ц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2550" i="1" spc="-97" baseline="1633" dirty="0">
                <a:latin typeface="Times New Roman"/>
                <a:cs typeface="Times New Roman"/>
              </a:rPr>
              <a:t>Y</a:t>
            </a:r>
            <a:r>
              <a:rPr sz="2550" i="1" spc="-75" baseline="1633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(кр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  </a:t>
            </a:r>
            <a:r>
              <a:rPr sz="1400" spc="-1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факторизації).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02538" y="547398"/>
          <a:ext cx="5974711" cy="19090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3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91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2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92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22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83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83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37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49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703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767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06600">
                <a:tc>
                  <a:txBody>
                    <a:bodyPr/>
                    <a:lstStyle/>
                    <a:p>
                      <a:pPr marL="127000">
                        <a:lnSpc>
                          <a:spcPts val="1525"/>
                        </a:lnSpc>
                      </a:pPr>
                      <a:r>
                        <a:rPr sz="1400" i="1" dirty="0">
                          <a:latin typeface="Times New Roman"/>
                          <a:cs typeface="Times New Roman"/>
                        </a:rPr>
                        <a:t>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5"/>
                        </a:lnSpc>
                      </a:pP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350" i="1" spc="-7" baseline="-6172" dirty="0">
                          <a:latin typeface="Times New Roman"/>
                          <a:cs typeface="Times New Roman"/>
                        </a:rPr>
                        <a:t>k</a:t>
                      </a:r>
                      <a:endParaRPr sz="1350" baseline="-6172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ts val="1525"/>
                        </a:lnSpc>
                      </a:pPr>
                      <a:r>
                        <a:rPr sz="1400" i="1" dirty="0">
                          <a:latin typeface="Times New Roman"/>
                          <a:cs typeface="Times New Roman"/>
                        </a:rPr>
                        <a:t>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5"/>
                        </a:lnSpc>
                      </a:pP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350" i="1" spc="-7" baseline="-6172" dirty="0">
                          <a:latin typeface="Times New Roman"/>
                          <a:cs typeface="Times New Roman"/>
                        </a:rPr>
                        <a:t>k</a:t>
                      </a:r>
                      <a:endParaRPr sz="1350" baseline="-6172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550">
                <a:tc>
                  <a:txBody>
                    <a:bodyPr/>
                    <a:lstStyle/>
                    <a:p>
                      <a:pPr marR="82550" algn="r">
                        <a:lnSpc>
                          <a:spcPts val="1614"/>
                        </a:lnSpc>
                      </a:pPr>
                      <a:r>
                        <a:rPr sz="1400" i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51765" algn="r">
                        <a:lnSpc>
                          <a:spcPts val="1614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1614"/>
                        </a:lnSpc>
                      </a:pPr>
                      <a:r>
                        <a:rPr sz="1400" i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52400" algn="r">
                        <a:lnSpc>
                          <a:spcPts val="1614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1">
                <a:tc>
                  <a:txBody>
                    <a:bodyPr/>
                    <a:lstStyle/>
                    <a:p>
                      <a:pPr marR="104139" algn="r">
                        <a:lnSpc>
                          <a:spcPts val="155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4775" algn="r">
                        <a:lnSpc>
                          <a:spcPts val="155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074">
                <a:tc>
                  <a:txBody>
                    <a:bodyPr/>
                    <a:lstStyle/>
                    <a:p>
                      <a:pPr marR="87630" algn="r">
                        <a:lnSpc>
                          <a:spcPts val="1560"/>
                        </a:lnSpc>
                      </a:pPr>
                      <a:r>
                        <a:rPr sz="1400" i="1" dirty="0">
                          <a:latin typeface="Times New Roman"/>
                          <a:cs typeface="Times New Roman"/>
                        </a:rPr>
                        <a:t>k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40"/>
                        </a:lnSpc>
                        <a:spcBef>
                          <a:spcPts val="20"/>
                        </a:spcBef>
                      </a:pPr>
                      <a:r>
                        <a:rPr sz="2100" i="1" spc="-7" baseline="3968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900" i="1" spc="-5" dirty="0">
                          <a:latin typeface="Times New Roman"/>
                          <a:cs typeface="Times New Roman"/>
                        </a:rPr>
                        <a:t>k,k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+1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…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  <a:spcBef>
                          <a:spcPts val="30"/>
                        </a:spcBef>
                      </a:pPr>
                      <a:r>
                        <a:rPr sz="2100" i="1" spc="-7" baseline="3968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900" i="1" spc="-5" dirty="0">
                          <a:latin typeface="Times New Roman"/>
                          <a:cs typeface="Times New Roman"/>
                        </a:rPr>
                        <a:t>k,n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ts val="1560"/>
                        </a:lnSpc>
                      </a:pPr>
                      <a:r>
                        <a:rPr sz="1400" i="1" dirty="0">
                          <a:latin typeface="Times New Roman"/>
                          <a:cs typeface="Times New Roman"/>
                        </a:rPr>
                        <a:t>k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30"/>
                        </a:lnSpc>
                        <a:spcBef>
                          <a:spcPts val="30"/>
                        </a:spcBef>
                      </a:pPr>
                      <a:r>
                        <a:rPr sz="2100" i="1" spc="-7" baseline="3968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900" i="1" spc="-5" dirty="0">
                          <a:latin typeface="Times New Roman"/>
                          <a:cs typeface="Times New Roman"/>
                        </a:rPr>
                        <a:t>k,k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074">
                <a:tc>
                  <a:txBody>
                    <a:bodyPr/>
                    <a:lstStyle/>
                    <a:p>
                      <a:pPr marR="104139" algn="r">
                        <a:lnSpc>
                          <a:spcPts val="156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4775" algn="r">
                        <a:lnSpc>
                          <a:spcPts val="156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45"/>
                        </a:lnSpc>
                        <a:spcBef>
                          <a:spcPts val="15"/>
                        </a:spcBef>
                      </a:pPr>
                      <a:r>
                        <a:rPr sz="2100" i="1" spc="-7" baseline="3968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900" i="1" spc="-5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+1,</a:t>
                      </a:r>
                      <a:r>
                        <a:rPr sz="900" i="1" spc="-5" dirty="0">
                          <a:latin typeface="Times New Roman"/>
                          <a:cs typeface="Times New Roman"/>
                        </a:rPr>
                        <a:t>k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566">
                <a:tc>
                  <a:txBody>
                    <a:bodyPr/>
                    <a:lstStyle/>
                    <a:p>
                      <a:pPr marR="104139" algn="r">
                        <a:lnSpc>
                          <a:spcPts val="156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4775" algn="r">
                        <a:lnSpc>
                          <a:spcPts val="156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…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0" algn="r">
                        <a:lnSpc>
                          <a:spcPts val="156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550">
                <a:tc>
                  <a:txBody>
                    <a:bodyPr/>
                    <a:lstStyle/>
                    <a:p>
                      <a:pPr marR="82550" algn="r">
                        <a:lnSpc>
                          <a:spcPts val="1610"/>
                        </a:lnSpc>
                      </a:pPr>
                      <a:r>
                        <a:rPr sz="1400" i="1" dirty="0">
                          <a:latin typeface="Times New Roman"/>
                          <a:cs typeface="Times New Roman"/>
                        </a:rPr>
                        <a:t>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1610"/>
                        </a:lnSpc>
                      </a:pPr>
                      <a:r>
                        <a:rPr sz="1400" i="1" dirty="0">
                          <a:latin typeface="Times New Roman"/>
                          <a:cs typeface="Times New Roman"/>
                        </a:rPr>
                        <a:t>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  <a:spcBef>
                          <a:spcPts val="30"/>
                        </a:spcBef>
                      </a:pPr>
                      <a:r>
                        <a:rPr sz="2100" i="1" spc="-7" baseline="3968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900" i="1" spc="-5" dirty="0">
                          <a:latin typeface="Times New Roman"/>
                          <a:cs typeface="Times New Roman"/>
                        </a:rPr>
                        <a:t>n,k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3035" algn="r">
                        <a:lnSpc>
                          <a:spcPts val="16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5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1765" algn="r">
                        <a:lnSpc>
                          <a:spcPts val="1635"/>
                        </a:lnSpc>
                      </a:pPr>
                      <a:r>
                        <a:rPr sz="1400" i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</a:pPr>
                      <a:r>
                        <a:rPr sz="1400" i="1" dirty="0">
                          <a:latin typeface="Times New Roman"/>
                          <a:cs typeface="Times New Roman"/>
                        </a:rPr>
                        <a:t>k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</a:pPr>
                      <a:r>
                        <a:rPr sz="1400" i="1" dirty="0">
                          <a:latin typeface="Times New Roman"/>
                          <a:cs typeface="Times New Roman"/>
                        </a:rPr>
                        <a:t>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0" algn="r">
                        <a:lnSpc>
                          <a:spcPts val="1635"/>
                        </a:lnSpc>
                      </a:pPr>
                      <a:r>
                        <a:rPr sz="1400" i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</a:pPr>
                      <a:r>
                        <a:rPr sz="1400" i="1" dirty="0">
                          <a:latin typeface="Times New Roman"/>
                          <a:cs typeface="Times New Roman"/>
                        </a:rPr>
                        <a:t>k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73990" algn="r">
                        <a:lnSpc>
                          <a:spcPts val="163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53035" algn="r">
                        <a:lnSpc>
                          <a:spcPts val="1635"/>
                        </a:lnSpc>
                      </a:pPr>
                      <a:r>
                        <a:rPr sz="1400" i="1" dirty="0">
                          <a:latin typeface="Times New Roman"/>
                          <a:cs typeface="Times New Roman"/>
                        </a:rPr>
                        <a:t>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8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</a:pPr>
                      <a:r>
                        <a:rPr sz="1400" i="1" dirty="0">
                          <a:latin typeface="Times New Roman"/>
                          <a:cs typeface="Times New Roman"/>
                        </a:rPr>
                        <a:t>j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</a:pPr>
                      <a:r>
                        <a:rPr sz="1400" i="1" dirty="0">
                          <a:latin typeface="Times New Roman"/>
                          <a:cs typeface="Times New Roman"/>
                        </a:rPr>
                        <a:t>j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932180" y="2442412"/>
            <a:ext cx="4253865" cy="58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02764">
              <a:lnSpc>
                <a:spcPct val="1314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Рисунок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5.1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 Факторні матриці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Їх елементи обчислюють за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формулами: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44803" y="3034785"/>
          <a:ext cx="6173469" cy="880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5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7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8456">
                <a:tc>
                  <a:txBody>
                    <a:bodyPr/>
                    <a:lstStyle/>
                    <a:p>
                      <a:pPr marL="127000">
                        <a:lnSpc>
                          <a:spcPts val="1430"/>
                        </a:lnSpc>
                        <a:tabLst>
                          <a:tab pos="1523365" algn="l"/>
                          <a:tab pos="2344420" algn="l"/>
                        </a:tabLst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400" spc="3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матриця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i="1" spc="-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575" i="1" spc="-7" baseline="-5291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575" i="1" spc="7" baseline="-529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:	</a:t>
                      </a:r>
                      <a:r>
                        <a:rPr sz="2100" i="1" spc="89" baseline="3968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spc="89" baseline="52083" dirty="0">
                          <a:latin typeface="Times New Roman"/>
                          <a:cs typeface="Times New Roman"/>
                        </a:rPr>
                        <a:t>*  </a:t>
                      </a:r>
                      <a:r>
                        <a:rPr sz="1200" spc="202" baseline="5208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112" baseline="3968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2100" spc="-292" baseline="3968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165" baseline="3968" dirty="0">
                          <a:latin typeface="Times New Roman"/>
                          <a:cs typeface="Times New Roman"/>
                        </a:rPr>
                        <a:t>1/</a:t>
                      </a:r>
                      <a:r>
                        <a:rPr sz="2100" spc="127" baseline="3968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i="1" spc="89" baseline="3968" dirty="0">
                          <a:latin typeface="Times New Roman"/>
                          <a:cs typeface="Times New Roman"/>
                        </a:rPr>
                        <a:t>y	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;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138430" algn="ctr">
                        <a:lnSpc>
                          <a:spcPts val="530"/>
                        </a:lnSpc>
                        <a:tabLst>
                          <a:tab pos="603250" algn="l"/>
                        </a:tabLst>
                      </a:pPr>
                      <a:r>
                        <a:rPr sz="800" i="1" spc="25" dirty="0">
                          <a:latin typeface="Times New Roman"/>
                          <a:cs typeface="Times New Roman"/>
                        </a:rPr>
                        <a:t>kk	kk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(5.3)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272">
                <a:tc>
                  <a:txBody>
                    <a:bodyPr/>
                    <a:lstStyle/>
                    <a:p>
                      <a:pPr marR="116839" algn="ctr">
                        <a:lnSpc>
                          <a:spcPts val="1360"/>
                        </a:lnSpc>
                        <a:spcBef>
                          <a:spcPts val="165"/>
                        </a:spcBef>
                      </a:pPr>
                      <a:r>
                        <a:rPr sz="1450" i="1" spc="1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75" baseline="42483" dirty="0">
                          <a:latin typeface="Times New Roman"/>
                          <a:cs typeface="Times New Roman"/>
                        </a:rPr>
                        <a:t>*  </a:t>
                      </a:r>
                      <a:r>
                        <a:rPr sz="1275" spc="60" baseline="4248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4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450" spc="-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i="1" dirty="0">
                          <a:latin typeface="Times New Roman"/>
                          <a:cs typeface="Times New Roman"/>
                        </a:rPr>
                        <a:t>y </a:t>
                      </a:r>
                      <a:r>
                        <a:rPr sz="1450" i="1" spc="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i="1" spc="1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75" baseline="42483" dirty="0">
                          <a:latin typeface="Times New Roman"/>
                          <a:cs typeface="Times New Roman"/>
                        </a:rPr>
                        <a:t>*</a:t>
                      </a:r>
                      <a:endParaRPr sz="1275" baseline="42483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640"/>
                        </a:lnSpc>
                        <a:tabLst>
                          <a:tab pos="499745" algn="l"/>
                        </a:tabLst>
                      </a:pPr>
                      <a:r>
                        <a:rPr sz="850" i="1" spc="5" dirty="0">
                          <a:latin typeface="Times New Roman"/>
                          <a:cs typeface="Times New Roman"/>
                        </a:rPr>
                        <a:t>ik	ik  </a:t>
                      </a:r>
                      <a:r>
                        <a:rPr sz="850" i="1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i="1" spc="-5" dirty="0">
                          <a:latin typeface="Times New Roman"/>
                          <a:cs typeface="Times New Roman"/>
                        </a:rPr>
                        <a:t>kk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(5.4)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612">
                <a:tc>
                  <a:txBody>
                    <a:bodyPr/>
                    <a:lstStyle/>
                    <a:p>
                      <a:pPr marL="127000">
                        <a:lnSpc>
                          <a:spcPts val="1285"/>
                        </a:lnSpc>
                        <a:spcBef>
                          <a:spcPts val="490"/>
                        </a:spcBef>
                        <a:tabLst>
                          <a:tab pos="1521460" algn="l"/>
                        </a:tabLst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матр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иц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4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i="1" dirty="0">
                          <a:latin typeface="Times New Roman"/>
                          <a:cs typeface="Times New Roman"/>
                        </a:rPr>
                        <a:t>R </a:t>
                      </a:r>
                      <a:r>
                        <a:rPr sz="1600" i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:	</a:t>
                      </a:r>
                      <a:r>
                        <a:rPr sz="2400" i="1" spc="30" baseline="10416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350" baseline="64814" dirty="0">
                          <a:latin typeface="Times New Roman"/>
                          <a:cs typeface="Times New Roman"/>
                        </a:rPr>
                        <a:t>*  </a:t>
                      </a:r>
                      <a:r>
                        <a:rPr sz="1350" spc="-89" baseline="648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aseline="10416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2400" spc="-187" baseline="10416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aseline="10416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2400" spc="-390" baseline="10416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i="1" baseline="10416" dirty="0">
                          <a:latin typeface="Times New Roman"/>
                          <a:cs typeface="Times New Roman"/>
                        </a:rPr>
                        <a:t>y  </a:t>
                      </a:r>
                      <a:r>
                        <a:rPr sz="2400" i="1" spc="30" baseline="10416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350" baseline="64814" dirty="0">
                          <a:latin typeface="Times New Roman"/>
                          <a:cs typeface="Times New Roman"/>
                        </a:rPr>
                        <a:t>*</a:t>
                      </a:r>
                      <a:endParaRPr sz="1350" baseline="64814">
                        <a:latin typeface="Times New Roman"/>
                        <a:cs typeface="Times New Roman"/>
                      </a:endParaRPr>
                    </a:p>
                    <a:p>
                      <a:pPr marL="1109345">
                        <a:lnSpc>
                          <a:spcPts val="560"/>
                        </a:lnSpc>
                        <a:tabLst>
                          <a:tab pos="1600200" algn="l"/>
                          <a:tab pos="2061845" algn="l"/>
                        </a:tabLst>
                      </a:pPr>
                      <a:r>
                        <a:rPr sz="1050" i="1" dirty="0">
                          <a:latin typeface="Times New Roman"/>
                          <a:cs typeface="Times New Roman"/>
                        </a:rPr>
                        <a:t>k	</a:t>
                      </a:r>
                      <a:r>
                        <a:rPr sz="900" i="1" spc="-40" dirty="0">
                          <a:latin typeface="Times New Roman"/>
                          <a:cs typeface="Times New Roman"/>
                        </a:rPr>
                        <a:t>kj	kj</a:t>
                      </a:r>
                      <a:r>
                        <a:rPr sz="900" i="1" spc="3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spc="-50" dirty="0">
                          <a:latin typeface="Times New Roman"/>
                          <a:cs typeface="Times New Roman"/>
                        </a:rPr>
                        <a:t>kk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(5.5)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223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237380" y="5060857"/>
          <a:ext cx="4778375" cy="246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380">
                <a:tc>
                  <a:txBody>
                    <a:bodyPr/>
                    <a:lstStyle/>
                    <a:p>
                      <a:pPr marL="127000">
                        <a:lnSpc>
                          <a:spcPts val="1320"/>
                        </a:lnSpc>
                        <a:spcBef>
                          <a:spcPts val="5"/>
                        </a:spcBef>
                        <a:tabLst>
                          <a:tab pos="1678305" algn="l"/>
                        </a:tabLst>
                      </a:pPr>
                      <a:r>
                        <a:rPr sz="1400" i="1" spc="1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baseline="45138" dirty="0">
                          <a:latin typeface="Times New Roman"/>
                          <a:cs typeface="Times New Roman"/>
                        </a:rPr>
                        <a:t>*  </a:t>
                      </a:r>
                      <a:r>
                        <a:rPr sz="1200" spc="-142" baseline="45138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4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y  </a:t>
                      </a:r>
                      <a:r>
                        <a:rPr sz="1400" i="1" spc="-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1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baseline="45138" dirty="0">
                          <a:latin typeface="Times New Roman"/>
                          <a:cs typeface="Times New Roman"/>
                        </a:rPr>
                        <a:t>* </a:t>
                      </a:r>
                      <a:r>
                        <a:rPr sz="1200" spc="-7" baseline="45138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y </a:t>
                      </a:r>
                      <a:r>
                        <a:rPr sz="1400" i="1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;	</a:t>
                      </a:r>
                      <a:r>
                        <a:rPr sz="1400" i="1" spc="1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4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1400" i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400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80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400" spc="-17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75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...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400" spc="-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08279">
                        <a:lnSpc>
                          <a:spcPts val="515"/>
                        </a:lnSpc>
                        <a:tabLst>
                          <a:tab pos="585470" algn="l"/>
                          <a:tab pos="941069" algn="l"/>
                        </a:tabLst>
                      </a:pPr>
                      <a:r>
                        <a:rPr sz="800" i="1" spc="20" dirty="0">
                          <a:latin typeface="Times New Roman"/>
                          <a:cs typeface="Times New Roman"/>
                        </a:rPr>
                        <a:t>ij	ij	</a:t>
                      </a:r>
                      <a:r>
                        <a:rPr sz="800" i="1" spc="30" dirty="0">
                          <a:latin typeface="Times New Roman"/>
                          <a:cs typeface="Times New Roman"/>
                        </a:rPr>
                        <a:t>ik   </a:t>
                      </a:r>
                      <a:r>
                        <a:rPr sz="800" i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i="1" spc="20" dirty="0">
                          <a:latin typeface="Times New Roman"/>
                          <a:cs typeface="Times New Roman"/>
                        </a:rPr>
                        <a:t>kj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76073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(5.4)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849883" y="3928617"/>
            <a:ext cx="6222365" cy="61023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50800" marR="43815" algn="just">
              <a:lnSpc>
                <a:spcPct val="102800"/>
              </a:lnSpc>
              <a:spcBef>
                <a:spcPts val="50"/>
              </a:spcBef>
            </a:pPr>
            <a:r>
              <a:rPr sz="1400" spc="-5" dirty="0">
                <a:latin typeface="Times New Roman"/>
                <a:cs typeface="Times New Roman"/>
              </a:rPr>
              <a:t>де</a:t>
            </a:r>
            <a:r>
              <a:rPr sz="1400" spc="62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i,</a:t>
            </a:r>
            <a:r>
              <a:rPr sz="1400" i="1" spc="61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j</a:t>
            </a:r>
            <a:r>
              <a:rPr sz="1400" i="1" spc="6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9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відповідно</a:t>
            </a:r>
            <a:r>
              <a:rPr sz="1400" spc="9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номери</a:t>
            </a:r>
            <a:r>
              <a:rPr sz="1400" spc="9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рядка</a:t>
            </a:r>
            <a:r>
              <a:rPr sz="1400" spc="9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9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стовпця</a:t>
            </a:r>
            <a:r>
              <a:rPr sz="1400" spc="9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матриці</a:t>
            </a:r>
            <a:r>
              <a:rPr sz="1400" spc="9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провідностей </a:t>
            </a:r>
            <a:r>
              <a:rPr sz="1400" spc="-340" dirty="0">
                <a:latin typeface="Times New Roman"/>
                <a:cs typeface="Times New Roman"/>
              </a:rPr>
              <a:t> </a:t>
            </a:r>
            <a:r>
              <a:rPr sz="2475" baseline="5050" dirty="0">
                <a:latin typeface="Times New Roman"/>
                <a:cs typeface="Times New Roman"/>
              </a:rPr>
              <a:t>(</a:t>
            </a:r>
            <a:r>
              <a:rPr sz="2475" i="1" baseline="5050" dirty="0">
                <a:latin typeface="Times New Roman"/>
                <a:cs typeface="Times New Roman"/>
              </a:rPr>
              <a:t>i</a:t>
            </a:r>
            <a:r>
              <a:rPr sz="2475" baseline="5050" dirty="0">
                <a:latin typeface="Times New Roman"/>
                <a:cs typeface="Times New Roman"/>
              </a:rPr>
              <a:t>,</a:t>
            </a:r>
            <a:r>
              <a:rPr sz="2475" spc="82" baseline="5050" dirty="0">
                <a:latin typeface="Times New Roman"/>
                <a:cs typeface="Times New Roman"/>
              </a:rPr>
              <a:t> </a:t>
            </a:r>
            <a:r>
              <a:rPr sz="2475" i="1" spc="-7" baseline="5050" dirty="0">
                <a:latin typeface="Times New Roman"/>
                <a:cs typeface="Times New Roman"/>
              </a:rPr>
              <a:t>j</a:t>
            </a:r>
            <a:r>
              <a:rPr sz="2475" i="1" spc="15" baseline="5050" dirty="0">
                <a:latin typeface="Times New Roman"/>
                <a:cs typeface="Times New Roman"/>
              </a:rPr>
              <a:t> </a:t>
            </a:r>
            <a:r>
              <a:rPr sz="2475" spc="-7" baseline="5050" dirty="0">
                <a:latin typeface="Symbol"/>
                <a:cs typeface="Symbol"/>
              </a:rPr>
              <a:t></a:t>
            </a:r>
            <a:r>
              <a:rPr sz="2475" spc="-82" baseline="5050" dirty="0">
                <a:latin typeface="Times New Roman"/>
                <a:cs typeface="Times New Roman"/>
              </a:rPr>
              <a:t> </a:t>
            </a:r>
            <a:r>
              <a:rPr sz="2475" i="1" spc="-7" baseline="5050" dirty="0">
                <a:latin typeface="Times New Roman"/>
                <a:cs typeface="Times New Roman"/>
              </a:rPr>
              <a:t>k</a:t>
            </a:r>
            <a:r>
              <a:rPr sz="2475" i="1" spc="44" baseline="5050" dirty="0">
                <a:latin typeface="Times New Roman"/>
                <a:cs typeface="Times New Roman"/>
              </a:rPr>
              <a:t> </a:t>
            </a:r>
            <a:r>
              <a:rPr sz="2475" spc="-7" baseline="5050" dirty="0">
                <a:latin typeface="Symbol"/>
                <a:cs typeface="Symbol"/>
              </a:rPr>
              <a:t></a:t>
            </a:r>
            <a:r>
              <a:rPr sz="2475" spc="-382" baseline="5050" dirty="0">
                <a:latin typeface="Times New Roman"/>
                <a:cs typeface="Times New Roman"/>
              </a:rPr>
              <a:t> </a:t>
            </a:r>
            <a:r>
              <a:rPr sz="2475" spc="-30" baseline="5050" dirty="0">
                <a:latin typeface="Times New Roman"/>
                <a:cs typeface="Times New Roman"/>
              </a:rPr>
              <a:t>1,...,</a:t>
            </a:r>
            <a:r>
              <a:rPr sz="2475" spc="-382" baseline="5050" dirty="0">
                <a:latin typeface="Times New Roman"/>
                <a:cs typeface="Times New Roman"/>
              </a:rPr>
              <a:t> </a:t>
            </a:r>
            <a:r>
              <a:rPr sz="2475" i="1" spc="7" baseline="5050" dirty="0">
                <a:latin typeface="Times New Roman"/>
                <a:cs typeface="Times New Roman"/>
              </a:rPr>
              <a:t>n</a:t>
            </a:r>
            <a:r>
              <a:rPr sz="2475" spc="7" baseline="5050" dirty="0">
                <a:latin typeface="Times New Roman"/>
                <a:cs typeface="Times New Roman"/>
              </a:rPr>
              <a:t>)</a:t>
            </a:r>
            <a:r>
              <a:rPr sz="2475" spc="-232" baseline="5050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;</a:t>
            </a:r>
            <a:r>
              <a:rPr sz="2100" spc="142" baseline="1984" dirty="0">
                <a:latin typeface="Times New Roman"/>
                <a:cs typeface="Times New Roman"/>
              </a:rPr>
              <a:t> </a:t>
            </a:r>
            <a:r>
              <a:rPr sz="2100" i="1" spc="-7" baseline="1984" dirty="0">
                <a:latin typeface="Times New Roman"/>
                <a:cs typeface="Times New Roman"/>
              </a:rPr>
              <a:t>k</a:t>
            </a:r>
            <a:r>
              <a:rPr sz="2100" i="1" spc="135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–</a:t>
            </a:r>
            <a:r>
              <a:rPr sz="2100" spc="142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номер</a:t>
            </a:r>
            <a:r>
              <a:rPr sz="2100" spc="15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кроку</a:t>
            </a:r>
            <a:r>
              <a:rPr sz="2100" spc="142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факторизації</a:t>
            </a:r>
            <a:r>
              <a:rPr sz="2100" spc="-270" baseline="1984" dirty="0">
                <a:latin typeface="Times New Roman"/>
                <a:cs typeface="Times New Roman"/>
              </a:rPr>
              <a:t> </a:t>
            </a:r>
            <a:r>
              <a:rPr sz="1350" spc="90" dirty="0">
                <a:latin typeface="Times New Roman"/>
                <a:cs typeface="Times New Roman"/>
              </a:rPr>
              <a:t>(</a:t>
            </a:r>
            <a:r>
              <a:rPr sz="1350" i="1" spc="90" dirty="0">
                <a:latin typeface="Times New Roman"/>
                <a:cs typeface="Times New Roman"/>
              </a:rPr>
              <a:t>k</a:t>
            </a:r>
            <a:r>
              <a:rPr sz="1350" i="1" spc="105" dirty="0">
                <a:latin typeface="Times New Roman"/>
                <a:cs typeface="Times New Roman"/>
              </a:rPr>
              <a:t> </a:t>
            </a:r>
            <a:r>
              <a:rPr sz="1350" spc="110" dirty="0">
                <a:latin typeface="Symbol"/>
                <a:cs typeface="Symbol"/>
              </a:rPr>
              <a:t></a:t>
            </a:r>
            <a:r>
              <a:rPr sz="1350" spc="-185" dirty="0">
                <a:latin typeface="Times New Roman"/>
                <a:cs typeface="Times New Roman"/>
              </a:rPr>
              <a:t> </a:t>
            </a:r>
            <a:r>
              <a:rPr sz="1350" spc="35" dirty="0">
                <a:latin typeface="Times New Roman"/>
                <a:cs typeface="Times New Roman"/>
              </a:rPr>
              <a:t>1,...,</a:t>
            </a:r>
            <a:r>
              <a:rPr sz="1350" spc="-190" dirty="0">
                <a:latin typeface="Times New Roman"/>
                <a:cs typeface="Times New Roman"/>
              </a:rPr>
              <a:t> </a:t>
            </a:r>
            <a:r>
              <a:rPr sz="1350" i="1" spc="85" dirty="0">
                <a:latin typeface="Times New Roman"/>
                <a:cs typeface="Times New Roman"/>
              </a:rPr>
              <a:t>n</a:t>
            </a:r>
            <a:r>
              <a:rPr sz="1350" spc="85" dirty="0">
                <a:latin typeface="Times New Roman"/>
                <a:cs typeface="Times New Roman"/>
              </a:rPr>
              <a:t>)</a:t>
            </a:r>
            <a:r>
              <a:rPr sz="1350" spc="-130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;</a:t>
            </a:r>
            <a:r>
              <a:rPr sz="2100" spc="142" baseline="1984" dirty="0">
                <a:latin typeface="Times New Roman"/>
                <a:cs typeface="Times New Roman"/>
              </a:rPr>
              <a:t> </a:t>
            </a:r>
            <a:r>
              <a:rPr sz="2100" i="1" spc="-7" baseline="1984" dirty="0">
                <a:latin typeface="Times New Roman"/>
                <a:cs typeface="Times New Roman"/>
              </a:rPr>
              <a:t>у</a:t>
            </a:r>
            <a:r>
              <a:rPr sz="2100" i="1" spc="142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–</a:t>
            </a:r>
            <a:r>
              <a:rPr sz="2100" spc="142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елементи </a:t>
            </a:r>
            <a:r>
              <a:rPr sz="2100" spc="-509" baseline="198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матриці провідностей на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k</a:t>
            </a:r>
            <a:r>
              <a:rPr sz="1400" spc="-5" dirty="0">
                <a:latin typeface="Times New Roman"/>
                <a:cs typeface="Times New Roman"/>
              </a:rPr>
              <a:t>-му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кроці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факторизації.</a:t>
            </a:r>
            <a:endParaRPr sz="1400">
              <a:latin typeface="Times New Roman"/>
              <a:cs typeface="Times New Roman"/>
            </a:endParaRPr>
          </a:p>
          <a:p>
            <a:pPr marL="50800" marR="47625" indent="132715" algn="just">
              <a:lnSpc>
                <a:spcPts val="1610"/>
              </a:lnSpc>
              <a:spcBef>
                <a:spcPts val="40"/>
              </a:spcBef>
            </a:pPr>
            <a:r>
              <a:rPr sz="1400" spc="-5" dirty="0">
                <a:latin typeface="Times New Roman"/>
                <a:cs typeface="Times New Roman"/>
              </a:rPr>
              <a:t>На кожному кроці факторизації виконується перерахунок усіх елементів </a:t>
            </a:r>
            <a:r>
              <a:rPr sz="1400" dirty="0">
                <a:latin typeface="Times New Roman"/>
                <a:cs typeface="Times New Roman"/>
              </a:rPr>
              <a:t>не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перетвореної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раніше частини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матриці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Y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 формулою: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50800" marR="43180" indent="450215">
              <a:lnSpc>
                <a:spcPct val="111200"/>
              </a:lnSpc>
            </a:pPr>
            <a:r>
              <a:rPr sz="2100" spc="-7" baseline="1984" dirty="0">
                <a:latin typeface="Times New Roman"/>
                <a:cs typeface="Times New Roman"/>
              </a:rPr>
              <a:t>У</a:t>
            </a:r>
            <a:r>
              <a:rPr sz="2100" spc="359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результаті</a:t>
            </a:r>
            <a:r>
              <a:rPr sz="2100" spc="367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виконання</a:t>
            </a:r>
            <a:r>
              <a:rPr sz="2100" spc="382" baseline="1984" dirty="0">
                <a:latin typeface="Times New Roman"/>
                <a:cs typeface="Times New Roman"/>
              </a:rPr>
              <a:t> </a:t>
            </a:r>
            <a:r>
              <a:rPr sz="2100" i="1" spc="-7" baseline="1984" dirty="0">
                <a:latin typeface="Times New Roman"/>
                <a:cs typeface="Times New Roman"/>
              </a:rPr>
              <a:t>n</a:t>
            </a:r>
            <a:r>
              <a:rPr sz="2100" i="1" spc="375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кроків</a:t>
            </a:r>
            <a:r>
              <a:rPr sz="2100" spc="367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перетворення</a:t>
            </a:r>
            <a:r>
              <a:rPr sz="2100" spc="367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отримуємо</a:t>
            </a:r>
            <a:r>
              <a:rPr sz="2100" spc="112" baseline="1984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(</a:t>
            </a:r>
            <a:r>
              <a:rPr sz="1350" i="1" spc="50" dirty="0">
                <a:latin typeface="Times New Roman"/>
                <a:cs typeface="Times New Roman"/>
              </a:rPr>
              <a:t>n</a:t>
            </a:r>
            <a:r>
              <a:rPr sz="1350" i="1" spc="-60" dirty="0">
                <a:latin typeface="Times New Roman"/>
                <a:cs typeface="Times New Roman"/>
              </a:rPr>
              <a:t> </a:t>
            </a:r>
            <a:r>
              <a:rPr sz="1350" spc="35" dirty="0">
                <a:latin typeface="Symbol"/>
                <a:cs typeface="Symbol"/>
              </a:rPr>
              <a:t></a:t>
            </a:r>
            <a:r>
              <a:rPr sz="1350" spc="35" dirty="0">
                <a:latin typeface="Times New Roman"/>
                <a:cs typeface="Times New Roman"/>
              </a:rPr>
              <a:t>1)</a:t>
            </a:r>
            <a:r>
              <a:rPr sz="1350" spc="120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праву </a:t>
            </a:r>
            <a:r>
              <a:rPr sz="2100" spc="-502" baseline="198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факторну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матрицю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R</a:t>
            </a:r>
            <a:r>
              <a:rPr sz="1400" i="1" spc="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n</a:t>
            </a:r>
            <a:r>
              <a:rPr sz="1400" i="1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лівих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факторних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матриць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L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Їх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елементи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розміщені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endParaRPr sz="1400">
              <a:latin typeface="Times New Roman"/>
              <a:cs typeface="Times New Roman"/>
            </a:endParaRPr>
          </a:p>
          <a:p>
            <a:pPr marL="50800" marR="43180">
              <a:lnSpc>
                <a:spcPts val="1610"/>
              </a:lnSpc>
              <a:spcBef>
                <a:spcPts val="40"/>
              </a:spcBef>
            </a:pPr>
            <a:r>
              <a:rPr sz="1400" spc="-5" dirty="0">
                <a:latin typeface="Times New Roman"/>
                <a:cs typeface="Times New Roman"/>
              </a:rPr>
              <a:t>полі вихідної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матриці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Y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утворюють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факторизовану </a:t>
            </a:r>
            <a:r>
              <a:rPr sz="1400" spc="-5" dirty="0">
                <a:latin typeface="Times New Roman"/>
                <a:cs typeface="Times New Roman"/>
              </a:rPr>
              <a:t>матрицю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Y</a:t>
            </a:r>
            <a:r>
              <a:rPr sz="1350" i="1" spc="-7" baseline="30864" dirty="0">
                <a:latin typeface="Times New Roman"/>
                <a:cs typeface="Times New Roman"/>
              </a:rPr>
              <a:t>*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їх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головній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діагоналі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припускають одиниці.</a:t>
            </a:r>
            <a:endParaRPr sz="1400">
              <a:latin typeface="Times New Roman"/>
              <a:cs typeface="Times New Roman"/>
            </a:endParaRPr>
          </a:p>
          <a:p>
            <a:pPr marL="501015">
              <a:lnSpc>
                <a:spcPts val="1530"/>
              </a:lnSpc>
            </a:pPr>
            <a:r>
              <a:rPr sz="1400" i="1" spc="-5" dirty="0">
                <a:latin typeface="Times New Roman"/>
                <a:cs typeface="Times New Roman"/>
              </a:rPr>
              <a:t>Загальний</a:t>
            </a:r>
            <a:r>
              <a:rPr sz="1400" i="1" spc="9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алгоритм</a:t>
            </a:r>
            <a:r>
              <a:rPr sz="1400" i="1" spc="4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подвійної</a:t>
            </a:r>
            <a:r>
              <a:rPr sz="1400" spc="4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факторизації</a:t>
            </a:r>
            <a:r>
              <a:rPr sz="1400" spc="4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матриці</a:t>
            </a:r>
            <a:r>
              <a:rPr sz="1400" spc="4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передбачає</a:t>
            </a:r>
            <a:r>
              <a:rPr sz="1400" spc="4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вико-</a:t>
            </a:r>
            <a:endParaRPr sz="1400">
              <a:latin typeface="Times New Roman"/>
              <a:cs typeface="Times New Roman"/>
            </a:endParaRPr>
          </a:p>
          <a:p>
            <a:pPr marL="50800">
              <a:lnSpc>
                <a:spcPts val="1630"/>
              </a:lnSpc>
            </a:pPr>
            <a:r>
              <a:rPr sz="1400" spc="-5" dirty="0">
                <a:latin typeface="Times New Roman"/>
                <a:cs typeface="Times New Roman"/>
              </a:rPr>
              <a:t>нання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таких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кроків:</a:t>
            </a:r>
            <a:endParaRPr sz="1400">
              <a:latin typeface="Times New Roman"/>
              <a:cs typeface="Times New Roman"/>
            </a:endParaRPr>
          </a:p>
          <a:p>
            <a:pPr marL="424180" indent="-193675">
              <a:lnSpc>
                <a:spcPts val="1664"/>
              </a:lnSpc>
              <a:buAutoNum type="arabicParenR"/>
              <a:tabLst>
                <a:tab pos="424815" algn="l"/>
              </a:tabLst>
            </a:pPr>
            <a:r>
              <a:rPr sz="2100" spc="-7" baseline="1984" dirty="0">
                <a:latin typeface="Times New Roman"/>
                <a:cs typeface="Times New Roman"/>
              </a:rPr>
              <a:t>визначення</a:t>
            </a:r>
            <a:r>
              <a:rPr sz="210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номера</a:t>
            </a:r>
            <a:r>
              <a:rPr sz="2100" spc="7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чергового</a:t>
            </a:r>
            <a:r>
              <a:rPr sz="2100" spc="7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кроку факторизації</a:t>
            </a:r>
            <a:r>
              <a:rPr sz="2100" spc="7" baseline="1984" dirty="0">
                <a:latin typeface="Times New Roman"/>
                <a:cs typeface="Times New Roman"/>
              </a:rPr>
              <a:t> </a:t>
            </a:r>
            <a:r>
              <a:rPr sz="2100" i="1" spc="-7" baseline="1984" dirty="0">
                <a:latin typeface="Times New Roman"/>
                <a:cs typeface="Times New Roman"/>
              </a:rPr>
              <a:t>k</a:t>
            </a:r>
            <a:r>
              <a:rPr sz="2100" i="1" spc="-277" baseline="1984" dirty="0">
                <a:latin typeface="Times New Roman"/>
                <a:cs typeface="Times New Roman"/>
              </a:rPr>
              <a:t> </a:t>
            </a:r>
            <a:r>
              <a:rPr sz="1350" spc="90" dirty="0">
                <a:latin typeface="Times New Roman"/>
                <a:cs typeface="Times New Roman"/>
              </a:rPr>
              <a:t>(</a:t>
            </a:r>
            <a:r>
              <a:rPr sz="1350" i="1" spc="90" dirty="0">
                <a:latin typeface="Times New Roman"/>
                <a:cs typeface="Times New Roman"/>
              </a:rPr>
              <a:t>k</a:t>
            </a:r>
            <a:r>
              <a:rPr sz="1350" i="1" spc="110" dirty="0">
                <a:latin typeface="Times New Roman"/>
                <a:cs typeface="Times New Roman"/>
              </a:rPr>
              <a:t> </a:t>
            </a:r>
            <a:r>
              <a:rPr sz="1350" spc="110" dirty="0">
                <a:latin typeface="Symbol"/>
                <a:cs typeface="Symbol"/>
              </a:rPr>
              <a:t></a:t>
            </a:r>
            <a:r>
              <a:rPr sz="1350" spc="-180" dirty="0">
                <a:latin typeface="Times New Roman"/>
                <a:cs typeface="Times New Roman"/>
              </a:rPr>
              <a:t> </a:t>
            </a:r>
            <a:r>
              <a:rPr sz="1350" spc="35" dirty="0">
                <a:latin typeface="Times New Roman"/>
                <a:cs typeface="Times New Roman"/>
              </a:rPr>
              <a:t>1,...,</a:t>
            </a:r>
            <a:r>
              <a:rPr sz="1350" spc="-185" dirty="0">
                <a:latin typeface="Times New Roman"/>
                <a:cs typeface="Times New Roman"/>
              </a:rPr>
              <a:t> </a:t>
            </a:r>
            <a:r>
              <a:rPr sz="1350" i="1" spc="85" dirty="0">
                <a:latin typeface="Times New Roman"/>
                <a:cs typeface="Times New Roman"/>
              </a:rPr>
              <a:t>n</a:t>
            </a:r>
            <a:r>
              <a:rPr sz="1350" spc="85" dirty="0">
                <a:latin typeface="Times New Roman"/>
                <a:cs typeface="Times New Roman"/>
              </a:rPr>
              <a:t>)</a:t>
            </a:r>
            <a:r>
              <a:rPr sz="1350" spc="-11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;</a:t>
            </a:r>
            <a:endParaRPr sz="2100" baseline="1984">
              <a:latin typeface="Times New Roman"/>
              <a:cs typeface="Times New Roman"/>
            </a:endParaRPr>
          </a:p>
          <a:p>
            <a:pPr marL="424180" indent="-193675">
              <a:lnSpc>
                <a:spcPct val="100000"/>
              </a:lnSpc>
              <a:spcBef>
                <a:spcPts val="254"/>
              </a:spcBef>
              <a:buAutoNum type="arabicParenR"/>
              <a:tabLst>
                <a:tab pos="424815" algn="l"/>
              </a:tabLst>
            </a:pPr>
            <a:r>
              <a:rPr sz="1400" spc="-5" dirty="0">
                <a:latin typeface="Times New Roman"/>
                <a:cs typeface="Times New Roman"/>
              </a:rPr>
              <a:t>вибір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чергового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опорного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елемента</a:t>
            </a:r>
            <a:r>
              <a:rPr sz="1400" spc="375" dirty="0">
                <a:latin typeface="Times New Roman"/>
                <a:cs typeface="Times New Roman"/>
              </a:rPr>
              <a:t> </a:t>
            </a:r>
            <a:r>
              <a:rPr sz="2400" i="1" spc="7" baseline="3472" dirty="0">
                <a:latin typeface="Times New Roman"/>
                <a:cs typeface="Times New Roman"/>
              </a:rPr>
              <a:t>y</a:t>
            </a:r>
            <a:r>
              <a:rPr sz="1350" i="1" spc="7" baseline="-21604" dirty="0">
                <a:latin typeface="Times New Roman"/>
                <a:cs typeface="Times New Roman"/>
              </a:rPr>
              <a:t>kk</a:t>
            </a:r>
            <a:r>
              <a:rPr sz="1350" i="1" spc="97" baseline="-2160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(діагональний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елемент);</a:t>
            </a:r>
            <a:endParaRPr sz="1400">
              <a:latin typeface="Times New Roman"/>
              <a:cs typeface="Times New Roman"/>
            </a:endParaRPr>
          </a:p>
          <a:p>
            <a:pPr marL="501015" marR="819785" indent="-269875">
              <a:lnSpc>
                <a:spcPts val="1639"/>
              </a:lnSpc>
              <a:spcBef>
                <a:spcPts val="465"/>
              </a:spcBef>
              <a:buAutoNum type="arabicParenR"/>
              <a:tabLst>
                <a:tab pos="424815" algn="l"/>
              </a:tabLst>
            </a:pPr>
            <a:r>
              <a:rPr sz="1400" spc="-5" dirty="0">
                <a:latin typeface="Times New Roman"/>
                <a:cs typeface="Times New Roman"/>
              </a:rPr>
              <a:t>розрахунок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елементів</a:t>
            </a:r>
            <a:r>
              <a:rPr sz="1400" dirty="0">
                <a:latin typeface="Times New Roman"/>
                <a:cs typeface="Times New Roman"/>
              </a:rPr>
              <a:t> лівої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факторної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матриці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L</a:t>
            </a:r>
            <a:r>
              <a:rPr sz="1575" i="1" spc="-7" baseline="-5291" dirty="0">
                <a:latin typeface="Times New Roman"/>
                <a:cs typeface="Times New Roman"/>
              </a:rPr>
              <a:t>k</a:t>
            </a:r>
            <a:r>
              <a:rPr sz="1575" i="1" spc="292" baseline="-529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формулами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(5.3)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(5.4);</a:t>
            </a:r>
            <a:endParaRPr sz="1400">
              <a:latin typeface="Times New Roman"/>
              <a:cs typeface="Times New Roman"/>
            </a:endParaRPr>
          </a:p>
          <a:p>
            <a:pPr marL="424180" indent="-193675">
              <a:lnSpc>
                <a:spcPts val="1530"/>
              </a:lnSpc>
              <a:buAutoNum type="arabicParenR"/>
              <a:tabLst>
                <a:tab pos="424815" algn="l"/>
              </a:tabLst>
            </a:pPr>
            <a:r>
              <a:rPr sz="1400" spc="-5" dirty="0">
                <a:latin typeface="Times New Roman"/>
                <a:cs typeface="Times New Roman"/>
              </a:rPr>
              <a:t>розрахунок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інших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елементів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матриці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Y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що</a:t>
            </a:r>
            <a:r>
              <a:rPr sz="1400" dirty="0">
                <a:latin typeface="Times New Roman"/>
                <a:cs typeface="Times New Roman"/>
              </a:rPr>
              <a:t> не </a:t>
            </a:r>
            <a:r>
              <a:rPr sz="1400" spc="-5" dirty="0">
                <a:latin typeface="Times New Roman"/>
                <a:cs typeface="Times New Roman"/>
              </a:rPr>
              <a:t>входили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опорний</a:t>
            </a:r>
            <a:endParaRPr sz="1400">
              <a:latin typeface="Times New Roman"/>
              <a:cs typeface="Times New Roman"/>
            </a:endParaRPr>
          </a:p>
          <a:p>
            <a:pPr marL="501015" marR="908685">
              <a:lnSpc>
                <a:spcPts val="1610"/>
              </a:lnSpc>
              <a:spcBef>
                <a:spcPts val="75"/>
              </a:spcBef>
            </a:pPr>
            <a:r>
              <a:rPr sz="1400" spc="-5" dirty="0">
                <a:latin typeface="Times New Roman"/>
                <a:cs typeface="Times New Roman"/>
              </a:rPr>
              <a:t>рядок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стовпець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цьому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попередніх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кроках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перетворення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формулою (5.4);</a:t>
            </a:r>
            <a:endParaRPr sz="1400">
              <a:latin typeface="Times New Roman"/>
              <a:cs typeface="Times New Roman"/>
            </a:endParaRPr>
          </a:p>
          <a:p>
            <a:pPr marL="501015" marR="747395" indent="-269875">
              <a:lnSpc>
                <a:spcPts val="1639"/>
              </a:lnSpc>
              <a:spcBef>
                <a:spcPts val="175"/>
              </a:spcBef>
              <a:buAutoNum type="arabicParenR" startAt="5"/>
              <a:tabLst>
                <a:tab pos="424815" algn="l"/>
              </a:tabLst>
            </a:pPr>
            <a:r>
              <a:rPr sz="1400" spc="-5" dirty="0">
                <a:latin typeface="Times New Roman"/>
                <a:cs typeface="Times New Roman"/>
              </a:rPr>
              <a:t>розрахунок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елементів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правої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факторної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матриці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R</a:t>
            </a:r>
            <a:r>
              <a:rPr sz="1575" i="1" baseline="-5291" dirty="0">
                <a:latin typeface="Times New Roman"/>
                <a:cs typeface="Times New Roman"/>
              </a:rPr>
              <a:t>k</a:t>
            </a:r>
            <a:r>
              <a:rPr sz="1575" i="1" spc="284" baseline="-529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формулою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(5.5).</a:t>
            </a:r>
            <a:endParaRPr sz="1400">
              <a:latin typeface="Times New Roman"/>
              <a:cs typeface="Times New Roman"/>
            </a:endParaRPr>
          </a:p>
          <a:p>
            <a:pPr marL="501015">
              <a:lnSpc>
                <a:spcPts val="1764"/>
              </a:lnSpc>
            </a:pP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результаті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отримаємо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чергові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k</a:t>
            </a:r>
            <a:r>
              <a:rPr sz="1400" spc="-5" dirty="0">
                <a:latin typeface="Times New Roman"/>
                <a:cs typeface="Times New Roman"/>
              </a:rPr>
              <a:t>-ті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факторні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матриці</a:t>
            </a:r>
            <a:r>
              <a:rPr sz="1400" spc="36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L</a:t>
            </a:r>
            <a:r>
              <a:rPr sz="1575" i="1" spc="-7" baseline="-5291" dirty="0">
                <a:latin typeface="Times New Roman"/>
                <a:cs typeface="Times New Roman"/>
              </a:rPr>
              <a:t>k</a:t>
            </a:r>
            <a:r>
              <a:rPr sz="1575" i="1" spc="667" baseline="-529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35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R</a:t>
            </a:r>
            <a:r>
              <a:rPr sz="1575" i="1" spc="-7" baseline="-5291" dirty="0">
                <a:latin typeface="Times New Roman"/>
                <a:cs typeface="Times New Roman"/>
              </a:rPr>
              <a:t>k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424180" indent="-193675">
              <a:lnSpc>
                <a:spcPts val="1639"/>
              </a:lnSpc>
              <a:buAutoNum type="arabicParenR" startAt="6"/>
              <a:tabLst>
                <a:tab pos="424815" algn="l"/>
              </a:tabLst>
            </a:pPr>
            <a:r>
              <a:rPr sz="1400" spc="-10" dirty="0">
                <a:latin typeface="Times New Roman"/>
                <a:cs typeface="Times New Roman"/>
              </a:rPr>
              <a:t>повернення </a:t>
            </a:r>
            <a:r>
              <a:rPr sz="1400" spc="-5" dirty="0">
                <a:latin typeface="Times New Roman"/>
                <a:cs typeface="Times New Roman"/>
              </a:rPr>
              <a:t>до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пункту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1.</a:t>
            </a:r>
            <a:endParaRPr sz="1400">
              <a:latin typeface="Times New Roman"/>
              <a:cs typeface="Times New Roman"/>
            </a:endParaRPr>
          </a:p>
          <a:p>
            <a:pPr marL="50800" marR="43180" indent="180340" algn="just">
              <a:lnSpc>
                <a:spcPts val="1610"/>
              </a:lnSpc>
              <a:spcBef>
                <a:spcPts val="1245"/>
              </a:spcBef>
            </a:pPr>
            <a:r>
              <a:rPr sz="1400" spc="-5" dirty="0">
                <a:latin typeface="Times New Roman"/>
                <a:cs typeface="Times New Roman"/>
              </a:rPr>
              <a:t>Після виконання </a:t>
            </a:r>
            <a:r>
              <a:rPr sz="1400" i="1" spc="-5" dirty="0">
                <a:latin typeface="Times New Roman"/>
                <a:cs typeface="Times New Roman"/>
              </a:rPr>
              <a:t>n </a:t>
            </a:r>
            <a:r>
              <a:rPr sz="1400" spc="-5" dirty="0">
                <a:latin typeface="Times New Roman"/>
                <a:cs typeface="Times New Roman"/>
              </a:rPr>
              <a:t>кроків перетворення, кожний з яких </a:t>
            </a:r>
            <a:r>
              <a:rPr sz="1400" spc="-10" dirty="0">
                <a:latin typeface="Times New Roman"/>
                <a:cs typeface="Times New Roman"/>
              </a:rPr>
              <a:t>включає </a:t>
            </a:r>
            <a:r>
              <a:rPr sz="1400" spc="-5" dirty="0">
                <a:latin typeface="Times New Roman"/>
                <a:cs typeface="Times New Roman"/>
              </a:rPr>
              <a:t>пп. 1 – 6,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отримуємо </a:t>
            </a:r>
            <a:r>
              <a:rPr sz="1400" i="1" spc="-5" dirty="0">
                <a:latin typeface="Times New Roman"/>
                <a:cs typeface="Times New Roman"/>
              </a:rPr>
              <a:t>факторизовану </a:t>
            </a:r>
            <a:r>
              <a:rPr sz="1400" spc="-5" dirty="0">
                <a:latin typeface="Times New Roman"/>
                <a:cs typeface="Times New Roman"/>
              </a:rPr>
              <a:t>матрицю </a:t>
            </a:r>
            <a:r>
              <a:rPr sz="1400" i="1" spc="-5" dirty="0">
                <a:latin typeface="Times New Roman"/>
                <a:cs typeface="Times New Roman"/>
              </a:rPr>
              <a:t>Y</a:t>
            </a:r>
            <a:r>
              <a:rPr sz="1350" b="1" i="1" spc="-7" baseline="30864" dirty="0">
                <a:latin typeface="Times New Roman"/>
                <a:cs typeface="Times New Roman"/>
              </a:rPr>
              <a:t>*</a:t>
            </a:r>
            <a:r>
              <a:rPr sz="1400" b="1" i="1" spc="-5" dirty="0">
                <a:latin typeface="Times New Roman"/>
                <a:cs typeface="Times New Roman"/>
              </a:rPr>
              <a:t>, </a:t>
            </a:r>
            <a:r>
              <a:rPr sz="1400" spc="-5" dirty="0">
                <a:latin typeface="Times New Roman"/>
                <a:cs typeface="Times New Roman"/>
              </a:rPr>
              <a:t>елементами якої є ненульові елементи </a:t>
            </a:r>
            <a:r>
              <a:rPr sz="1400" i="1" spc="-5" dirty="0">
                <a:latin typeface="Times New Roman"/>
                <a:cs typeface="Times New Roman"/>
              </a:rPr>
              <a:t>n </a:t>
            </a:r>
            <a:r>
              <a:rPr sz="1400" i="1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лівих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факторних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матриць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</a:t>
            </a:r>
            <a:r>
              <a:rPr sz="1350" baseline="-6172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L</a:t>
            </a:r>
            <a:r>
              <a:rPr sz="1350" spc="-7" baseline="-6172" dirty="0">
                <a:latin typeface="Times New Roman"/>
                <a:cs typeface="Times New Roman"/>
              </a:rPr>
              <a:t>2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…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L</a:t>
            </a:r>
            <a:r>
              <a:rPr sz="1350" spc="-7" baseline="-6172" dirty="0">
                <a:latin typeface="Times New Roman"/>
                <a:cs typeface="Times New Roman"/>
              </a:rPr>
              <a:t>n</a:t>
            </a:r>
            <a:r>
              <a:rPr sz="1400" spc="-5" dirty="0">
                <a:latin typeface="Times New Roman"/>
                <a:cs typeface="Times New Roman"/>
              </a:rPr>
              <a:t>та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r>
              <a:rPr sz="1400" i="1" spc="-5" dirty="0">
                <a:latin typeface="Times New Roman"/>
                <a:cs typeface="Times New Roman"/>
              </a:rPr>
              <a:t>n</a:t>
            </a:r>
            <a:r>
              <a:rPr sz="1400" spc="-5" dirty="0">
                <a:latin typeface="Times New Roman"/>
                <a:cs typeface="Times New Roman"/>
              </a:rPr>
              <a:t>-1)-ї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правих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факторних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матриць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</a:t>
            </a:r>
            <a:r>
              <a:rPr sz="1350" baseline="-6172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R</a:t>
            </a:r>
            <a:r>
              <a:rPr sz="1350" spc="-7" baseline="-6172" dirty="0">
                <a:latin typeface="Times New Roman"/>
                <a:cs typeface="Times New Roman"/>
              </a:rPr>
              <a:t>2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  <a:p>
            <a:pPr marL="50800" algn="just">
              <a:lnSpc>
                <a:spcPts val="1560"/>
              </a:lnSpc>
            </a:pPr>
            <a:r>
              <a:rPr sz="1400" spc="-5" dirty="0">
                <a:latin typeface="Times New Roman"/>
                <a:cs typeface="Times New Roman"/>
              </a:rPr>
              <a:t>…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R</a:t>
            </a:r>
            <a:r>
              <a:rPr sz="1350" spc="-7" baseline="-6172" dirty="0">
                <a:latin typeface="Times New Roman"/>
                <a:cs typeface="Times New Roman"/>
              </a:rPr>
              <a:t>n-1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Із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сформованої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факторизованої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матриці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виділяємо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факторні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матриці,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74901" y="2284094"/>
            <a:ext cx="1828800" cy="76200"/>
          </a:xfrm>
          <a:custGeom>
            <a:avLst/>
            <a:gdLst/>
            <a:ahLst/>
            <a:cxnLst/>
            <a:rect l="l" t="t" r="r" b="b"/>
            <a:pathLst>
              <a:path w="1828800" h="76200">
                <a:moveTo>
                  <a:pt x="1752600" y="0"/>
                </a:moveTo>
                <a:lnTo>
                  <a:pt x="1752600" y="76200"/>
                </a:lnTo>
                <a:lnTo>
                  <a:pt x="1816100" y="44450"/>
                </a:lnTo>
                <a:lnTo>
                  <a:pt x="1765300" y="44450"/>
                </a:lnTo>
                <a:lnTo>
                  <a:pt x="1765300" y="31750"/>
                </a:lnTo>
                <a:lnTo>
                  <a:pt x="1816100" y="31750"/>
                </a:lnTo>
                <a:lnTo>
                  <a:pt x="1752600" y="0"/>
                </a:lnTo>
                <a:close/>
              </a:path>
              <a:path w="1828800" h="76200">
                <a:moveTo>
                  <a:pt x="1752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752600" y="44450"/>
                </a:lnTo>
                <a:lnTo>
                  <a:pt x="1752600" y="31750"/>
                </a:lnTo>
                <a:close/>
              </a:path>
              <a:path w="1828800" h="76200">
                <a:moveTo>
                  <a:pt x="1816100" y="31750"/>
                </a:moveTo>
                <a:lnTo>
                  <a:pt x="1765300" y="31750"/>
                </a:lnTo>
                <a:lnTo>
                  <a:pt x="1765300" y="44450"/>
                </a:lnTo>
                <a:lnTo>
                  <a:pt x="1816100" y="44450"/>
                </a:lnTo>
                <a:lnTo>
                  <a:pt x="1828800" y="38100"/>
                </a:lnTo>
                <a:lnTo>
                  <a:pt x="1816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72965" y="2310764"/>
            <a:ext cx="1828800" cy="76200"/>
          </a:xfrm>
          <a:custGeom>
            <a:avLst/>
            <a:gdLst/>
            <a:ahLst/>
            <a:cxnLst/>
            <a:rect l="l" t="t" r="r" b="b"/>
            <a:pathLst>
              <a:path w="1828800" h="76200">
                <a:moveTo>
                  <a:pt x="1752600" y="0"/>
                </a:moveTo>
                <a:lnTo>
                  <a:pt x="1752600" y="76200"/>
                </a:lnTo>
                <a:lnTo>
                  <a:pt x="1816100" y="44450"/>
                </a:lnTo>
                <a:lnTo>
                  <a:pt x="1765300" y="44450"/>
                </a:lnTo>
                <a:lnTo>
                  <a:pt x="1765300" y="31750"/>
                </a:lnTo>
                <a:lnTo>
                  <a:pt x="1816100" y="31750"/>
                </a:lnTo>
                <a:lnTo>
                  <a:pt x="1752600" y="0"/>
                </a:lnTo>
                <a:close/>
              </a:path>
              <a:path w="1828800" h="76200">
                <a:moveTo>
                  <a:pt x="1752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752600" y="44450"/>
                </a:lnTo>
                <a:lnTo>
                  <a:pt x="1752600" y="31750"/>
                </a:lnTo>
                <a:close/>
              </a:path>
              <a:path w="1828800" h="76200">
                <a:moveTo>
                  <a:pt x="1816100" y="31750"/>
                </a:moveTo>
                <a:lnTo>
                  <a:pt x="1765300" y="31750"/>
                </a:lnTo>
                <a:lnTo>
                  <a:pt x="1765300" y="44450"/>
                </a:lnTo>
                <a:lnTo>
                  <a:pt x="1816100" y="44450"/>
                </a:lnTo>
                <a:lnTo>
                  <a:pt x="1828800" y="38100"/>
                </a:lnTo>
                <a:lnTo>
                  <a:pt x="1816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28134" y="812672"/>
            <a:ext cx="76200" cy="1257300"/>
          </a:xfrm>
          <a:custGeom>
            <a:avLst/>
            <a:gdLst/>
            <a:ahLst/>
            <a:cxnLst/>
            <a:rect l="l" t="t" r="r" b="b"/>
            <a:pathLst>
              <a:path w="76200" h="1257300">
                <a:moveTo>
                  <a:pt x="31750" y="1181100"/>
                </a:moveTo>
                <a:lnTo>
                  <a:pt x="0" y="1181100"/>
                </a:lnTo>
                <a:lnTo>
                  <a:pt x="38100" y="1257300"/>
                </a:lnTo>
                <a:lnTo>
                  <a:pt x="69850" y="1193800"/>
                </a:lnTo>
                <a:lnTo>
                  <a:pt x="31750" y="1193800"/>
                </a:lnTo>
                <a:lnTo>
                  <a:pt x="31750" y="1181100"/>
                </a:lnTo>
                <a:close/>
              </a:path>
              <a:path w="76200" h="1257300">
                <a:moveTo>
                  <a:pt x="44450" y="0"/>
                </a:moveTo>
                <a:lnTo>
                  <a:pt x="31750" y="0"/>
                </a:lnTo>
                <a:lnTo>
                  <a:pt x="31750" y="1193800"/>
                </a:lnTo>
                <a:lnTo>
                  <a:pt x="44450" y="1193800"/>
                </a:lnTo>
                <a:lnTo>
                  <a:pt x="44450" y="0"/>
                </a:lnTo>
                <a:close/>
              </a:path>
              <a:path w="76200" h="1257300">
                <a:moveTo>
                  <a:pt x="76200" y="1181100"/>
                </a:moveTo>
                <a:lnTo>
                  <a:pt x="44450" y="1181100"/>
                </a:lnTo>
                <a:lnTo>
                  <a:pt x="44450" y="1193800"/>
                </a:lnTo>
                <a:lnTo>
                  <a:pt x="69850" y="1193800"/>
                </a:lnTo>
                <a:lnTo>
                  <a:pt x="76200" y="1181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6335" y="812672"/>
            <a:ext cx="76200" cy="1257300"/>
          </a:xfrm>
          <a:custGeom>
            <a:avLst/>
            <a:gdLst/>
            <a:ahLst/>
            <a:cxnLst/>
            <a:rect l="l" t="t" r="r" b="b"/>
            <a:pathLst>
              <a:path w="76200" h="1257300">
                <a:moveTo>
                  <a:pt x="31750" y="1181100"/>
                </a:moveTo>
                <a:lnTo>
                  <a:pt x="0" y="1181100"/>
                </a:lnTo>
                <a:lnTo>
                  <a:pt x="38100" y="1257300"/>
                </a:lnTo>
                <a:lnTo>
                  <a:pt x="69850" y="1193800"/>
                </a:lnTo>
                <a:lnTo>
                  <a:pt x="31750" y="1193800"/>
                </a:lnTo>
                <a:lnTo>
                  <a:pt x="31750" y="1181100"/>
                </a:lnTo>
                <a:close/>
              </a:path>
              <a:path w="76200" h="1257300">
                <a:moveTo>
                  <a:pt x="44450" y="0"/>
                </a:moveTo>
                <a:lnTo>
                  <a:pt x="31750" y="0"/>
                </a:lnTo>
                <a:lnTo>
                  <a:pt x="31750" y="1193800"/>
                </a:lnTo>
                <a:lnTo>
                  <a:pt x="44450" y="1193800"/>
                </a:lnTo>
                <a:lnTo>
                  <a:pt x="44450" y="0"/>
                </a:lnTo>
                <a:close/>
              </a:path>
              <a:path w="76200" h="1257300">
                <a:moveTo>
                  <a:pt x="76200" y="1181100"/>
                </a:moveTo>
                <a:lnTo>
                  <a:pt x="44450" y="1181100"/>
                </a:lnTo>
                <a:lnTo>
                  <a:pt x="44450" y="1193800"/>
                </a:lnTo>
                <a:lnTo>
                  <a:pt x="69850" y="1193800"/>
                </a:lnTo>
                <a:lnTo>
                  <a:pt x="76200" y="1181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7183" y="513842"/>
            <a:ext cx="6246495" cy="1951989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63500" marR="55880">
              <a:lnSpc>
                <a:spcPts val="1610"/>
              </a:lnSpc>
              <a:spcBef>
                <a:spcPts val="210"/>
              </a:spcBef>
            </a:pPr>
            <a:r>
              <a:rPr sz="1400" spc="-5" dirty="0">
                <a:latin typeface="Times New Roman"/>
                <a:cs typeface="Times New Roman"/>
              </a:rPr>
              <a:t>перемножуємо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їх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визначаємо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обернену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матрицю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Y</a:t>
            </a:r>
            <a:r>
              <a:rPr sz="1350" i="1" spc="-7" baseline="30864" dirty="0">
                <a:latin typeface="Times New Roman"/>
                <a:cs typeface="Times New Roman"/>
              </a:rPr>
              <a:t>-</a:t>
            </a:r>
            <a:r>
              <a:rPr sz="1350" spc="-7" baseline="30864" dirty="0">
                <a:latin typeface="Times New Roman"/>
                <a:cs typeface="Times New Roman"/>
              </a:rPr>
              <a:t>1</a:t>
            </a:r>
            <a:r>
              <a:rPr sz="1350" spc="292" baseline="3086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відповідно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(5.2).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Напруги у вузлах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 обчислюємо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формулою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(5.1).</a:t>
            </a:r>
            <a:endParaRPr sz="1400">
              <a:latin typeface="Times New Roman"/>
              <a:cs typeface="Times New Roman"/>
            </a:endParaRPr>
          </a:p>
          <a:p>
            <a:pPr marL="1049020">
              <a:lnSpc>
                <a:spcPct val="100000"/>
              </a:lnSpc>
              <a:spcBef>
                <a:spcPts val="1100"/>
              </a:spcBef>
            </a:pPr>
            <a:r>
              <a:rPr sz="1400" i="1" spc="-5" dirty="0">
                <a:latin typeface="Times New Roman"/>
                <a:cs typeface="Times New Roman"/>
              </a:rPr>
              <a:t>5.3. Приклад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виконання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завдань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практичного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заняття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marL="63500" marR="55244" indent="450215">
              <a:lnSpc>
                <a:spcPts val="1620"/>
              </a:lnSpc>
            </a:pPr>
            <a:r>
              <a:rPr sz="1400" spc="-5" dirty="0">
                <a:latin typeface="Times New Roman"/>
                <a:cs typeface="Times New Roman"/>
              </a:rPr>
              <a:t>Система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лінійних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усталеного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3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формі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балансу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струмів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складена на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попередньому практичному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занятті. Вона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має </a:t>
            </a:r>
            <a:r>
              <a:rPr sz="1400" spc="-10" dirty="0">
                <a:latin typeface="Times New Roman"/>
                <a:cs typeface="Times New Roman"/>
              </a:rPr>
              <a:t>вигляд: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737235">
              <a:lnSpc>
                <a:spcPts val="705"/>
              </a:lnSpc>
              <a:spcBef>
                <a:spcPts val="5"/>
              </a:spcBef>
              <a:tabLst>
                <a:tab pos="1342390" algn="l"/>
                <a:tab pos="1936114" algn="l"/>
                <a:tab pos="2539365" algn="l"/>
              </a:tabLst>
            </a:pPr>
            <a:r>
              <a:rPr sz="700" spc="-5" dirty="0">
                <a:latin typeface="Symbol"/>
                <a:cs typeface="Symbol"/>
              </a:rPr>
              <a:t></a:t>
            </a:r>
            <a:r>
              <a:rPr sz="700" spc="-5" dirty="0">
                <a:latin typeface="Times New Roman"/>
                <a:cs typeface="Times New Roman"/>
              </a:rPr>
              <a:t>	</a:t>
            </a:r>
            <a:r>
              <a:rPr sz="700" spc="-15" dirty="0">
                <a:latin typeface="Symbol"/>
                <a:cs typeface="Symbol"/>
              </a:rPr>
              <a:t></a:t>
            </a:r>
            <a:r>
              <a:rPr sz="700" spc="-15" dirty="0">
                <a:latin typeface="Times New Roman"/>
                <a:cs typeface="Times New Roman"/>
              </a:rPr>
              <a:t>	</a:t>
            </a:r>
            <a:r>
              <a:rPr sz="700" spc="-15" dirty="0">
                <a:latin typeface="Symbol"/>
                <a:cs typeface="Symbol"/>
              </a:rPr>
              <a:t></a:t>
            </a:r>
            <a:r>
              <a:rPr sz="700" spc="-15" dirty="0">
                <a:latin typeface="Times New Roman"/>
                <a:cs typeface="Times New Roman"/>
              </a:rPr>
              <a:t>	</a:t>
            </a:r>
            <a:r>
              <a:rPr sz="700" spc="-1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  <a:p>
            <a:pPr marL="451484">
              <a:lnSpc>
                <a:spcPts val="1525"/>
              </a:lnSpc>
            </a:pPr>
            <a:r>
              <a:rPr sz="2625" spc="22" baseline="7936" dirty="0">
                <a:latin typeface="Times New Roman"/>
                <a:cs typeface="Times New Roman"/>
              </a:rPr>
              <a:t>y </a:t>
            </a:r>
            <a:r>
              <a:rPr sz="2625" spc="-179" baseline="7936" dirty="0">
                <a:latin typeface="Times New Roman"/>
                <a:cs typeface="Times New Roman"/>
              </a:rPr>
              <a:t> </a:t>
            </a:r>
            <a:r>
              <a:rPr sz="2625" spc="-37" baseline="3174" dirty="0">
                <a:latin typeface="Times New Roman"/>
                <a:cs typeface="Times New Roman"/>
              </a:rPr>
              <a:t>U</a:t>
            </a:r>
            <a:r>
              <a:rPr sz="700" spc="-5" dirty="0">
                <a:latin typeface="Times New Roman"/>
                <a:cs typeface="Times New Roman"/>
              </a:rPr>
              <a:t>1</a:t>
            </a:r>
            <a:r>
              <a:rPr sz="700" spc="20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–</a:t>
            </a:r>
            <a:r>
              <a:rPr sz="2100" baseline="17857" dirty="0">
                <a:latin typeface="Times New Roman"/>
                <a:cs typeface="Times New Roman"/>
              </a:rPr>
              <a:t> </a:t>
            </a:r>
            <a:r>
              <a:rPr sz="2100" spc="-202" baseline="17857" dirty="0">
                <a:latin typeface="Times New Roman"/>
                <a:cs typeface="Times New Roman"/>
              </a:rPr>
              <a:t> </a:t>
            </a:r>
            <a:r>
              <a:rPr sz="2625" spc="-15" baseline="7936" dirty="0">
                <a:latin typeface="Times New Roman"/>
                <a:cs typeface="Times New Roman"/>
              </a:rPr>
              <a:t>y</a:t>
            </a:r>
            <a:r>
              <a:rPr sz="2625" baseline="7936" dirty="0">
                <a:latin typeface="Times New Roman"/>
                <a:cs typeface="Times New Roman"/>
              </a:rPr>
              <a:t> </a:t>
            </a:r>
            <a:r>
              <a:rPr sz="2625" spc="-127" baseline="7936" dirty="0">
                <a:latin typeface="Times New Roman"/>
                <a:cs typeface="Times New Roman"/>
              </a:rPr>
              <a:t> </a:t>
            </a:r>
            <a:r>
              <a:rPr sz="2625" spc="30" baseline="3174" dirty="0">
                <a:latin typeface="Times New Roman"/>
                <a:cs typeface="Times New Roman"/>
              </a:rPr>
              <a:t>U</a:t>
            </a:r>
            <a:r>
              <a:rPr sz="700" spc="-15" dirty="0">
                <a:latin typeface="Times New Roman"/>
                <a:cs typeface="Times New Roman"/>
              </a:rPr>
              <a:t>2</a:t>
            </a:r>
            <a:r>
              <a:rPr sz="700" spc="-20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–</a:t>
            </a:r>
            <a:r>
              <a:rPr sz="2100" baseline="17857" dirty="0">
                <a:latin typeface="Times New Roman"/>
                <a:cs typeface="Times New Roman"/>
              </a:rPr>
              <a:t> </a:t>
            </a:r>
            <a:r>
              <a:rPr sz="2100" spc="-187" baseline="17857" dirty="0">
                <a:latin typeface="Times New Roman"/>
                <a:cs typeface="Times New Roman"/>
              </a:rPr>
              <a:t> </a:t>
            </a:r>
            <a:r>
              <a:rPr sz="2625" spc="-15" baseline="7936" dirty="0">
                <a:latin typeface="Times New Roman"/>
                <a:cs typeface="Times New Roman"/>
              </a:rPr>
              <a:t>y</a:t>
            </a:r>
            <a:r>
              <a:rPr sz="2625" baseline="7936" dirty="0">
                <a:latin typeface="Times New Roman"/>
                <a:cs typeface="Times New Roman"/>
              </a:rPr>
              <a:t> </a:t>
            </a:r>
            <a:r>
              <a:rPr sz="2625" spc="-157" baseline="7936" dirty="0">
                <a:latin typeface="Times New Roman"/>
                <a:cs typeface="Times New Roman"/>
              </a:rPr>
              <a:t> </a:t>
            </a:r>
            <a:r>
              <a:rPr sz="2625" spc="-7" baseline="3174" dirty="0">
                <a:latin typeface="Times New Roman"/>
                <a:cs typeface="Times New Roman"/>
              </a:rPr>
              <a:t>U</a:t>
            </a:r>
            <a:r>
              <a:rPr sz="700" spc="-15" dirty="0">
                <a:latin typeface="Times New Roman"/>
                <a:cs typeface="Times New Roman"/>
              </a:rPr>
              <a:t>3</a:t>
            </a:r>
            <a:r>
              <a:rPr sz="700" spc="15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–</a:t>
            </a:r>
            <a:r>
              <a:rPr sz="2100" baseline="17857" dirty="0">
                <a:latin typeface="Times New Roman"/>
                <a:cs typeface="Times New Roman"/>
              </a:rPr>
              <a:t> </a:t>
            </a:r>
            <a:r>
              <a:rPr sz="2100" spc="-179" baseline="17857" dirty="0">
                <a:latin typeface="Times New Roman"/>
                <a:cs typeface="Times New Roman"/>
              </a:rPr>
              <a:t> </a:t>
            </a:r>
            <a:r>
              <a:rPr sz="2625" spc="-15" baseline="7936" dirty="0">
                <a:latin typeface="Times New Roman"/>
                <a:cs typeface="Times New Roman"/>
              </a:rPr>
              <a:t>y</a:t>
            </a:r>
            <a:r>
              <a:rPr sz="2625" baseline="7936" dirty="0">
                <a:latin typeface="Times New Roman"/>
                <a:cs typeface="Times New Roman"/>
              </a:rPr>
              <a:t> </a:t>
            </a:r>
            <a:r>
              <a:rPr sz="2625" spc="-127" baseline="7936" dirty="0">
                <a:latin typeface="Times New Roman"/>
                <a:cs typeface="Times New Roman"/>
              </a:rPr>
              <a:t> </a:t>
            </a:r>
            <a:r>
              <a:rPr sz="2625" spc="22" baseline="3174" dirty="0">
                <a:latin typeface="Times New Roman"/>
                <a:cs typeface="Times New Roman"/>
              </a:rPr>
              <a:t>U</a:t>
            </a:r>
            <a:r>
              <a:rPr sz="700" spc="-15" dirty="0">
                <a:latin typeface="Times New Roman"/>
                <a:cs typeface="Times New Roman"/>
              </a:rPr>
              <a:t>4</a:t>
            </a:r>
            <a:r>
              <a:rPr sz="700" dirty="0">
                <a:latin typeface="Times New Roman"/>
                <a:cs typeface="Times New Roman"/>
              </a:rPr>
              <a:t>  </a:t>
            </a:r>
            <a:r>
              <a:rPr sz="700" spc="-25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=</a:t>
            </a:r>
            <a:r>
              <a:rPr sz="2100" spc="-195" baseline="17857" dirty="0">
                <a:latin typeface="Times New Roman"/>
                <a:cs typeface="Times New Roman"/>
              </a:rPr>
              <a:t> </a:t>
            </a:r>
            <a:r>
              <a:rPr sz="2025" i="1" spc="15" baseline="18518" dirty="0">
                <a:latin typeface="Times New Roman"/>
                <a:cs typeface="Times New Roman"/>
              </a:rPr>
              <a:t>J</a:t>
            </a:r>
            <a:r>
              <a:rPr sz="1425" spc="-67" baseline="23391" dirty="0">
                <a:latin typeface="Times New Roman"/>
                <a:cs typeface="Times New Roman"/>
              </a:rPr>
              <a:t>1</a:t>
            </a:r>
            <a:r>
              <a:rPr sz="1425" baseline="23391" dirty="0">
                <a:latin typeface="Times New Roman"/>
                <a:cs typeface="Times New Roman"/>
              </a:rPr>
              <a:t> </a:t>
            </a:r>
            <a:r>
              <a:rPr sz="1425" spc="-30" baseline="23391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;</a:t>
            </a:r>
            <a:endParaRPr sz="2100" baseline="17857">
              <a:latin typeface="Times New Roman"/>
              <a:cs typeface="Times New Roman"/>
            </a:endParaRPr>
          </a:p>
          <a:p>
            <a:pPr marL="556260">
              <a:lnSpc>
                <a:spcPts val="415"/>
              </a:lnSpc>
              <a:tabLst>
                <a:tab pos="1151255" algn="l"/>
                <a:tab pos="1750695" algn="l"/>
                <a:tab pos="2348865" algn="l"/>
              </a:tabLst>
            </a:pPr>
            <a:r>
              <a:rPr sz="700" spc="-5" dirty="0">
                <a:latin typeface="Times New Roman"/>
                <a:cs typeface="Times New Roman"/>
              </a:rPr>
              <a:t>11	</a:t>
            </a:r>
            <a:r>
              <a:rPr sz="700" spc="-10" dirty="0">
                <a:latin typeface="Times New Roman"/>
                <a:cs typeface="Times New Roman"/>
              </a:rPr>
              <a:t>12	13	14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25166" y="2522727"/>
            <a:ext cx="138557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349885" algn="l"/>
                <a:tab pos="616585" algn="l"/>
                <a:tab pos="965200" algn="l"/>
              </a:tabLst>
            </a:pPr>
            <a:r>
              <a:rPr sz="1400" spc="-5" dirty="0">
                <a:latin typeface="Times New Roman"/>
                <a:cs typeface="Times New Roman"/>
              </a:rPr>
              <a:t>0	–	0	=</a:t>
            </a:r>
            <a:r>
              <a:rPr sz="1400" spc="-120" dirty="0">
                <a:latin typeface="Times New Roman"/>
                <a:cs typeface="Times New Roman"/>
              </a:rPr>
              <a:t> </a:t>
            </a:r>
            <a:r>
              <a:rPr sz="1650" i="1" spc="157" baseline="-2525" dirty="0">
                <a:latin typeface="Times New Roman"/>
                <a:cs typeface="Times New Roman"/>
              </a:rPr>
              <a:t>J</a:t>
            </a:r>
            <a:r>
              <a:rPr sz="1650" i="1" spc="-135" baseline="-2525" dirty="0">
                <a:latin typeface="Times New Roman"/>
                <a:cs typeface="Times New Roman"/>
              </a:rPr>
              <a:t> </a:t>
            </a:r>
            <a:r>
              <a:rPr sz="1125" spc="150" baseline="-7407" dirty="0">
                <a:latin typeface="Times New Roman"/>
                <a:cs typeface="Times New Roman"/>
              </a:rPr>
              <a:t>2</a:t>
            </a:r>
            <a:r>
              <a:rPr sz="1125" spc="60" baseline="-7407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6026" y="2896849"/>
            <a:ext cx="81661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34340" algn="l"/>
              </a:tabLst>
            </a:pPr>
            <a:r>
              <a:rPr sz="2100" spc="-7" baseline="3968" dirty="0">
                <a:latin typeface="Times New Roman"/>
                <a:cs typeface="Times New Roman"/>
              </a:rPr>
              <a:t>0	= </a:t>
            </a:r>
            <a:r>
              <a:rPr sz="2100" spc="-240" baseline="3968" dirty="0">
                <a:latin typeface="Times New Roman"/>
                <a:cs typeface="Times New Roman"/>
              </a:rPr>
              <a:t> </a:t>
            </a:r>
            <a:r>
              <a:rPr sz="2025" i="1" spc="-150" baseline="2057" dirty="0">
                <a:latin typeface="Times New Roman"/>
                <a:cs typeface="Times New Roman"/>
              </a:rPr>
              <a:t>J</a:t>
            </a:r>
            <a:r>
              <a:rPr sz="2025" i="1" spc="-307" baseline="2057" dirty="0">
                <a:latin typeface="Times New Roman"/>
                <a:cs typeface="Times New Roman"/>
              </a:rPr>
              <a:t> </a:t>
            </a:r>
            <a:r>
              <a:rPr sz="950" spc="-70" dirty="0">
                <a:latin typeface="Times New Roman"/>
                <a:cs typeface="Times New Roman"/>
              </a:rPr>
              <a:t>3</a:t>
            </a:r>
            <a:r>
              <a:rPr sz="950" spc="-105" dirty="0">
                <a:latin typeface="Times New Roman"/>
                <a:cs typeface="Times New Roman"/>
              </a:rPr>
              <a:t> </a:t>
            </a:r>
            <a:r>
              <a:rPr sz="2100" spc="-7" baseline="3968" dirty="0">
                <a:latin typeface="Times New Roman"/>
                <a:cs typeface="Times New Roman"/>
              </a:rPr>
              <a:t>;</a:t>
            </a:r>
            <a:endParaRPr sz="2100" baseline="3968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14069" y="4310598"/>
            <a:ext cx="3937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26079" y="4320001"/>
            <a:ext cx="29521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– (0,0017 – j0,0343)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2700" spc="-44" baseline="-12345" dirty="0">
                <a:latin typeface="Times New Roman"/>
                <a:cs typeface="Times New Roman"/>
              </a:rPr>
              <a:t>U</a:t>
            </a:r>
            <a:r>
              <a:rPr sz="1050" spc="-30" baseline="-35714" dirty="0">
                <a:latin typeface="Times New Roman"/>
                <a:cs typeface="Times New Roman"/>
              </a:rPr>
              <a:t>4</a:t>
            </a:r>
            <a:r>
              <a:rPr sz="1050" baseline="-35714" dirty="0">
                <a:latin typeface="Times New Roman"/>
                <a:cs typeface="Times New Roman"/>
              </a:rPr>
              <a:t>  </a:t>
            </a:r>
            <a:r>
              <a:rPr sz="1050" spc="60" baseline="-35714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=</a:t>
            </a:r>
            <a:r>
              <a:rPr sz="1575" spc="-37" baseline="-7936" dirty="0">
                <a:latin typeface="Times New Roman"/>
                <a:cs typeface="Times New Roman"/>
              </a:rPr>
              <a:t>11</a:t>
            </a:r>
            <a:r>
              <a:rPr sz="1575" spc="-22" baseline="-7936" dirty="0">
                <a:latin typeface="Times New Roman"/>
                <a:cs typeface="Times New Roman"/>
              </a:rPr>
              <a:t>.</a:t>
            </a:r>
            <a:r>
              <a:rPr sz="1575" spc="-37" baseline="-7936" dirty="0">
                <a:latin typeface="Times New Roman"/>
                <a:cs typeface="Times New Roman"/>
              </a:rPr>
              <a:t>857</a:t>
            </a:r>
            <a:r>
              <a:rPr sz="1575" spc="-15" baseline="-7936" dirty="0">
                <a:latin typeface="Times New Roman"/>
                <a:cs typeface="Times New Roman"/>
              </a:rPr>
              <a:t>9</a:t>
            </a:r>
            <a:r>
              <a:rPr sz="1575" spc="-37" baseline="-7936" dirty="0">
                <a:latin typeface="Times New Roman"/>
                <a:cs typeface="Times New Roman"/>
              </a:rPr>
              <a:t> </a:t>
            </a:r>
            <a:r>
              <a:rPr sz="1575" spc="-7" baseline="-7936" dirty="0">
                <a:latin typeface="Times New Roman"/>
                <a:cs typeface="Times New Roman"/>
              </a:rPr>
              <a:t>-</a:t>
            </a:r>
            <a:r>
              <a:rPr sz="1575" spc="-60" baseline="-7936" dirty="0">
                <a:latin typeface="Times New Roman"/>
                <a:cs typeface="Times New Roman"/>
              </a:rPr>
              <a:t> </a:t>
            </a:r>
            <a:r>
              <a:rPr sz="1575" spc="-7" baseline="-7936" dirty="0">
                <a:latin typeface="Times New Roman"/>
                <a:cs typeface="Times New Roman"/>
              </a:rPr>
              <a:t>j</a:t>
            </a:r>
            <a:r>
              <a:rPr sz="1575" spc="-37" baseline="-7936" dirty="0">
                <a:latin typeface="Times New Roman"/>
                <a:cs typeface="Times New Roman"/>
              </a:rPr>
              <a:t>20</a:t>
            </a:r>
            <a:r>
              <a:rPr sz="1575" spc="-22" baseline="-7936" dirty="0">
                <a:latin typeface="Times New Roman"/>
                <a:cs typeface="Times New Roman"/>
              </a:rPr>
              <a:t>.</a:t>
            </a:r>
            <a:r>
              <a:rPr sz="1575" spc="-37" baseline="-7936" dirty="0">
                <a:latin typeface="Times New Roman"/>
                <a:cs typeface="Times New Roman"/>
              </a:rPr>
              <a:t>172</a:t>
            </a:r>
            <a:r>
              <a:rPr sz="1575" spc="-15" baseline="-7936" dirty="0">
                <a:latin typeface="Times New Roman"/>
                <a:cs typeface="Times New Roman"/>
              </a:rPr>
              <a:t>3</a:t>
            </a:r>
            <a:r>
              <a:rPr sz="1575" spc="-247" baseline="-7936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39901" y="6188709"/>
          <a:ext cx="6077582" cy="9700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4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73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5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83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marL="2540" algn="ctr">
                        <a:lnSpc>
                          <a:spcPts val="119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0,3539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j0,5286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9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-0,1111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+j0,1518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9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-0,1389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j0,1897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9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-0,0017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j0,0343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*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7" baseline="2314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=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11,8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79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j20,1723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23">
                <a:tc>
                  <a:txBody>
                    <a:bodyPr/>
                    <a:lstStyle/>
                    <a:p>
                      <a:pPr marL="34290" algn="ctr">
                        <a:lnSpc>
                          <a:spcPts val="115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-0,1111+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j0,1518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5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0,1111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j0,1518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5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5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ts val="1420"/>
                        </a:lnSpc>
                      </a:pPr>
                      <a:r>
                        <a:rPr sz="1800" spc="-7" baseline="2314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2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800" spc="90" dirty="0">
                          <a:latin typeface="Times New Roman"/>
                          <a:cs typeface="Times New Roman"/>
                        </a:rPr>
                        <a:t>-0,0455</a:t>
                      </a:r>
                      <a:r>
                        <a:rPr sz="8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3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8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95" dirty="0">
                          <a:latin typeface="Times New Roman"/>
                          <a:cs typeface="Times New Roman"/>
                        </a:rPr>
                        <a:t>j0,0182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635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651">
                <a:tc>
                  <a:txBody>
                    <a:bodyPr/>
                    <a:lstStyle/>
                    <a:p>
                      <a:pPr marL="2540"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-0,1389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j0,1897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0,225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–j0,3361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ts val="1415"/>
                        </a:lnSpc>
                      </a:pPr>
                      <a:r>
                        <a:rPr sz="1800" spc="-7" baseline="2314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3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170"/>
                        </a:lnSpc>
                      </a:pPr>
                      <a:r>
                        <a:rPr sz="1000" spc="15" dirty="0">
                          <a:latin typeface="Times New Roman"/>
                          <a:cs typeface="Times New Roman"/>
                        </a:rPr>
                        <a:t>9,868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j16,7982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2540"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-0,0017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j0,0343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0,0052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j0,1025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ts val="1415"/>
                        </a:lnSpc>
                      </a:pPr>
                      <a:r>
                        <a:rPr sz="1800" spc="-7" baseline="2314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4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20" dirty="0">
                          <a:latin typeface="Times New Roman"/>
                          <a:cs typeface="Times New Roman"/>
                        </a:rPr>
                        <a:t>0,0857+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j0,0571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837183" y="7355585"/>
            <a:ext cx="6259830" cy="2640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0" algn="just">
              <a:lnSpc>
                <a:spcPts val="1645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Або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Y∙U</a:t>
            </a:r>
            <a:r>
              <a:rPr sz="1400" i="1" spc="-2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=</a:t>
            </a:r>
            <a:r>
              <a:rPr sz="1400" i="1" spc="-2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J,</a:t>
            </a:r>
            <a:endParaRPr sz="1400">
              <a:latin typeface="Times New Roman"/>
              <a:cs typeface="Times New Roman"/>
            </a:endParaRPr>
          </a:p>
          <a:p>
            <a:pPr marL="63500" marR="69215" indent="450215" algn="just">
              <a:lnSpc>
                <a:spcPts val="1610"/>
              </a:lnSpc>
              <a:spcBef>
                <a:spcPts val="80"/>
              </a:spcBef>
            </a:pPr>
            <a:r>
              <a:rPr sz="1400" spc="-5" dirty="0">
                <a:latin typeface="Times New Roman"/>
                <a:cs typeface="Times New Roman"/>
              </a:rPr>
              <a:t>де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Y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коефіцієнтів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-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неповна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матриця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провідностей, </a:t>
            </a:r>
            <a:r>
              <a:rPr sz="1400" i="1" spc="-5" dirty="0">
                <a:latin typeface="Times New Roman"/>
                <a:cs typeface="Times New Roman"/>
              </a:rPr>
              <a:t>U </a:t>
            </a:r>
            <a:r>
              <a:rPr sz="1400" spc="-5" dirty="0">
                <a:latin typeface="Times New Roman"/>
                <a:cs typeface="Times New Roman"/>
              </a:rPr>
              <a:t>– вектор невідомих напруг, </a:t>
            </a:r>
            <a:r>
              <a:rPr sz="1400" i="1" spc="-5" dirty="0">
                <a:latin typeface="Times New Roman"/>
                <a:cs typeface="Times New Roman"/>
              </a:rPr>
              <a:t>J </a:t>
            </a:r>
            <a:r>
              <a:rPr sz="1400" spc="-5" dirty="0">
                <a:latin typeface="Times New Roman"/>
                <a:cs typeface="Times New Roman"/>
              </a:rPr>
              <a:t>– </a:t>
            </a:r>
            <a:r>
              <a:rPr sz="1400" spc="-10" dirty="0">
                <a:latin typeface="Times New Roman"/>
                <a:cs typeface="Times New Roman"/>
              </a:rPr>
              <a:t>вектор вільних </a:t>
            </a:r>
            <a:r>
              <a:rPr sz="1400" spc="-5" dirty="0">
                <a:latin typeface="Times New Roman"/>
                <a:cs typeface="Times New Roman"/>
              </a:rPr>
              <a:t>членів системи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рівнянь.</a:t>
            </a:r>
            <a:endParaRPr sz="1400">
              <a:latin typeface="Times New Roman"/>
              <a:cs typeface="Times New Roman"/>
            </a:endParaRPr>
          </a:p>
          <a:p>
            <a:pPr marL="63500" marR="68580" algn="just">
              <a:lnSpc>
                <a:spcPts val="1610"/>
              </a:lnSpc>
            </a:pPr>
            <a:r>
              <a:rPr sz="1400" spc="-5" dirty="0">
                <a:latin typeface="Times New Roman"/>
                <a:cs typeface="Times New Roman"/>
              </a:rPr>
              <a:t>Розв’язання системи рівнянь визначаємо у вигляді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U = Y</a:t>
            </a:r>
            <a:r>
              <a:rPr sz="1350" i="1" spc="-7" baseline="30864" dirty="0">
                <a:latin typeface="Times New Roman"/>
                <a:cs typeface="Times New Roman"/>
              </a:rPr>
              <a:t>-1</a:t>
            </a:r>
            <a:r>
              <a:rPr sz="1400" i="1" spc="-5" dirty="0">
                <a:latin typeface="Times New Roman"/>
                <a:cs typeface="Times New Roman"/>
              </a:rPr>
              <a:t>*J</a:t>
            </a:r>
            <a:r>
              <a:rPr sz="1400" spc="-5" dirty="0">
                <a:latin typeface="Times New Roman"/>
                <a:cs typeface="Times New Roman"/>
              </a:rPr>
              <a:t>, де </a:t>
            </a:r>
            <a:r>
              <a:rPr sz="1400" i="1" spc="-5" dirty="0">
                <a:latin typeface="Times New Roman"/>
                <a:cs typeface="Times New Roman"/>
              </a:rPr>
              <a:t>Y</a:t>
            </a:r>
            <a:r>
              <a:rPr sz="1350" i="1" spc="-7" baseline="30864" dirty="0">
                <a:latin typeface="Times New Roman"/>
                <a:cs typeface="Times New Roman"/>
              </a:rPr>
              <a:t>-1 </a:t>
            </a:r>
            <a:r>
              <a:rPr sz="1400" spc="-5" dirty="0">
                <a:latin typeface="Times New Roman"/>
                <a:cs typeface="Times New Roman"/>
              </a:rPr>
              <a:t>– обернена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матриця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провідностей.</a:t>
            </a:r>
            <a:endParaRPr sz="1400">
              <a:latin typeface="Times New Roman"/>
              <a:cs typeface="Times New Roman"/>
            </a:endParaRPr>
          </a:p>
          <a:p>
            <a:pPr marL="63500" algn="just">
              <a:lnSpc>
                <a:spcPts val="1565"/>
              </a:lnSpc>
            </a:pP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обернення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провідностей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виконуємо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подвійну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факторизацію:</a:t>
            </a:r>
            <a:endParaRPr sz="1400">
              <a:latin typeface="Times New Roman"/>
              <a:cs typeface="Times New Roman"/>
            </a:endParaRPr>
          </a:p>
          <a:p>
            <a:pPr marL="292100">
              <a:lnSpc>
                <a:spcPts val="1645"/>
              </a:lnSpc>
              <a:spcBef>
                <a:spcPts val="1130"/>
              </a:spcBef>
            </a:pPr>
            <a:r>
              <a:rPr sz="1400" spc="-5" dirty="0">
                <a:latin typeface="Times New Roman"/>
                <a:cs typeface="Times New Roman"/>
              </a:rPr>
              <a:t>1.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Формуємо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факторизовану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матрицю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провідностей.</a:t>
            </a:r>
            <a:endParaRPr sz="1400">
              <a:latin typeface="Times New Roman"/>
              <a:cs typeface="Times New Roman"/>
            </a:endParaRPr>
          </a:p>
          <a:p>
            <a:pPr marL="63500">
              <a:lnSpc>
                <a:spcPts val="1610"/>
              </a:lnSpc>
            </a:pPr>
            <a:r>
              <a:rPr sz="1400" i="1" spc="-10" dirty="0">
                <a:latin typeface="Times New Roman"/>
                <a:cs typeface="Times New Roman"/>
              </a:rPr>
              <a:t>Перший</a:t>
            </a:r>
            <a:r>
              <a:rPr sz="1400" i="1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крок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факторизації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400" i="1" dirty="0">
                <a:latin typeface="Times New Roman"/>
                <a:cs typeface="Times New Roman"/>
              </a:rPr>
              <a:t>k</a:t>
            </a:r>
            <a:r>
              <a:rPr sz="1400" dirty="0">
                <a:latin typeface="Times New Roman"/>
                <a:cs typeface="Times New Roman"/>
              </a:rPr>
              <a:t>=1).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Вибираємо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опорний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елемент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У</a:t>
            </a:r>
            <a:r>
              <a:rPr sz="1350" i="1" spc="-7" baseline="-6172" dirty="0">
                <a:latin typeface="Times New Roman"/>
                <a:cs typeface="Times New Roman"/>
              </a:rPr>
              <a:t>kk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У</a:t>
            </a:r>
            <a:r>
              <a:rPr sz="1350" i="1" baseline="-6172" dirty="0">
                <a:latin typeface="Times New Roman"/>
                <a:cs typeface="Times New Roman"/>
              </a:rPr>
              <a:t>11</a:t>
            </a:r>
            <a:r>
              <a:rPr sz="1350" i="1" spc="104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=0,3539</a:t>
            </a:r>
            <a:endParaRPr sz="1400">
              <a:latin typeface="Times New Roman"/>
              <a:cs typeface="Times New Roman"/>
            </a:endParaRPr>
          </a:p>
          <a:p>
            <a:pPr marL="63500" marR="1989455">
              <a:lnSpc>
                <a:spcPct val="95900"/>
              </a:lnSpc>
              <a:spcBef>
                <a:spcPts val="35"/>
              </a:spcBef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j0,5286. Опорні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перший</a:t>
            </a:r>
            <a:r>
              <a:rPr sz="1400" spc="-5" dirty="0">
                <a:latin typeface="Times New Roman"/>
                <a:cs typeface="Times New Roman"/>
              </a:rPr>
              <a:t> рядок 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стовпець.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Обчислюємо </a:t>
            </a:r>
            <a:r>
              <a:rPr sz="1400" dirty="0">
                <a:latin typeface="Times New Roman"/>
                <a:cs typeface="Times New Roman"/>
              </a:rPr>
              <a:t>елементи </a:t>
            </a:r>
            <a:r>
              <a:rPr sz="1400" i="1" spc="-5" dirty="0">
                <a:latin typeface="Times New Roman"/>
                <a:cs typeface="Times New Roman"/>
              </a:rPr>
              <a:t>першої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лівої</a:t>
            </a:r>
            <a:r>
              <a:rPr sz="1400" i="1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факторної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матриці: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L</a:t>
            </a:r>
            <a:r>
              <a:rPr sz="1350" i="1" spc="-7" baseline="-6172" dirty="0">
                <a:latin typeface="Times New Roman"/>
                <a:cs typeface="Times New Roman"/>
              </a:rPr>
              <a:t>11</a:t>
            </a:r>
            <a:r>
              <a:rPr sz="1350" i="1" spc="179" baseline="-6172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=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1/Y</a:t>
            </a:r>
            <a:r>
              <a:rPr sz="1350" i="1" spc="-7" baseline="-6172" dirty="0">
                <a:latin typeface="Times New Roman"/>
                <a:cs typeface="Times New Roman"/>
              </a:rPr>
              <a:t>11</a:t>
            </a:r>
            <a:r>
              <a:rPr sz="1350" i="1" spc="187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1/(0,3539–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j0,5286)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 0,8745+j1,3063;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08906" y="2111501"/>
            <a:ext cx="132335" cy="19873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210563" y="2465369"/>
            <a:ext cx="1426845" cy="387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2915">
              <a:lnSpc>
                <a:spcPts val="795"/>
              </a:lnSpc>
              <a:spcBef>
                <a:spcPts val="90"/>
              </a:spcBef>
              <a:tabLst>
                <a:tab pos="1085215" algn="l"/>
              </a:tabLst>
            </a:pPr>
            <a:r>
              <a:rPr sz="700" spc="-5" dirty="0">
                <a:latin typeface="Symbol"/>
                <a:cs typeface="Symbol"/>
              </a:rPr>
              <a:t></a:t>
            </a:r>
            <a:r>
              <a:rPr sz="700" spc="-5" dirty="0">
                <a:latin typeface="Times New Roman"/>
                <a:cs typeface="Times New Roman"/>
              </a:rPr>
              <a:t>	</a:t>
            </a:r>
            <a:r>
              <a:rPr sz="700" spc="-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  <a:p>
            <a:pPr marL="50800">
              <a:lnSpc>
                <a:spcPts val="2055"/>
              </a:lnSpc>
            </a:pPr>
            <a:r>
              <a:rPr sz="2100" spc="-7" baseline="25793" dirty="0">
                <a:latin typeface="Times New Roman"/>
                <a:cs typeface="Times New Roman"/>
              </a:rPr>
              <a:t>–</a:t>
            </a:r>
            <a:r>
              <a:rPr sz="2100" spc="-195" baseline="25793" dirty="0">
                <a:latin typeface="Times New Roman"/>
                <a:cs typeface="Times New Roman"/>
              </a:rPr>
              <a:t> </a:t>
            </a:r>
            <a:r>
              <a:rPr sz="2625" spc="30" baseline="14285" dirty="0">
                <a:latin typeface="Times New Roman"/>
                <a:cs typeface="Times New Roman"/>
              </a:rPr>
              <a:t>y</a:t>
            </a:r>
            <a:r>
              <a:rPr sz="700" spc="-5" dirty="0">
                <a:latin typeface="Times New Roman"/>
                <a:cs typeface="Times New Roman"/>
              </a:rPr>
              <a:t>21</a:t>
            </a:r>
            <a:r>
              <a:rPr sz="700" spc="-45" dirty="0">
                <a:latin typeface="Times New Roman"/>
                <a:cs typeface="Times New Roman"/>
              </a:rPr>
              <a:t> </a:t>
            </a:r>
            <a:r>
              <a:rPr sz="2625" spc="-44" baseline="7936" dirty="0">
                <a:latin typeface="Times New Roman"/>
                <a:cs typeface="Times New Roman"/>
              </a:rPr>
              <a:t>U</a:t>
            </a:r>
            <a:r>
              <a:rPr sz="1050" spc="-7" baseline="15873" dirty="0">
                <a:latin typeface="Times New Roman"/>
                <a:cs typeface="Times New Roman"/>
              </a:rPr>
              <a:t>1</a:t>
            </a:r>
            <a:r>
              <a:rPr sz="1050" spc="-82" baseline="15873" dirty="0">
                <a:latin typeface="Times New Roman"/>
                <a:cs typeface="Times New Roman"/>
              </a:rPr>
              <a:t> </a:t>
            </a:r>
            <a:r>
              <a:rPr sz="2100" spc="-7" baseline="25793" dirty="0">
                <a:latin typeface="Times New Roman"/>
                <a:cs typeface="Times New Roman"/>
              </a:rPr>
              <a:t>+</a:t>
            </a:r>
            <a:r>
              <a:rPr sz="2100" baseline="25793" dirty="0">
                <a:latin typeface="Times New Roman"/>
                <a:cs typeface="Times New Roman"/>
              </a:rPr>
              <a:t> </a:t>
            </a:r>
            <a:r>
              <a:rPr sz="2100" spc="-187" baseline="25793" dirty="0">
                <a:latin typeface="Times New Roman"/>
                <a:cs typeface="Times New Roman"/>
              </a:rPr>
              <a:t> </a:t>
            </a:r>
            <a:r>
              <a:rPr sz="2625" spc="22" baseline="14285" dirty="0">
                <a:latin typeface="Times New Roman"/>
                <a:cs typeface="Times New Roman"/>
              </a:rPr>
              <a:t>y</a:t>
            </a:r>
            <a:r>
              <a:rPr sz="700" spc="-10" dirty="0">
                <a:latin typeface="Times New Roman"/>
                <a:cs typeface="Times New Roman"/>
              </a:rPr>
              <a:t>2</a:t>
            </a:r>
            <a:r>
              <a:rPr sz="700" spc="-5" dirty="0">
                <a:latin typeface="Times New Roman"/>
                <a:cs typeface="Times New Roman"/>
              </a:rPr>
              <a:t>2 </a:t>
            </a:r>
            <a:r>
              <a:rPr sz="2625" spc="75" baseline="7936" dirty="0">
                <a:latin typeface="Times New Roman"/>
                <a:cs typeface="Times New Roman"/>
              </a:rPr>
              <a:t>U</a:t>
            </a:r>
            <a:r>
              <a:rPr sz="1050" spc="-7" baseline="15873" dirty="0">
                <a:latin typeface="Times New Roman"/>
                <a:cs typeface="Times New Roman"/>
              </a:rPr>
              <a:t>2</a:t>
            </a:r>
            <a:r>
              <a:rPr sz="1050" baseline="15873" dirty="0">
                <a:latin typeface="Times New Roman"/>
                <a:cs typeface="Times New Roman"/>
              </a:rPr>
              <a:t>  </a:t>
            </a:r>
            <a:r>
              <a:rPr sz="1050" spc="75" baseline="15873" dirty="0">
                <a:latin typeface="Times New Roman"/>
                <a:cs typeface="Times New Roman"/>
              </a:rPr>
              <a:t> </a:t>
            </a:r>
            <a:r>
              <a:rPr sz="2100" spc="-7" baseline="25793" dirty="0">
                <a:latin typeface="Times New Roman"/>
                <a:cs typeface="Times New Roman"/>
              </a:rPr>
              <a:t>–</a:t>
            </a:r>
            <a:endParaRPr sz="2100" baseline="25793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7916" y="2531361"/>
            <a:ext cx="171729" cy="158383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654250" y="2829480"/>
            <a:ext cx="66040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87157" y="2829445"/>
            <a:ext cx="6540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1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74891" y="2839978"/>
            <a:ext cx="134754" cy="19873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701203" y="3193742"/>
            <a:ext cx="6604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10563" y="2837997"/>
            <a:ext cx="1988820" cy="716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>
              <a:lnSpc>
                <a:spcPts val="1895"/>
              </a:lnSpc>
              <a:spcBef>
                <a:spcPts val="130"/>
              </a:spcBef>
              <a:tabLst>
                <a:tab pos="958850" algn="l"/>
                <a:tab pos="1225550" algn="l"/>
              </a:tabLst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-130" dirty="0">
                <a:latin typeface="Times New Roman"/>
                <a:cs typeface="Times New Roman"/>
              </a:rPr>
              <a:t> </a:t>
            </a:r>
            <a:r>
              <a:rPr sz="2625" spc="22" baseline="-6349" dirty="0">
                <a:latin typeface="Times New Roman"/>
                <a:cs typeface="Times New Roman"/>
              </a:rPr>
              <a:t>y</a:t>
            </a:r>
            <a:r>
              <a:rPr sz="2625" baseline="-6349" dirty="0">
                <a:latin typeface="Times New Roman"/>
                <a:cs typeface="Times New Roman"/>
              </a:rPr>
              <a:t> </a:t>
            </a:r>
            <a:r>
              <a:rPr sz="2625" spc="-135" baseline="-6349" dirty="0">
                <a:latin typeface="Times New Roman"/>
                <a:cs typeface="Times New Roman"/>
              </a:rPr>
              <a:t> </a:t>
            </a:r>
            <a:r>
              <a:rPr sz="2625" spc="-52" baseline="-12698" dirty="0">
                <a:latin typeface="Times New Roman"/>
                <a:cs typeface="Times New Roman"/>
              </a:rPr>
              <a:t>U</a:t>
            </a:r>
            <a:r>
              <a:rPr sz="1050" spc="-7" baseline="-35714" dirty="0">
                <a:latin typeface="Times New Roman"/>
                <a:cs typeface="Times New Roman"/>
              </a:rPr>
              <a:t>1</a:t>
            </a:r>
            <a:r>
              <a:rPr sz="1050" baseline="-35714" dirty="0">
                <a:latin typeface="Times New Roman"/>
                <a:cs typeface="Times New Roman"/>
              </a:rPr>
              <a:t>  </a:t>
            </a:r>
            <a:r>
              <a:rPr sz="1050" spc="-7" baseline="-357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0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30" dirty="0">
                <a:latin typeface="Times New Roman"/>
                <a:cs typeface="Times New Roman"/>
              </a:rPr>
              <a:t> </a:t>
            </a:r>
            <a:r>
              <a:rPr sz="2625" spc="-15" baseline="-6349" dirty="0">
                <a:latin typeface="Times New Roman"/>
                <a:cs typeface="Times New Roman"/>
              </a:rPr>
              <a:t>y</a:t>
            </a:r>
            <a:r>
              <a:rPr sz="2625" baseline="-6349" dirty="0">
                <a:latin typeface="Times New Roman"/>
                <a:cs typeface="Times New Roman"/>
              </a:rPr>
              <a:t> </a:t>
            </a:r>
            <a:r>
              <a:rPr sz="2625" spc="-120" baseline="-6349" dirty="0">
                <a:latin typeface="Times New Roman"/>
                <a:cs typeface="Times New Roman"/>
              </a:rPr>
              <a:t> </a:t>
            </a:r>
            <a:r>
              <a:rPr sz="2625" spc="-15" baseline="-12698" dirty="0">
                <a:latin typeface="Times New Roman"/>
                <a:cs typeface="Times New Roman"/>
              </a:rPr>
              <a:t>U</a:t>
            </a:r>
            <a:r>
              <a:rPr sz="1050" spc="-22" baseline="-35714" dirty="0">
                <a:latin typeface="Times New Roman"/>
                <a:cs typeface="Times New Roman"/>
              </a:rPr>
              <a:t>3</a:t>
            </a:r>
            <a:r>
              <a:rPr sz="1050" spc="7" baseline="-357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  <a:p>
            <a:pPr marL="278130">
              <a:lnSpc>
                <a:spcPts val="635"/>
              </a:lnSpc>
              <a:tabLst>
                <a:tab pos="1506220" algn="l"/>
              </a:tabLst>
            </a:pPr>
            <a:r>
              <a:rPr sz="700" spc="-5" dirty="0">
                <a:latin typeface="Times New Roman"/>
                <a:cs typeface="Times New Roman"/>
              </a:rPr>
              <a:t>31	</a:t>
            </a:r>
            <a:r>
              <a:rPr sz="700" spc="-10" dirty="0">
                <a:latin typeface="Times New Roman"/>
                <a:cs typeface="Times New Roman"/>
              </a:rPr>
              <a:t>33</a:t>
            </a:r>
            <a:endParaRPr sz="700">
              <a:latin typeface="Times New Roman"/>
              <a:cs typeface="Times New Roman"/>
            </a:endParaRPr>
          </a:p>
          <a:p>
            <a:pPr marL="50800">
              <a:lnSpc>
                <a:spcPts val="1900"/>
              </a:lnSpc>
              <a:spcBef>
                <a:spcPts val="340"/>
              </a:spcBef>
            </a:pPr>
            <a:r>
              <a:rPr sz="1400" spc="-5" dirty="0">
                <a:latin typeface="Times New Roman"/>
                <a:cs typeface="Times New Roman"/>
              </a:rPr>
              <a:t>– </a:t>
            </a:r>
            <a:r>
              <a:rPr sz="1400" spc="-135" dirty="0">
                <a:latin typeface="Times New Roman"/>
                <a:cs typeface="Times New Roman"/>
              </a:rPr>
              <a:t> </a:t>
            </a:r>
            <a:r>
              <a:rPr sz="2625" spc="22" baseline="-6349" dirty="0">
                <a:latin typeface="Times New Roman"/>
                <a:cs typeface="Times New Roman"/>
              </a:rPr>
              <a:t>y</a:t>
            </a:r>
            <a:r>
              <a:rPr sz="2625" baseline="-6349" dirty="0">
                <a:latin typeface="Times New Roman"/>
                <a:cs typeface="Times New Roman"/>
              </a:rPr>
              <a:t> </a:t>
            </a:r>
            <a:r>
              <a:rPr sz="2625" spc="-104" baseline="-6349" dirty="0">
                <a:latin typeface="Times New Roman"/>
                <a:cs typeface="Times New Roman"/>
              </a:rPr>
              <a:t> </a:t>
            </a:r>
            <a:r>
              <a:rPr sz="2625" spc="-52" baseline="-12698" dirty="0">
                <a:latin typeface="Times New Roman"/>
                <a:cs typeface="Times New Roman"/>
              </a:rPr>
              <a:t>U</a:t>
            </a:r>
            <a:r>
              <a:rPr sz="1050" spc="-7" baseline="-35714" dirty="0">
                <a:latin typeface="Times New Roman"/>
                <a:cs typeface="Times New Roman"/>
              </a:rPr>
              <a:t>1</a:t>
            </a:r>
            <a:r>
              <a:rPr sz="1050" spc="-37" baseline="-357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  <a:p>
            <a:pPr marL="325120">
              <a:lnSpc>
                <a:spcPts val="640"/>
              </a:lnSpc>
            </a:pPr>
            <a:r>
              <a:rPr sz="700" spc="-5" dirty="0">
                <a:latin typeface="Times New Roman"/>
                <a:cs typeface="Times New Roman"/>
              </a:rPr>
              <a:t>41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39089" y="3193759"/>
            <a:ext cx="66675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31567" y="3212396"/>
            <a:ext cx="1904364" cy="3416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ts val="1855"/>
              </a:lnSpc>
              <a:spcBef>
                <a:spcPts val="135"/>
              </a:spcBef>
              <a:tabLst>
                <a:tab pos="349885" algn="l"/>
                <a:tab pos="660400" algn="l"/>
              </a:tabLst>
            </a:pPr>
            <a:r>
              <a:rPr sz="2100" spc="-7" baseline="3968" dirty="0">
                <a:latin typeface="Times New Roman"/>
                <a:cs typeface="Times New Roman"/>
              </a:rPr>
              <a:t>0	–	0  + </a:t>
            </a:r>
            <a:r>
              <a:rPr sz="2100" spc="-187" baseline="3968" dirty="0">
                <a:latin typeface="Times New Roman"/>
                <a:cs typeface="Times New Roman"/>
              </a:rPr>
              <a:t> </a:t>
            </a:r>
            <a:r>
              <a:rPr sz="2625" spc="30" baseline="-3174" dirty="0">
                <a:latin typeface="Times New Roman"/>
                <a:cs typeface="Times New Roman"/>
              </a:rPr>
              <a:t>y</a:t>
            </a:r>
            <a:r>
              <a:rPr sz="2625" baseline="-3174" dirty="0">
                <a:latin typeface="Times New Roman"/>
                <a:cs typeface="Times New Roman"/>
              </a:rPr>
              <a:t> </a:t>
            </a:r>
            <a:r>
              <a:rPr sz="2625" spc="-15" baseline="-3174" dirty="0">
                <a:latin typeface="Times New Roman"/>
                <a:cs typeface="Times New Roman"/>
              </a:rPr>
              <a:t> </a:t>
            </a:r>
            <a:r>
              <a:rPr sz="2625" spc="75" baseline="-9523" dirty="0">
                <a:latin typeface="Times New Roman"/>
                <a:cs typeface="Times New Roman"/>
              </a:rPr>
              <a:t>U</a:t>
            </a:r>
            <a:r>
              <a:rPr sz="1050" spc="-7" baseline="-31746" dirty="0">
                <a:latin typeface="Times New Roman"/>
                <a:cs typeface="Times New Roman"/>
              </a:rPr>
              <a:t>4</a:t>
            </a:r>
            <a:r>
              <a:rPr sz="1050" spc="82" baseline="-31746" dirty="0">
                <a:latin typeface="Times New Roman"/>
                <a:cs typeface="Times New Roman"/>
              </a:rPr>
              <a:t> </a:t>
            </a:r>
            <a:r>
              <a:rPr sz="2100" spc="-7" baseline="3968" dirty="0">
                <a:latin typeface="Times New Roman"/>
                <a:cs typeface="Times New Roman"/>
              </a:rPr>
              <a:t>=</a:t>
            </a:r>
            <a:r>
              <a:rPr sz="2100" spc="-187" baseline="3968" dirty="0">
                <a:latin typeface="Times New Roman"/>
                <a:cs typeface="Times New Roman"/>
              </a:rPr>
              <a:t> </a:t>
            </a:r>
            <a:r>
              <a:rPr sz="2025" i="1" spc="-7" baseline="2057" dirty="0">
                <a:latin typeface="Times New Roman"/>
                <a:cs typeface="Times New Roman"/>
              </a:rPr>
              <a:t>J</a:t>
            </a:r>
            <a:r>
              <a:rPr sz="2025" i="1" spc="-225" baseline="2057" dirty="0">
                <a:latin typeface="Times New Roman"/>
                <a:cs typeface="Times New Roman"/>
              </a:rPr>
              <a:t> </a:t>
            </a:r>
            <a:r>
              <a:rPr sz="950" spc="5" dirty="0">
                <a:latin typeface="Times New Roman"/>
                <a:cs typeface="Times New Roman"/>
              </a:rPr>
              <a:t>4</a:t>
            </a:r>
            <a:r>
              <a:rPr sz="950" spc="-15" dirty="0">
                <a:latin typeface="Times New Roman"/>
                <a:cs typeface="Times New Roman"/>
              </a:rPr>
              <a:t> </a:t>
            </a:r>
            <a:r>
              <a:rPr sz="2100" spc="-7" baseline="3968" dirty="0">
                <a:latin typeface="Times New Roman"/>
                <a:cs typeface="Times New Roman"/>
              </a:rPr>
              <a:t>,</a:t>
            </a:r>
            <a:endParaRPr sz="2100" baseline="3968">
              <a:latin typeface="Times New Roman"/>
              <a:cs typeface="Times New Roman"/>
            </a:endParaRPr>
          </a:p>
          <a:p>
            <a:pPr marL="435609" algn="ctr">
              <a:lnSpc>
                <a:spcPts val="595"/>
              </a:lnSpc>
            </a:pPr>
            <a:r>
              <a:rPr sz="700" spc="-10" dirty="0">
                <a:latin typeface="Times New Roman"/>
                <a:cs typeface="Times New Roman"/>
              </a:rPr>
              <a:t>44</a:t>
            </a:r>
            <a:endParaRPr sz="700">
              <a:latin typeface="Times New Roman"/>
              <a:cs typeface="Times New Roman"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55783" y="3204972"/>
            <a:ext cx="172325" cy="198526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875283" y="3670489"/>
            <a:ext cx="5594350" cy="60706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0"/>
              </a:spcBef>
            </a:pPr>
            <a:r>
              <a:rPr sz="1400" spc="-5" dirty="0">
                <a:latin typeface="Times New Roman"/>
                <a:cs typeface="Times New Roman"/>
              </a:rPr>
              <a:t>або</a:t>
            </a:r>
            <a:endParaRPr sz="1400">
              <a:latin typeface="Times New Roman"/>
              <a:cs typeface="Times New Roman"/>
            </a:endParaRPr>
          </a:p>
          <a:p>
            <a:pPr marL="1897380">
              <a:lnSpc>
                <a:spcPts val="409"/>
              </a:lnSpc>
              <a:spcBef>
                <a:spcPts val="254"/>
              </a:spcBef>
              <a:tabLst>
                <a:tab pos="3603625" algn="l"/>
                <a:tab pos="5310505" algn="l"/>
              </a:tabLst>
            </a:pPr>
            <a:r>
              <a:rPr sz="650" spc="15" dirty="0">
                <a:latin typeface="Symbol"/>
                <a:cs typeface="Symbol"/>
              </a:rPr>
              <a:t></a:t>
            </a:r>
            <a:r>
              <a:rPr sz="650" spc="15" dirty="0">
                <a:latin typeface="Times New Roman"/>
                <a:cs typeface="Times New Roman"/>
              </a:rPr>
              <a:t>	</a:t>
            </a:r>
            <a:r>
              <a:rPr sz="650" spc="-5" dirty="0">
                <a:latin typeface="Symbol"/>
                <a:cs typeface="Symbol"/>
              </a:rPr>
              <a:t></a:t>
            </a:r>
            <a:r>
              <a:rPr sz="650" spc="-5" dirty="0">
                <a:latin typeface="Times New Roman"/>
                <a:cs typeface="Times New Roman"/>
              </a:rPr>
              <a:t>	</a:t>
            </a:r>
            <a:r>
              <a:rPr sz="1050" spc="-22" baseline="7936" dirty="0">
                <a:latin typeface="Symbol"/>
                <a:cs typeface="Symbol"/>
              </a:rPr>
              <a:t></a:t>
            </a:r>
            <a:endParaRPr sz="1050" baseline="7936">
              <a:latin typeface="Symbol"/>
              <a:cs typeface="Symbol"/>
            </a:endParaRPr>
          </a:p>
          <a:p>
            <a:pPr marL="475615">
              <a:lnSpc>
                <a:spcPts val="1730"/>
              </a:lnSpc>
            </a:pPr>
            <a:r>
              <a:rPr sz="1400" spc="-5" dirty="0">
                <a:latin typeface="Times New Roman"/>
                <a:cs typeface="Times New Roman"/>
              </a:rPr>
              <a:t>(0,3539 – </a:t>
            </a:r>
            <a:r>
              <a:rPr sz="1400" spc="-10" dirty="0">
                <a:latin typeface="Times New Roman"/>
                <a:cs typeface="Times New Roman"/>
              </a:rPr>
              <a:t>j</a:t>
            </a:r>
            <a:r>
              <a:rPr sz="1400" spc="-5" dirty="0">
                <a:latin typeface="Times New Roman"/>
                <a:cs typeface="Times New Roman"/>
              </a:rPr>
              <a:t>0,5286)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2550" spc="-22" baseline="-13071" dirty="0">
                <a:latin typeface="Times New Roman"/>
                <a:cs typeface="Times New Roman"/>
              </a:rPr>
              <a:t>U</a:t>
            </a:r>
            <a:r>
              <a:rPr sz="975" spc="22" baseline="-38461" dirty="0">
                <a:latin typeface="Times New Roman"/>
                <a:cs typeface="Times New Roman"/>
              </a:rPr>
              <a:t>1</a:t>
            </a:r>
            <a:r>
              <a:rPr sz="975" spc="37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(0,1111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j</a:t>
            </a:r>
            <a:r>
              <a:rPr sz="1400" spc="-5" dirty="0">
                <a:latin typeface="Times New Roman"/>
                <a:cs typeface="Times New Roman"/>
              </a:rPr>
              <a:t>0,1518)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2550" baseline="-13071" dirty="0">
                <a:latin typeface="Times New Roman"/>
                <a:cs typeface="Times New Roman"/>
              </a:rPr>
              <a:t>U</a:t>
            </a:r>
            <a:r>
              <a:rPr sz="975" spc="-7" baseline="-38461" dirty="0">
                <a:latin typeface="Times New Roman"/>
                <a:cs typeface="Times New Roman"/>
              </a:rPr>
              <a:t>2</a:t>
            </a:r>
            <a:r>
              <a:rPr sz="975" spc="60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(0,1389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j</a:t>
            </a:r>
            <a:r>
              <a:rPr sz="1400" spc="-5" dirty="0">
                <a:latin typeface="Times New Roman"/>
                <a:cs typeface="Times New Roman"/>
              </a:rPr>
              <a:t>0,1897)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2700" spc="-44" baseline="-12345" dirty="0">
                <a:latin typeface="Times New Roman"/>
                <a:cs typeface="Times New Roman"/>
              </a:rPr>
              <a:t>U</a:t>
            </a:r>
            <a:r>
              <a:rPr sz="1050" spc="-22" baseline="-35714" dirty="0">
                <a:latin typeface="Times New Roman"/>
                <a:cs typeface="Times New Roman"/>
              </a:rPr>
              <a:t>3</a:t>
            </a:r>
            <a:r>
              <a:rPr sz="1050" spc="-44" baseline="-357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7183" y="4653498"/>
            <a:ext cx="5287645" cy="1390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0100">
              <a:lnSpc>
                <a:spcPts val="455"/>
              </a:lnSpc>
              <a:spcBef>
                <a:spcPts val="100"/>
              </a:spcBef>
              <a:tabLst>
                <a:tab pos="3747770" algn="l"/>
              </a:tabLst>
            </a:pPr>
            <a:r>
              <a:rPr sz="700" spc="-15" dirty="0">
                <a:latin typeface="Symbol"/>
                <a:cs typeface="Symbol"/>
              </a:rPr>
              <a:t></a:t>
            </a:r>
            <a:r>
              <a:rPr sz="700" spc="-15" dirty="0">
                <a:latin typeface="Times New Roman"/>
                <a:cs typeface="Times New Roman"/>
              </a:rPr>
              <a:t>	</a:t>
            </a:r>
            <a:r>
              <a:rPr sz="700" spc="-1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  <a:p>
            <a:pPr marL="513715">
              <a:lnSpc>
                <a:spcPts val="1775"/>
              </a:lnSpc>
            </a:pPr>
            <a:r>
              <a:rPr sz="1400" spc="-5" dirty="0">
                <a:latin typeface="Times New Roman"/>
                <a:cs typeface="Times New Roman"/>
              </a:rPr>
              <a:t>– (0,1111 – j0,1518)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2700" spc="-120" baseline="-12345" dirty="0">
                <a:latin typeface="Times New Roman"/>
                <a:cs typeface="Times New Roman"/>
              </a:rPr>
              <a:t>U</a:t>
            </a:r>
            <a:r>
              <a:rPr sz="1050" spc="-22" baseline="-35714" dirty="0">
                <a:latin typeface="Times New Roman"/>
                <a:cs typeface="Times New Roman"/>
              </a:rPr>
              <a:t>1</a:t>
            </a:r>
            <a:r>
              <a:rPr sz="1050" spc="22" baseline="-357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+(0,1111 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j0,1518)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2700" spc="-44" baseline="-12345" dirty="0">
                <a:latin typeface="Times New Roman"/>
                <a:cs typeface="Times New Roman"/>
              </a:rPr>
              <a:t>U</a:t>
            </a:r>
            <a:r>
              <a:rPr sz="1050" spc="-30" baseline="-35714" dirty="0">
                <a:latin typeface="Times New Roman"/>
                <a:cs typeface="Times New Roman"/>
              </a:rPr>
              <a:t>2</a:t>
            </a:r>
            <a:r>
              <a:rPr sz="1050" spc="60" baseline="-35714" dirty="0">
                <a:latin typeface="Times New Roman"/>
                <a:cs typeface="Times New Roman"/>
              </a:rPr>
              <a:t> </a:t>
            </a:r>
            <a:r>
              <a:rPr sz="1400" spc="155" dirty="0">
                <a:latin typeface="Times New Roman"/>
                <a:cs typeface="Times New Roman"/>
              </a:rPr>
              <a:t>=</a:t>
            </a:r>
            <a:r>
              <a:rPr sz="1950" spc="-97" baseline="2136" dirty="0">
                <a:latin typeface="Times New Roman"/>
                <a:cs typeface="Times New Roman"/>
              </a:rPr>
              <a:t>-</a:t>
            </a:r>
            <a:r>
              <a:rPr sz="1950" spc="-82" baseline="2136" dirty="0">
                <a:latin typeface="Times New Roman"/>
                <a:cs typeface="Times New Roman"/>
              </a:rPr>
              <a:t>0</a:t>
            </a:r>
            <a:r>
              <a:rPr sz="1950" spc="-44" baseline="2136" dirty="0">
                <a:latin typeface="Times New Roman"/>
                <a:cs typeface="Times New Roman"/>
              </a:rPr>
              <a:t>.</a:t>
            </a:r>
            <a:r>
              <a:rPr sz="1950" spc="-82" baseline="2136" dirty="0">
                <a:latin typeface="Times New Roman"/>
                <a:cs typeface="Times New Roman"/>
              </a:rPr>
              <a:t>045</a:t>
            </a:r>
            <a:r>
              <a:rPr sz="1950" spc="-67" baseline="2136" dirty="0">
                <a:latin typeface="Times New Roman"/>
                <a:cs typeface="Times New Roman"/>
              </a:rPr>
              <a:t>5</a:t>
            </a:r>
            <a:r>
              <a:rPr sz="1950" spc="-60" baseline="2136" dirty="0">
                <a:latin typeface="Times New Roman"/>
                <a:cs typeface="Times New Roman"/>
              </a:rPr>
              <a:t> </a:t>
            </a:r>
            <a:r>
              <a:rPr sz="1950" spc="-75" baseline="2136" dirty="0">
                <a:latin typeface="Times New Roman"/>
                <a:cs typeface="Times New Roman"/>
              </a:rPr>
              <a:t>+</a:t>
            </a:r>
            <a:r>
              <a:rPr sz="1950" spc="-67" baseline="2136" dirty="0">
                <a:latin typeface="Times New Roman"/>
                <a:cs typeface="Times New Roman"/>
              </a:rPr>
              <a:t> </a:t>
            </a:r>
            <a:r>
              <a:rPr sz="1950" spc="-37" baseline="2136" dirty="0">
                <a:latin typeface="Times New Roman"/>
                <a:cs typeface="Times New Roman"/>
              </a:rPr>
              <a:t>j</a:t>
            </a:r>
            <a:r>
              <a:rPr sz="1950" spc="-89" baseline="2136" dirty="0">
                <a:latin typeface="Times New Roman"/>
                <a:cs typeface="Times New Roman"/>
              </a:rPr>
              <a:t>0</a:t>
            </a:r>
            <a:r>
              <a:rPr sz="1950" spc="-44" baseline="2136" dirty="0">
                <a:latin typeface="Times New Roman"/>
                <a:cs typeface="Times New Roman"/>
              </a:rPr>
              <a:t>.</a:t>
            </a:r>
            <a:r>
              <a:rPr sz="1950" spc="-82" baseline="2136" dirty="0">
                <a:latin typeface="Times New Roman"/>
                <a:cs typeface="Times New Roman"/>
              </a:rPr>
              <a:t>018</a:t>
            </a:r>
            <a:r>
              <a:rPr sz="1950" spc="-67" baseline="2136" dirty="0">
                <a:latin typeface="Times New Roman"/>
                <a:cs typeface="Times New Roman"/>
              </a:rPr>
              <a:t>2</a:t>
            </a:r>
            <a:r>
              <a:rPr sz="1950" spc="-292" baseline="213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;</a:t>
            </a:r>
            <a:endParaRPr sz="1200">
              <a:latin typeface="Times New Roman"/>
              <a:cs typeface="Times New Roman"/>
            </a:endParaRPr>
          </a:p>
          <a:p>
            <a:pPr marL="2070100">
              <a:lnSpc>
                <a:spcPts val="459"/>
              </a:lnSpc>
              <a:spcBef>
                <a:spcPts val="465"/>
              </a:spcBef>
              <a:tabLst>
                <a:tab pos="3657600" algn="l"/>
              </a:tabLst>
            </a:pPr>
            <a:r>
              <a:rPr sz="700" spc="-15" dirty="0">
                <a:latin typeface="Symbol"/>
                <a:cs typeface="Symbol"/>
              </a:rPr>
              <a:t></a:t>
            </a:r>
            <a:r>
              <a:rPr sz="700" spc="-15" dirty="0">
                <a:latin typeface="Times New Roman"/>
                <a:cs typeface="Times New Roman"/>
              </a:rPr>
              <a:t>	</a:t>
            </a:r>
            <a:r>
              <a:rPr sz="700" spc="-1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  <a:p>
            <a:pPr marL="513715">
              <a:lnSpc>
                <a:spcPts val="1780"/>
              </a:lnSpc>
            </a:pPr>
            <a:r>
              <a:rPr sz="1400" spc="-5" dirty="0">
                <a:latin typeface="Times New Roman"/>
                <a:cs typeface="Times New Roman"/>
              </a:rPr>
              <a:t>– (0,1389 – j0,1897)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2700" spc="-120" baseline="-12345" dirty="0">
                <a:latin typeface="Times New Roman"/>
                <a:cs typeface="Times New Roman"/>
              </a:rPr>
              <a:t>U</a:t>
            </a:r>
            <a:r>
              <a:rPr sz="1050" spc="-22" baseline="-35714" dirty="0">
                <a:latin typeface="Times New Roman"/>
                <a:cs typeface="Times New Roman"/>
              </a:rPr>
              <a:t>1</a:t>
            </a:r>
            <a:r>
              <a:rPr sz="1050" spc="22" baseline="-357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 (0,225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–j0,3361)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2700" spc="-44" baseline="-12345" dirty="0">
                <a:latin typeface="Times New Roman"/>
                <a:cs typeface="Times New Roman"/>
              </a:rPr>
              <a:t>U</a:t>
            </a:r>
            <a:r>
              <a:rPr sz="1050" spc="-22" baseline="-35714" dirty="0">
                <a:latin typeface="Times New Roman"/>
                <a:cs typeface="Times New Roman"/>
              </a:rPr>
              <a:t>3</a:t>
            </a:r>
            <a:r>
              <a:rPr sz="1050" baseline="-35714" dirty="0">
                <a:latin typeface="Times New Roman"/>
                <a:cs typeface="Times New Roman"/>
              </a:rPr>
              <a:t>  </a:t>
            </a:r>
            <a:r>
              <a:rPr sz="1050" spc="-44" baseline="-357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950" spc="-75" baseline="2136" dirty="0">
                <a:latin typeface="Times New Roman"/>
                <a:cs typeface="Times New Roman"/>
              </a:rPr>
              <a:t>9</a:t>
            </a:r>
            <a:r>
              <a:rPr sz="1950" spc="-37" baseline="2136" dirty="0">
                <a:latin typeface="Times New Roman"/>
                <a:cs typeface="Times New Roman"/>
              </a:rPr>
              <a:t>.</a:t>
            </a:r>
            <a:r>
              <a:rPr sz="1950" spc="-75" baseline="2136" dirty="0">
                <a:latin typeface="Times New Roman"/>
                <a:cs typeface="Times New Roman"/>
              </a:rPr>
              <a:t>86</a:t>
            </a:r>
            <a:r>
              <a:rPr sz="1950" spc="-44" baseline="2136" dirty="0">
                <a:latin typeface="Times New Roman"/>
                <a:cs typeface="Times New Roman"/>
              </a:rPr>
              <a:t>8</a:t>
            </a:r>
            <a:r>
              <a:rPr sz="1950" spc="-60" baseline="2136" dirty="0">
                <a:latin typeface="Times New Roman"/>
                <a:cs typeface="Times New Roman"/>
              </a:rPr>
              <a:t> </a:t>
            </a:r>
            <a:r>
              <a:rPr sz="1950" spc="-30" baseline="2136" dirty="0">
                <a:latin typeface="Times New Roman"/>
                <a:cs typeface="Times New Roman"/>
              </a:rPr>
              <a:t>-</a:t>
            </a:r>
            <a:r>
              <a:rPr sz="1950" spc="-89" baseline="2136" dirty="0">
                <a:latin typeface="Times New Roman"/>
                <a:cs typeface="Times New Roman"/>
              </a:rPr>
              <a:t> </a:t>
            </a:r>
            <a:r>
              <a:rPr sz="1950" spc="-37" baseline="2136" dirty="0">
                <a:latin typeface="Times New Roman"/>
                <a:cs typeface="Times New Roman"/>
              </a:rPr>
              <a:t>j</a:t>
            </a:r>
            <a:r>
              <a:rPr sz="1950" spc="-75" baseline="2136" dirty="0">
                <a:latin typeface="Times New Roman"/>
                <a:cs typeface="Times New Roman"/>
              </a:rPr>
              <a:t>16</a:t>
            </a:r>
            <a:r>
              <a:rPr sz="1950" spc="-37" baseline="2136" dirty="0">
                <a:latin typeface="Times New Roman"/>
                <a:cs typeface="Times New Roman"/>
              </a:rPr>
              <a:t>.</a:t>
            </a:r>
            <a:r>
              <a:rPr sz="1950" spc="-75" baseline="2136" dirty="0">
                <a:latin typeface="Times New Roman"/>
                <a:cs typeface="Times New Roman"/>
              </a:rPr>
              <a:t>798</a:t>
            </a:r>
            <a:r>
              <a:rPr sz="1950" spc="-44" baseline="2136" dirty="0">
                <a:latin typeface="Times New Roman"/>
                <a:cs typeface="Times New Roman"/>
              </a:rPr>
              <a:t>2</a:t>
            </a:r>
            <a:r>
              <a:rPr sz="1950" spc="-284" baseline="2136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  <a:p>
            <a:pPr marL="1994535">
              <a:lnSpc>
                <a:spcPts val="459"/>
              </a:lnSpc>
              <a:spcBef>
                <a:spcPts val="465"/>
              </a:spcBef>
              <a:tabLst>
                <a:tab pos="3717290" algn="l"/>
              </a:tabLst>
            </a:pPr>
            <a:r>
              <a:rPr sz="700" spc="-15" dirty="0">
                <a:latin typeface="Symbol"/>
                <a:cs typeface="Symbol"/>
              </a:rPr>
              <a:t></a:t>
            </a:r>
            <a:r>
              <a:rPr sz="700" spc="-15" dirty="0">
                <a:latin typeface="Times New Roman"/>
                <a:cs typeface="Times New Roman"/>
              </a:rPr>
              <a:t>	</a:t>
            </a:r>
            <a:r>
              <a:rPr sz="700" spc="-1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  <a:p>
            <a:pPr marL="423545">
              <a:lnSpc>
                <a:spcPts val="1780"/>
              </a:lnSpc>
            </a:pPr>
            <a:r>
              <a:rPr sz="1400" spc="-5" dirty="0">
                <a:latin typeface="Times New Roman"/>
                <a:cs typeface="Times New Roman"/>
              </a:rPr>
              <a:t>-  (0,0017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j0,0343)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2700" spc="-120" baseline="-12345" dirty="0">
                <a:latin typeface="Times New Roman"/>
                <a:cs typeface="Times New Roman"/>
              </a:rPr>
              <a:t>U</a:t>
            </a:r>
            <a:r>
              <a:rPr sz="1050" spc="-22" baseline="-35714" dirty="0">
                <a:latin typeface="Times New Roman"/>
                <a:cs typeface="Times New Roman"/>
              </a:rPr>
              <a:t>1</a:t>
            </a:r>
            <a:r>
              <a:rPr sz="1050" spc="22" baseline="-357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 (0,0052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j0,1025)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2700" spc="-44" baseline="-12345" dirty="0">
                <a:latin typeface="Times New Roman"/>
                <a:cs typeface="Times New Roman"/>
              </a:rPr>
              <a:t>U</a:t>
            </a:r>
            <a:r>
              <a:rPr sz="1050" spc="-30" baseline="-35714" dirty="0">
                <a:latin typeface="Times New Roman"/>
                <a:cs typeface="Times New Roman"/>
              </a:rPr>
              <a:t>4</a:t>
            </a:r>
            <a:r>
              <a:rPr sz="1050" baseline="-35714" dirty="0">
                <a:latin typeface="Times New Roman"/>
                <a:cs typeface="Times New Roman"/>
              </a:rPr>
              <a:t>  </a:t>
            </a:r>
            <a:r>
              <a:rPr sz="1050" spc="60" baseline="-35714" dirty="0">
                <a:latin typeface="Times New Roman"/>
                <a:cs typeface="Times New Roman"/>
              </a:rPr>
              <a:t> </a:t>
            </a:r>
            <a:r>
              <a:rPr sz="1400" spc="155" dirty="0">
                <a:latin typeface="Times New Roman"/>
                <a:cs typeface="Times New Roman"/>
              </a:rPr>
              <a:t>=</a:t>
            </a:r>
            <a:r>
              <a:rPr sz="1875" spc="-67" baseline="2222" dirty="0">
                <a:latin typeface="Times New Roman"/>
                <a:cs typeface="Times New Roman"/>
              </a:rPr>
              <a:t>-</a:t>
            </a:r>
            <a:r>
              <a:rPr sz="1875" spc="-37" baseline="2222" dirty="0">
                <a:latin typeface="Times New Roman"/>
                <a:cs typeface="Times New Roman"/>
              </a:rPr>
              <a:t>0.0857</a:t>
            </a:r>
            <a:r>
              <a:rPr sz="1875" spc="-22" baseline="2222" dirty="0">
                <a:latin typeface="Times New Roman"/>
                <a:cs typeface="Times New Roman"/>
              </a:rPr>
              <a:t> </a:t>
            </a:r>
            <a:r>
              <a:rPr sz="1875" spc="-44" baseline="2222" dirty="0">
                <a:latin typeface="Times New Roman"/>
                <a:cs typeface="Times New Roman"/>
              </a:rPr>
              <a:t>+</a:t>
            </a:r>
            <a:r>
              <a:rPr sz="1875" spc="-22" baseline="2222" dirty="0">
                <a:latin typeface="Times New Roman"/>
                <a:cs typeface="Times New Roman"/>
              </a:rPr>
              <a:t> </a:t>
            </a:r>
            <a:r>
              <a:rPr sz="1875" spc="-30" baseline="2222" dirty="0">
                <a:latin typeface="Times New Roman"/>
                <a:cs typeface="Times New Roman"/>
              </a:rPr>
              <a:t>j0.0571</a:t>
            </a:r>
            <a:r>
              <a:rPr sz="1875" spc="135" baseline="222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1430"/>
              </a:spcBef>
            </a:pP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матричній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цю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можна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записати: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15364" y="2098166"/>
            <a:ext cx="228600" cy="1600200"/>
          </a:xfrm>
          <a:custGeom>
            <a:avLst/>
            <a:gdLst/>
            <a:ahLst/>
            <a:cxnLst/>
            <a:rect l="l" t="t" r="r" b="b"/>
            <a:pathLst>
              <a:path w="228600" h="1600200">
                <a:moveTo>
                  <a:pt x="228600" y="1600200"/>
                </a:moveTo>
                <a:lnTo>
                  <a:pt x="184106" y="1589722"/>
                </a:lnTo>
                <a:lnTo>
                  <a:pt x="147775" y="1561147"/>
                </a:lnTo>
                <a:lnTo>
                  <a:pt x="123281" y="1518761"/>
                </a:lnTo>
                <a:lnTo>
                  <a:pt x="114300" y="1466850"/>
                </a:lnTo>
                <a:lnTo>
                  <a:pt x="114300" y="933450"/>
                </a:lnTo>
                <a:lnTo>
                  <a:pt x="105318" y="881538"/>
                </a:lnTo>
                <a:lnTo>
                  <a:pt x="80824" y="839152"/>
                </a:lnTo>
                <a:lnTo>
                  <a:pt x="44493" y="810577"/>
                </a:lnTo>
                <a:lnTo>
                  <a:pt x="0" y="800100"/>
                </a:lnTo>
                <a:lnTo>
                  <a:pt x="44493" y="789622"/>
                </a:lnTo>
                <a:lnTo>
                  <a:pt x="80824" y="761047"/>
                </a:lnTo>
                <a:lnTo>
                  <a:pt x="105318" y="718661"/>
                </a:lnTo>
                <a:lnTo>
                  <a:pt x="114300" y="666750"/>
                </a:lnTo>
                <a:lnTo>
                  <a:pt x="114300" y="133350"/>
                </a:lnTo>
                <a:lnTo>
                  <a:pt x="123281" y="81438"/>
                </a:lnTo>
                <a:lnTo>
                  <a:pt x="147775" y="39052"/>
                </a:lnTo>
                <a:lnTo>
                  <a:pt x="184106" y="10477"/>
                </a:lnTo>
                <a:lnTo>
                  <a:pt x="22860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15364" y="4058792"/>
            <a:ext cx="228600" cy="1600200"/>
          </a:xfrm>
          <a:custGeom>
            <a:avLst/>
            <a:gdLst/>
            <a:ahLst/>
            <a:cxnLst/>
            <a:rect l="l" t="t" r="r" b="b"/>
            <a:pathLst>
              <a:path w="228600" h="1600200">
                <a:moveTo>
                  <a:pt x="228600" y="1600200"/>
                </a:moveTo>
                <a:lnTo>
                  <a:pt x="184106" y="1589722"/>
                </a:lnTo>
                <a:lnTo>
                  <a:pt x="147775" y="1561147"/>
                </a:lnTo>
                <a:lnTo>
                  <a:pt x="123281" y="1518761"/>
                </a:lnTo>
                <a:lnTo>
                  <a:pt x="114300" y="1466850"/>
                </a:lnTo>
                <a:lnTo>
                  <a:pt x="114300" y="933450"/>
                </a:lnTo>
                <a:lnTo>
                  <a:pt x="105318" y="881538"/>
                </a:lnTo>
                <a:lnTo>
                  <a:pt x="80824" y="839152"/>
                </a:lnTo>
                <a:lnTo>
                  <a:pt x="44493" y="810577"/>
                </a:lnTo>
                <a:lnTo>
                  <a:pt x="0" y="800100"/>
                </a:lnTo>
                <a:lnTo>
                  <a:pt x="44493" y="789622"/>
                </a:lnTo>
                <a:lnTo>
                  <a:pt x="80824" y="761047"/>
                </a:lnTo>
                <a:lnTo>
                  <a:pt x="105318" y="718661"/>
                </a:lnTo>
                <a:lnTo>
                  <a:pt x="114300" y="666750"/>
                </a:lnTo>
                <a:lnTo>
                  <a:pt x="114300" y="133350"/>
                </a:lnTo>
                <a:lnTo>
                  <a:pt x="123281" y="81438"/>
                </a:lnTo>
                <a:lnTo>
                  <a:pt x="147775" y="39052"/>
                </a:lnTo>
                <a:lnTo>
                  <a:pt x="184106" y="10477"/>
                </a:lnTo>
                <a:lnTo>
                  <a:pt x="22860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2583" y="513842"/>
            <a:ext cx="5624195" cy="795655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8100" marR="30480" algn="just">
              <a:lnSpc>
                <a:spcPct val="95900"/>
              </a:lnSpc>
              <a:spcBef>
                <a:spcPts val="165"/>
              </a:spcBef>
            </a:pPr>
            <a:r>
              <a:rPr sz="1400" i="1" spc="-5" dirty="0">
                <a:latin typeface="Times New Roman"/>
                <a:cs typeface="Times New Roman"/>
              </a:rPr>
              <a:t>L</a:t>
            </a:r>
            <a:r>
              <a:rPr sz="1350" i="1" spc="-7" baseline="-6172" dirty="0">
                <a:latin typeface="Times New Roman"/>
                <a:cs typeface="Times New Roman"/>
              </a:rPr>
              <a:t>21 </a:t>
            </a:r>
            <a:r>
              <a:rPr sz="1400" i="1" spc="-5" dirty="0">
                <a:latin typeface="Times New Roman"/>
                <a:cs typeface="Times New Roman"/>
              </a:rPr>
              <a:t>= - </a:t>
            </a:r>
            <a:r>
              <a:rPr sz="1400" i="1" dirty="0">
                <a:latin typeface="Times New Roman"/>
                <a:cs typeface="Times New Roman"/>
              </a:rPr>
              <a:t>Y</a:t>
            </a:r>
            <a:r>
              <a:rPr sz="1350" i="1" baseline="-6172" dirty="0">
                <a:latin typeface="Times New Roman"/>
                <a:cs typeface="Times New Roman"/>
              </a:rPr>
              <a:t>21</a:t>
            </a:r>
            <a:r>
              <a:rPr sz="1400" dirty="0">
                <a:latin typeface="Times New Roman"/>
                <a:cs typeface="Times New Roman"/>
              </a:rPr>
              <a:t>* </a:t>
            </a:r>
            <a:r>
              <a:rPr sz="1400" i="1" spc="-5" dirty="0">
                <a:latin typeface="Times New Roman"/>
                <a:cs typeface="Times New Roman"/>
              </a:rPr>
              <a:t>L</a:t>
            </a:r>
            <a:r>
              <a:rPr sz="1350" i="1" spc="-7" baseline="-6172" dirty="0">
                <a:latin typeface="Times New Roman"/>
                <a:cs typeface="Times New Roman"/>
              </a:rPr>
              <a:t>11 </a:t>
            </a:r>
            <a:r>
              <a:rPr sz="1400" spc="-5" dirty="0">
                <a:latin typeface="Times New Roman"/>
                <a:cs typeface="Times New Roman"/>
              </a:rPr>
              <a:t>= -( -0,1111+ j0,1518)*( 0,8745+j1,3063) = 0,2954 +j0,0124;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L</a:t>
            </a:r>
            <a:r>
              <a:rPr sz="1350" i="1" spc="-7" baseline="-6172" dirty="0">
                <a:latin typeface="Times New Roman"/>
                <a:cs typeface="Times New Roman"/>
              </a:rPr>
              <a:t>31 </a:t>
            </a:r>
            <a:r>
              <a:rPr sz="1400" i="1" spc="-5" dirty="0">
                <a:latin typeface="Times New Roman"/>
                <a:cs typeface="Times New Roman"/>
              </a:rPr>
              <a:t>= - </a:t>
            </a:r>
            <a:r>
              <a:rPr sz="1400" i="1" dirty="0">
                <a:latin typeface="Times New Roman"/>
                <a:cs typeface="Times New Roman"/>
              </a:rPr>
              <a:t>Y</a:t>
            </a:r>
            <a:r>
              <a:rPr sz="1350" i="1" baseline="-6172" dirty="0">
                <a:latin typeface="Times New Roman"/>
                <a:cs typeface="Times New Roman"/>
              </a:rPr>
              <a:t>31</a:t>
            </a:r>
            <a:r>
              <a:rPr sz="1400" dirty="0">
                <a:latin typeface="Times New Roman"/>
                <a:cs typeface="Times New Roman"/>
              </a:rPr>
              <a:t>* </a:t>
            </a:r>
            <a:r>
              <a:rPr sz="1400" i="1" spc="-5" dirty="0">
                <a:latin typeface="Times New Roman"/>
                <a:cs typeface="Times New Roman"/>
              </a:rPr>
              <a:t>L</a:t>
            </a:r>
            <a:r>
              <a:rPr sz="1350" i="1" spc="-7" baseline="-6172" dirty="0">
                <a:latin typeface="Times New Roman"/>
                <a:cs typeface="Times New Roman"/>
              </a:rPr>
              <a:t>11 </a:t>
            </a:r>
            <a:r>
              <a:rPr sz="1400" spc="-5" dirty="0">
                <a:latin typeface="Times New Roman"/>
                <a:cs typeface="Times New Roman"/>
              </a:rPr>
              <a:t>= -(-0,1389 + j0,1897)*( 0,8745+j1,3063) = 0,3693 +j0,0155;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L</a:t>
            </a:r>
            <a:r>
              <a:rPr sz="1350" i="1" spc="-7" baseline="-6172" dirty="0">
                <a:latin typeface="Times New Roman"/>
                <a:cs typeface="Times New Roman"/>
              </a:rPr>
              <a:t>41</a:t>
            </a:r>
            <a:r>
              <a:rPr sz="1350" i="1" spc="195" baseline="-6172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=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-</a:t>
            </a:r>
            <a:r>
              <a:rPr sz="1400" i="1" spc="1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Y</a:t>
            </a:r>
            <a:r>
              <a:rPr sz="1350" i="1" baseline="-6172" dirty="0">
                <a:latin typeface="Times New Roman"/>
                <a:cs typeface="Times New Roman"/>
              </a:rPr>
              <a:t>41</a:t>
            </a:r>
            <a:r>
              <a:rPr sz="1400" dirty="0">
                <a:latin typeface="Times New Roman"/>
                <a:cs typeface="Times New Roman"/>
              </a:rPr>
              <a:t>*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L</a:t>
            </a:r>
            <a:r>
              <a:rPr sz="1350" i="1" spc="-7" baseline="-6172" dirty="0">
                <a:latin typeface="Times New Roman"/>
                <a:cs typeface="Times New Roman"/>
              </a:rPr>
              <a:t>11</a:t>
            </a:r>
            <a:r>
              <a:rPr sz="1350" i="1" spc="195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-(-0,0017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j0,0343)*(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0,8745+j1,3063)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0,0464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j0,0278.</a:t>
            </a:r>
            <a:endParaRPr sz="1400">
              <a:latin typeface="Times New Roman"/>
              <a:cs typeface="Times New Roman"/>
            </a:endParaRPr>
          </a:p>
          <a:p>
            <a:pPr marL="38100" algn="just">
              <a:lnSpc>
                <a:spcPts val="1580"/>
              </a:lnSpc>
            </a:pPr>
            <a:r>
              <a:rPr sz="1400" spc="-5" dirty="0">
                <a:latin typeface="Times New Roman"/>
                <a:cs typeface="Times New Roman"/>
              </a:rPr>
              <a:t>Розраховуємо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елементи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поза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опорним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рядком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стовпцем</a:t>
            </a:r>
            <a:r>
              <a:rPr sz="1400" dirty="0">
                <a:latin typeface="Times New Roman"/>
                <a:cs typeface="Times New Roman"/>
              </a:rPr>
              <a:t> (</a:t>
            </a:r>
            <a:r>
              <a:rPr sz="1400" i="1" dirty="0">
                <a:latin typeface="Times New Roman"/>
                <a:cs typeface="Times New Roman"/>
              </a:rPr>
              <a:t>Y1</a:t>
            </a:r>
            <a:r>
              <a:rPr sz="1350" i="1" baseline="-6172" dirty="0">
                <a:latin typeface="Times New Roman"/>
                <a:cs typeface="Times New Roman"/>
              </a:rPr>
              <a:t>ij</a:t>
            </a:r>
            <a:r>
              <a:rPr sz="1400" dirty="0">
                <a:latin typeface="Times New Roman"/>
                <a:cs typeface="Times New Roman"/>
              </a:rPr>
              <a:t>):</a:t>
            </a:r>
            <a:endParaRPr sz="1400">
              <a:latin typeface="Times New Roman"/>
              <a:cs typeface="Times New Roman"/>
            </a:endParaRPr>
          </a:p>
          <a:p>
            <a:pPr marL="171450" algn="just">
              <a:lnSpc>
                <a:spcPts val="1610"/>
              </a:lnSpc>
            </a:pPr>
            <a:r>
              <a:rPr sz="1400" i="1" spc="-5" dirty="0">
                <a:latin typeface="Times New Roman"/>
                <a:cs typeface="Times New Roman"/>
              </a:rPr>
              <a:t>k=1,</a:t>
            </a:r>
            <a:r>
              <a:rPr sz="1400" i="1" spc="-3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i=2,</a:t>
            </a:r>
            <a:r>
              <a:rPr sz="1400" i="1" spc="-2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j=2;</a:t>
            </a:r>
            <a:endParaRPr sz="1400">
              <a:latin typeface="Times New Roman"/>
              <a:cs typeface="Times New Roman"/>
            </a:endParaRPr>
          </a:p>
          <a:p>
            <a:pPr marL="170815" algn="just">
              <a:lnSpc>
                <a:spcPts val="1605"/>
              </a:lnSpc>
            </a:pPr>
            <a:r>
              <a:rPr sz="1400" i="1" spc="-5" dirty="0">
                <a:latin typeface="Times New Roman"/>
                <a:cs typeface="Times New Roman"/>
              </a:rPr>
              <a:t>Y1</a:t>
            </a:r>
            <a:r>
              <a:rPr sz="1350" i="1" spc="-7" baseline="-6172" dirty="0">
                <a:latin typeface="Times New Roman"/>
                <a:cs typeface="Times New Roman"/>
              </a:rPr>
              <a:t>22</a:t>
            </a:r>
            <a:r>
              <a:rPr sz="1350" i="1" spc="195" baseline="-6172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=</a:t>
            </a:r>
            <a:r>
              <a:rPr sz="1400" i="1" spc="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Y</a:t>
            </a:r>
            <a:r>
              <a:rPr sz="1350" i="1" spc="-7" baseline="-6172" dirty="0">
                <a:latin typeface="Times New Roman"/>
                <a:cs typeface="Times New Roman"/>
              </a:rPr>
              <a:t>22</a:t>
            </a:r>
            <a:r>
              <a:rPr sz="1350" i="1" spc="7" baseline="-6172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+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L</a:t>
            </a:r>
            <a:r>
              <a:rPr sz="1350" i="1" spc="-7" baseline="-6172" dirty="0">
                <a:latin typeface="Times New Roman"/>
                <a:cs typeface="Times New Roman"/>
              </a:rPr>
              <a:t>21</a:t>
            </a:r>
            <a:r>
              <a:rPr sz="1350" i="1" spc="202" baseline="-6172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*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Y</a:t>
            </a:r>
            <a:r>
              <a:rPr sz="1350" i="1" spc="-7" baseline="-6172" dirty="0">
                <a:latin typeface="Times New Roman"/>
                <a:cs typeface="Times New Roman"/>
              </a:rPr>
              <a:t>12</a:t>
            </a:r>
            <a:r>
              <a:rPr sz="1350" i="1" spc="7" baseline="-6172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=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(0,1111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j0,1518)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(0,2954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+j0,0124)*(-0,1111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  <a:p>
            <a:pPr marL="1771650" algn="just">
              <a:lnSpc>
                <a:spcPts val="1614"/>
              </a:lnSpc>
            </a:pPr>
            <a:r>
              <a:rPr sz="1400" spc="-5" dirty="0">
                <a:latin typeface="Times New Roman"/>
                <a:cs typeface="Times New Roman"/>
              </a:rPr>
              <a:t>+j0,1518)= 0,0764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–j0,1083;</a:t>
            </a:r>
            <a:endParaRPr sz="1400">
              <a:latin typeface="Times New Roman"/>
              <a:cs typeface="Times New Roman"/>
            </a:endParaRPr>
          </a:p>
          <a:p>
            <a:pPr marL="38100" algn="just">
              <a:lnSpc>
                <a:spcPts val="1610"/>
              </a:lnSpc>
            </a:pPr>
            <a:r>
              <a:rPr sz="1400" i="1" spc="-5" dirty="0">
                <a:latin typeface="Times New Roman"/>
                <a:cs typeface="Times New Roman"/>
              </a:rPr>
              <a:t>k=1,</a:t>
            </a:r>
            <a:r>
              <a:rPr sz="1400" i="1" spc="-3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i=2,</a:t>
            </a:r>
            <a:r>
              <a:rPr sz="1400" i="1" spc="-2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j=3;</a:t>
            </a:r>
            <a:endParaRPr sz="1400">
              <a:latin typeface="Times New Roman"/>
              <a:cs typeface="Times New Roman"/>
            </a:endParaRPr>
          </a:p>
          <a:p>
            <a:pPr marL="38100" algn="just">
              <a:lnSpc>
                <a:spcPts val="1605"/>
              </a:lnSpc>
            </a:pPr>
            <a:r>
              <a:rPr sz="1400" i="1" dirty="0">
                <a:latin typeface="Times New Roman"/>
                <a:cs typeface="Times New Roman"/>
              </a:rPr>
              <a:t>Y1</a:t>
            </a:r>
            <a:r>
              <a:rPr sz="1350" i="1" baseline="-6172" dirty="0">
                <a:latin typeface="Times New Roman"/>
                <a:cs typeface="Times New Roman"/>
              </a:rPr>
              <a:t>23</a:t>
            </a:r>
            <a:r>
              <a:rPr sz="1350" i="1" spc="7" baseline="-6172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=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Y</a:t>
            </a:r>
            <a:r>
              <a:rPr sz="1350" i="1" spc="-7" baseline="-6172" dirty="0">
                <a:latin typeface="Times New Roman"/>
                <a:cs typeface="Times New Roman"/>
              </a:rPr>
              <a:t>23</a:t>
            </a:r>
            <a:r>
              <a:rPr sz="1350" i="1" baseline="-6172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+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L</a:t>
            </a:r>
            <a:r>
              <a:rPr sz="1350" i="1" spc="-7" baseline="-6172" dirty="0">
                <a:latin typeface="Times New Roman"/>
                <a:cs typeface="Times New Roman"/>
              </a:rPr>
              <a:t>21</a:t>
            </a:r>
            <a:r>
              <a:rPr sz="1350" i="1" spc="187" baseline="-6172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*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Y</a:t>
            </a:r>
            <a:r>
              <a:rPr sz="1350" i="1" spc="-7" baseline="-6172" dirty="0">
                <a:latin typeface="Times New Roman"/>
                <a:cs typeface="Times New Roman"/>
              </a:rPr>
              <a:t>13</a:t>
            </a:r>
            <a:r>
              <a:rPr sz="1350" i="1" spc="15" baseline="-6172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=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(0,2954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+j0,0124)*(-0,1393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j0,1899)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endParaRPr sz="1400">
              <a:latin typeface="Times New Roman"/>
              <a:cs typeface="Times New Roman"/>
            </a:endParaRPr>
          </a:p>
          <a:p>
            <a:pPr marL="1727200" algn="just">
              <a:lnSpc>
                <a:spcPts val="1614"/>
              </a:lnSpc>
            </a:pP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-0,0434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j0,0543;</a:t>
            </a:r>
            <a:endParaRPr sz="1400">
              <a:latin typeface="Times New Roman"/>
              <a:cs typeface="Times New Roman"/>
            </a:endParaRPr>
          </a:p>
          <a:p>
            <a:pPr marL="38100" algn="just">
              <a:lnSpc>
                <a:spcPts val="1610"/>
              </a:lnSpc>
            </a:pPr>
            <a:r>
              <a:rPr sz="1400" i="1" spc="-5" dirty="0">
                <a:latin typeface="Times New Roman"/>
                <a:cs typeface="Times New Roman"/>
              </a:rPr>
              <a:t>k=1,</a:t>
            </a:r>
            <a:r>
              <a:rPr sz="1400" i="1" spc="-3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i=2,</a:t>
            </a:r>
            <a:r>
              <a:rPr sz="1400" i="1" spc="-2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j=4;</a:t>
            </a:r>
            <a:endParaRPr sz="1400">
              <a:latin typeface="Times New Roman"/>
              <a:cs typeface="Times New Roman"/>
            </a:endParaRPr>
          </a:p>
          <a:p>
            <a:pPr marL="38100" algn="just">
              <a:lnSpc>
                <a:spcPts val="1605"/>
              </a:lnSpc>
            </a:pPr>
            <a:r>
              <a:rPr sz="1400" i="1" dirty="0">
                <a:latin typeface="Times New Roman"/>
                <a:cs typeface="Times New Roman"/>
              </a:rPr>
              <a:t>Y1</a:t>
            </a:r>
            <a:r>
              <a:rPr sz="1350" i="1" baseline="-6172" dirty="0">
                <a:latin typeface="Times New Roman"/>
                <a:cs typeface="Times New Roman"/>
              </a:rPr>
              <a:t>24</a:t>
            </a:r>
            <a:r>
              <a:rPr sz="1350" i="1" spc="7" baseline="-6172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=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Y</a:t>
            </a:r>
            <a:r>
              <a:rPr sz="1350" i="1" spc="-7" baseline="-6172" dirty="0">
                <a:latin typeface="Times New Roman"/>
                <a:cs typeface="Times New Roman"/>
              </a:rPr>
              <a:t>24</a:t>
            </a:r>
            <a:r>
              <a:rPr sz="1350" i="1" baseline="-6172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+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L</a:t>
            </a:r>
            <a:r>
              <a:rPr sz="1350" i="1" spc="-7" baseline="-6172" dirty="0">
                <a:latin typeface="Times New Roman"/>
                <a:cs typeface="Times New Roman"/>
              </a:rPr>
              <a:t>21</a:t>
            </a:r>
            <a:r>
              <a:rPr sz="1350" i="1" spc="187" baseline="-6172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*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Y</a:t>
            </a:r>
            <a:r>
              <a:rPr sz="1350" i="1" spc="-7" baseline="-6172" dirty="0">
                <a:latin typeface="Times New Roman"/>
                <a:cs typeface="Times New Roman"/>
              </a:rPr>
              <a:t>14</a:t>
            </a:r>
            <a:r>
              <a:rPr sz="1350" i="1" spc="15" baseline="-6172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=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(0,2954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+j0,0124)*(-0,0017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j0,0343)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endParaRPr sz="1400">
              <a:latin typeface="Times New Roman"/>
              <a:cs typeface="Times New Roman"/>
            </a:endParaRPr>
          </a:p>
          <a:p>
            <a:pPr marL="1727200" algn="just">
              <a:lnSpc>
                <a:spcPts val="1614"/>
              </a:lnSpc>
            </a:pP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-0,0009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j0,0101;</a:t>
            </a:r>
            <a:endParaRPr sz="1400">
              <a:latin typeface="Times New Roman"/>
              <a:cs typeface="Times New Roman"/>
            </a:endParaRPr>
          </a:p>
          <a:p>
            <a:pPr marL="126364" algn="just">
              <a:lnSpc>
                <a:spcPts val="1610"/>
              </a:lnSpc>
            </a:pPr>
            <a:r>
              <a:rPr sz="1400" i="1" spc="-5" dirty="0">
                <a:latin typeface="Times New Roman"/>
                <a:cs typeface="Times New Roman"/>
              </a:rPr>
              <a:t>k=1,</a:t>
            </a:r>
            <a:r>
              <a:rPr sz="1400" i="1" spc="-2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i=3,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j=2;</a:t>
            </a:r>
            <a:endParaRPr sz="1400">
              <a:latin typeface="Times New Roman"/>
              <a:cs typeface="Times New Roman"/>
            </a:endParaRPr>
          </a:p>
          <a:p>
            <a:pPr marL="126364" algn="just">
              <a:lnSpc>
                <a:spcPts val="1605"/>
              </a:lnSpc>
            </a:pPr>
            <a:r>
              <a:rPr sz="1400" i="1" spc="-5" dirty="0">
                <a:latin typeface="Times New Roman"/>
                <a:cs typeface="Times New Roman"/>
              </a:rPr>
              <a:t>Y1</a:t>
            </a:r>
            <a:r>
              <a:rPr sz="1350" i="1" spc="-7" baseline="-6172" dirty="0">
                <a:latin typeface="Times New Roman"/>
                <a:cs typeface="Times New Roman"/>
              </a:rPr>
              <a:t>32</a:t>
            </a:r>
            <a:r>
              <a:rPr sz="1350" i="1" spc="187" baseline="-6172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=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Y</a:t>
            </a:r>
            <a:r>
              <a:rPr sz="1350" i="1" baseline="-6172" dirty="0">
                <a:latin typeface="Times New Roman"/>
                <a:cs typeface="Times New Roman"/>
              </a:rPr>
              <a:t>32</a:t>
            </a:r>
            <a:r>
              <a:rPr sz="1350" i="1" spc="15" baseline="-6172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+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L</a:t>
            </a:r>
            <a:r>
              <a:rPr sz="1350" i="1" spc="-7" baseline="-6172" dirty="0">
                <a:latin typeface="Times New Roman"/>
                <a:cs typeface="Times New Roman"/>
              </a:rPr>
              <a:t>31</a:t>
            </a:r>
            <a:r>
              <a:rPr sz="1350" i="1" spc="195" baseline="-6172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*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Y</a:t>
            </a:r>
            <a:r>
              <a:rPr sz="1350" i="1" spc="-7" baseline="-6172" dirty="0">
                <a:latin typeface="Times New Roman"/>
                <a:cs typeface="Times New Roman"/>
              </a:rPr>
              <a:t>12</a:t>
            </a:r>
            <a:r>
              <a:rPr sz="1350" i="1" spc="15" baseline="-6172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=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(0,3693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+j0,0155)*(-0,1111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j0,1518)=</a:t>
            </a:r>
            <a:endParaRPr sz="1400">
              <a:latin typeface="Times New Roman"/>
              <a:cs typeface="Times New Roman"/>
            </a:endParaRPr>
          </a:p>
          <a:p>
            <a:pPr marL="1593850" algn="just">
              <a:lnSpc>
                <a:spcPts val="1614"/>
              </a:lnSpc>
            </a:pP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-0,0434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j0,0543;</a:t>
            </a:r>
            <a:endParaRPr sz="1400">
              <a:latin typeface="Times New Roman"/>
              <a:cs typeface="Times New Roman"/>
            </a:endParaRPr>
          </a:p>
          <a:p>
            <a:pPr marL="126364" algn="just">
              <a:lnSpc>
                <a:spcPts val="1610"/>
              </a:lnSpc>
            </a:pPr>
            <a:r>
              <a:rPr sz="1400" i="1" spc="-5" dirty="0">
                <a:latin typeface="Times New Roman"/>
                <a:cs typeface="Times New Roman"/>
              </a:rPr>
              <a:t>k=1,</a:t>
            </a:r>
            <a:r>
              <a:rPr sz="1400" i="1" spc="-2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i=3,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j=3;</a:t>
            </a:r>
            <a:endParaRPr sz="1400">
              <a:latin typeface="Times New Roman"/>
              <a:cs typeface="Times New Roman"/>
            </a:endParaRPr>
          </a:p>
          <a:p>
            <a:pPr marL="126364" algn="just">
              <a:lnSpc>
                <a:spcPts val="1605"/>
              </a:lnSpc>
            </a:pPr>
            <a:r>
              <a:rPr sz="1400" i="1" spc="-5" dirty="0">
                <a:latin typeface="Times New Roman"/>
                <a:cs typeface="Times New Roman"/>
              </a:rPr>
              <a:t>Y1</a:t>
            </a:r>
            <a:r>
              <a:rPr sz="1350" i="1" spc="-7" baseline="-6172" dirty="0">
                <a:latin typeface="Times New Roman"/>
                <a:cs typeface="Times New Roman"/>
              </a:rPr>
              <a:t>33</a:t>
            </a:r>
            <a:r>
              <a:rPr sz="1350" i="1" spc="195" baseline="-6172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=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Y</a:t>
            </a:r>
            <a:r>
              <a:rPr sz="1350" i="1" baseline="-6172" dirty="0">
                <a:latin typeface="Times New Roman"/>
                <a:cs typeface="Times New Roman"/>
              </a:rPr>
              <a:t>33</a:t>
            </a:r>
            <a:r>
              <a:rPr sz="1350" i="1" spc="15" baseline="-6172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+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L</a:t>
            </a:r>
            <a:r>
              <a:rPr sz="1350" i="1" spc="-7" baseline="-6172" dirty="0">
                <a:latin typeface="Times New Roman"/>
                <a:cs typeface="Times New Roman"/>
              </a:rPr>
              <a:t>31</a:t>
            </a:r>
            <a:r>
              <a:rPr sz="1400" i="1" spc="-5" dirty="0">
                <a:latin typeface="Times New Roman"/>
                <a:cs typeface="Times New Roman"/>
              </a:rPr>
              <a:t>*Y</a:t>
            </a:r>
            <a:r>
              <a:rPr sz="1350" i="1" spc="-7" baseline="-6172" dirty="0">
                <a:latin typeface="Times New Roman"/>
                <a:cs typeface="Times New Roman"/>
              </a:rPr>
              <a:t>13</a:t>
            </a:r>
            <a:r>
              <a:rPr sz="1350" i="1" baseline="-6172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=</a:t>
            </a:r>
            <a:r>
              <a:rPr sz="1400" spc="-5" dirty="0">
                <a:latin typeface="Times New Roman"/>
                <a:cs typeface="Times New Roman"/>
              </a:rPr>
              <a:t>0,2254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–j0,3362+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(0,3693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+j0,0155)*(-0,1393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  <a:p>
            <a:pPr marL="1593850" algn="just">
              <a:lnSpc>
                <a:spcPts val="1614"/>
              </a:lnSpc>
            </a:pPr>
            <a:r>
              <a:rPr sz="1400" spc="-5" dirty="0">
                <a:latin typeface="Times New Roman"/>
                <a:cs typeface="Times New Roman"/>
              </a:rPr>
              <a:t>+ j0,1899) = 0,1708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j0,2682;</a:t>
            </a:r>
            <a:endParaRPr sz="1400">
              <a:latin typeface="Times New Roman"/>
              <a:cs typeface="Times New Roman"/>
            </a:endParaRPr>
          </a:p>
          <a:p>
            <a:pPr marL="126364" algn="just">
              <a:lnSpc>
                <a:spcPts val="1610"/>
              </a:lnSpc>
            </a:pPr>
            <a:r>
              <a:rPr sz="1400" i="1" spc="-5" dirty="0">
                <a:latin typeface="Times New Roman"/>
                <a:cs typeface="Times New Roman"/>
              </a:rPr>
              <a:t>k=1,</a:t>
            </a:r>
            <a:r>
              <a:rPr sz="1400" i="1" spc="-2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i=3,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j=4;</a:t>
            </a:r>
            <a:endParaRPr sz="1400">
              <a:latin typeface="Times New Roman"/>
              <a:cs typeface="Times New Roman"/>
            </a:endParaRPr>
          </a:p>
          <a:p>
            <a:pPr marL="81915" algn="just">
              <a:lnSpc>
                <a:spcPts val="1605"/>
              </a:lnSpc>
            </a:pPr>
            <a:r>
              <a:rPr sz="1400" i="1" dirty="0">
                <a:latin typeface="Times New Roman"/>
                <a:cs typeface="Times New Roman"/>
              </a:rPr>
              <a:t>Y1</a:t>
            </a:r>
            <a:r>
              <a:rPr sz="1350" i="1" baseline="-6172" dirty="0">
                <a:latin typeface="Times New Roman"/>
                <a:cs typeface="Times New Roman"/>
              </a:rPr>
              <a:t>34</a:t>
            </a:r>
            <a:r>
              <a:rPr sz="1350" i="1" spc="7" baseline="-6172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=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Y</a:t>
            </a:r>
            <a:r>
              <a:rPr sz="1350" i="1" spc="-7" baseline="-6172" dirty="0">
                <a:latin typeface="Times New Roman"/>
                <a:cs typeface="Times New Roman"/>
              </a:rPr>
              <a:t>34</a:t>
            </a:r>
            <a:r>
              <a:rPr sz="1350" i="1" spc="15" baseline="-6172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+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L</a:t>
            </a:r>
            <a:r>
              <a:rPr sz="1350" i="1" spc="-7" baseline="-6172" dirty="0">
                <a:latin typeface="Times New Roman"/>
                <a:cs typeface="Times New Roman"/>
              </a:rPr>
              <a:t>31</a:t>
            </a:r>
            <a:r>
              <a:rPr sz="1350" i="1" spc="195" baseline="-6172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*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Y</a:t>
            </a:r>
            <a:r>
              <a:rPr sz="1350" i="1" spc="-7" baseline="-6172" dirty="0">
                <a:latin typeface="Times New Roman"/>
                <a:cs typeface="Times New Roman"/>
              </a:rPr>
              <a:t>14</a:t>
            </a:r>
            <a:r>
              <a:rPr sz="1350" i="1" spc="7" baseline="-6172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=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(0,3693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+j0,0155)*(-0,0017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j0,0343)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endParaRPr sz="1400">
              <a:latin typeface="Times New Roman"/>
              <a:cs typeface="Times New Roman"/>
            </a:endParaRPr>
          </a:p>
          <a:p>
            <a:pPr marL="1593850" algn="just">
              <a:lnSpc>
                <a:spcPts val="1614"/>
              </a:lnSpc>
            </a:pP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-0,0012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j0,0127;</a:t>
            </a:r>
            <a:endParaRPr sz="1400">
              <a:latin typeface="Times New Roman"/>
              <a:cs typeface="Times New Roman"/>
            </a:endParaRPr>
          </a:p>
          <a:p>
            <a:pPr marL="126364" algn="just">
              <a:lnSpc>
                <a:spcPts val="1610"/>
              </a:lnSpc>
            </a:pPr>
            <a:r>
              <a:rPr sz="1400" i="1" spc="-5" dirty="0">
                <a:latin typeface="Times New Roman"/>
                <a:cs typeface="Times New Roman"/>
              </a:rPr>
              <a:t>k=1,</a:t>
            </a:r>
            <a:r>
              <a:rPr sz="1400" i="1" spc="-2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i=4,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j=2;</a:t>
            </a:r>
            <a:endParaRPr sz="1400">
              <a:latin typeface="Times New Roman"/>
              <a:cs typeface="Times New Roman"/>
            </a:endParaRPr>
          </a:p>
          <a:p>
            <a:pPr marL="81915" algn="just">
              <a:lnSpc>
                <a:spcPts val="1605"/>
              </a:lnSpc>
            </a:pPr>
            <a:r>
              <a:rPr sz="1400" i="1" dirty="0">
                <a:latin typeface="Times New Roman"/>
                <a:cs typeface="Times New Roman"/>
              </a:rPr>
              <a:t>Y1</a:t>
            </a:r>
            <a:r>
              <a:rPr sz="1350" i="1" baseline="-6172" dirty="0">
                <a:latin typeface="Times New Roman"/>
                <a:cs typeface="Times New Roman"/>
              </a:rPr>
              <a:t>42</a:t>
            </a:r>
            <a:r>
              <a:rPr sz="1350" i="1" spc="187" baseline="-6172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=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Y</a:t>
            </a:r>
            <a:r>
              <a:rPr sz="1350" i="1" spc="-7" baseline="-6172" dirty="0">
                <a:latin typeface="Times New Roman"/>
                <a:cs typeface="Times New Roman"/>
              </a:rPr>
              <a:t>42</a:t>
            </a:r>
            <a:r>
              <a:rPr sz="1350" i="1" spc="15" baseline="-6172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+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L</a:t>
            </a:r>
            <a:r>
              <a:rPr sz="1350" i="1" spc="-7" baseline="-6172" dirty="0">
                <a:latin typeface="Times New Roman"/>
                <a:cs typeface="Times New Roman"/>
              </a:rPr>
              <a:t>41</a:t>
            </a:r>
            <a:r>
              <a:rPr sz="1350" i="1" spc="187" baseline="-6172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*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Y</a:t>
            </a:r>
            <a:r>
              <a:rPr sz="1350" i="1" spc="-7" baseline="-6172" dirty="0">
                <a:latin typeface="Times New Roman"/>
                <a:cs typeface="Times New Roman"/>
              </a:rPr>
              <a:t>12</a:t>
            </a:r>
            <a:r>
              <a:rPr sz="1350" i="1" spc="7" baseline="-6172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=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(0,0464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j0,0278)*(-0,1111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j0,1518)=</a:t>
            </a:r>
            <a:endParaRPr sz="1400">
              <a:latin typeface="Times New Roman"/>
              <a:cs typeface="Times New Roman"/>
            </a:endParaRPr>
          </a:p>
          <a:p>
            <a:pPr marL="1593850" algn="just">
              <a:lnSpc>
                <a:spcPts val="1614"/>
              </a:lnSpc>
            </a:pP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-0,0009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+j0,0101;</a:t>
            </a:r>
            <a:endParaRPr sz="1400">
              <a:latin typeface="Times New Roman"/>
              <a:cs typeface="Times New Roman"/>
            </a:endParaRPr>
          </a:p>
          <a:p>
            <a:pPr marL="81915" algn="just">
              <a:lnSpc>
                <a:spcPts val="1610"/>
              </a:lnSpc>
            </a:pPr>
            <a:r>
              <a:rPr sz="1400" i="1" spc="-5" dirty="0">
                <a:latin typeface="Times New Roman"/>
                <a:cs typeface="Times New Roman"/>
              </a:rPr>
              <a:t>k=1,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i=4,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j=3;</a:t>
            </a:r>
            <a:endParaRPr sz="1400">
              <a:latin typeface="Times New Roman"/>
              <a:cs typeface="Times New Roman"/>
            </a:endParaRPr>
          </a:p>
          <a:p>
            <a:pPr marL="81915" algn="just">
              <a:lnSpc>
                <a:spcPts val="1605"/>
              </a:lnSpc>
            </a:pPr>
            <a:r>
              <a:rPr sz="1400" i="1" dirty="0">
                <a:latin typeface="Times New Roman"/>
                <a:cs typeface="Times New Roman"/>
              </a:rPr>
              <a:t>Y1</a:t>
            </a:r>
            <a:r>
              <a:rPr sz="1350" i="1" baseline="-6172" dirty="0">
                <a:latin typeface="Times New Roman"/>
                <a:cs typeface="Times New Roman"/>
              </a:rPr>
              <a:t>43</a:t>
            </a:r>
            <a:r>
              <a:rPr sz="1350" i="1" spc="187" baseline="-6172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=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Y</a:t>
            </a:r>
            <a:r>
              <a:rPr sz="1350" i="1" spc="-7" baseline="-6172" dirty="0">
                <a:latin typeface="Times New Roman"/>
                <a:cs typeface="Times New Roman"/>
              </a:rPr>
              <a:t>43</a:t>
            </a:r>
            <a:r>
              <a:rPr sz="1350" i="1" spc="15" baseline="-6172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+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L</a:t>
            </a:r>
            <a:r>
              <a:rPr sz="1350" i="1" spc="-7" baseline="-6172" dirty="0">
                <a:latin typeface="Times New Roman"/>
                <a:cs typeface="Times New Roman"/>
              </a:rPr>
              <a:t>41</a:t>
            </a:r>
            <a:r>
              <a:rPr sz="1350" i="1" spc="187" baseline="-6172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*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Y</a:t>
            </a:r>
            <a:r>
              <a:rPr sz="1350" i="1" spc="-7" baseline="-6172" dirty="0">
                <a:latin typeface="Times New Roman"/>
                <a:cs typeface="Times New Roman"/>
              </a:rPr>
              <a:t>13</a:t>
            </a:r>
            <a:r>
              <a:rPr sz="1350" i="1" spc="7" baseline="-6172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=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(0,0464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j0,0278)*(-0,1389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j0,1897)=</a:t>
            </a:r>
            <a:endParaRPr sz="1400">
              <a:latin typeface="Times New Roman"/>
              <a:cs typeface="Times New Roman"/>
            </a:endParaRPr>
          </a:p>
          <a:p>
            <a:pPr marL="1593850" algn="just">
              <a:lnSpc>
                <a:spcPts val="1614"/>
              </a:lnSpc>
            </a:pP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-0,0012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+j0,0127;</a:t>
            </a:r>
            <a:endParaRPr sz="1400">
              <a:latin typeface="Times New Roman"/>
              <a:cs typeface="Times New Roman"/>
            </a:endParaRPr>
          </a:p>
          <a:p>
            <a:pPr marL="81915" algn="just">
              <a:lnSpc>
                <a:spcPts val="1610"/>
              </a:lnSpc>
            </a:pPr>
            <a:r>
              <a:rPr sz="1400" i="1" spc="-5" dirty="0">
                <a:latin typeface="Times New Roman"/>
                <a:cs typeface="Times New Roman"/>
              </a:rPr>
              <a:t>k=1,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i=4,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j=4;</a:t>
            </a:r>
            <a:endParaRPr sz="1400">
              <a:latin typeface="Times New Roman"/>
              <a:cs typeface="Times New Roman"/>
            </a:endParaRPr>
          </a:p>
          <a:p>
            <a:pPr marL="81915" algn="just">
              <a:lnSpc>
                <a:spcPts val="1600"/>
              </a:lnSpc>
            </a:pPr>
            <a:r>
              <a:rPr sz="1400" i="1" dirty="0">
                <a:latin typeface="Times New Roman"/>
                <a:cs typeface="Times New Roman"/>
              </a:rPr>
              <a:t>Y1</a:t>
            </a:r>
            <a:r>
              <a:rPr sz="1350" i="1" baseline="-6172" dirty="0">
                <a:latin typeface="Times New Roman"/>
                <a:cs typeface="Times New Roman"/>
              </a:rPr>
              <a:t>44</a:t>
            </a:r>
            <a:r>
              <a:rPr sz="1350" i="1" spc="187" baseline="-6172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=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Y</a:t>
            </a:r>
            <a:r>
              <a:rPr sz="1350" i="1" spc="-7" baseline="-6172" dirty="0">
                <a:latin typeface="Times New Roman"/>
                <a:cs typeface="Times New Roman"/>
              </a:rPr>
              <a:t>44</a:t>
            </a:r>
            <a:r>
              <a:rPr sz="1350" i="1" spc="15" baseline="-6172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+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L</a:t>
            </a:r>
            <a:r>
              <a:rPr sz="1350" i="1" spc="-7" baseline="-6172" dirty="0">
                <a:latin typeface="Times New Roman"/>
                <a:cs typeface="Times New Roman"/>
              </a:rPr>
              <a:t>41</a:t>
            </a:r>
            <a:r>
              <a:rPr sz="1350" i="1" spc="195" baseline="-6172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*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Y</a:t>
            </a:r>
            <a:r>
              <a:rPr sz="1350" i="1" spc="-7" baseline="-6172" dirty="0">
                <a:latin typeface="Times New Roman"/>
                <a:cs typeface="Times New Roman"/>
              </a:rPr>
              <a:t>14</a:t>
            </a:r>
            <a:r>
              <a:rPr sz="1400" i="1" spc="-5" dirty="0">
                <a:latin typeface="Times New Roman"/>
                <a:cs typeface="Times New Roman"/>
              </a:rPr>
              <a:t>=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(0,0051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j0,1025)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(0,0464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j0,0278)*(-0,0017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  <a:p>
            <a:pPr marL="1550035" algn="just">
              <a:lnSpc>
                <a:spcPts val="1645"/>
              </a:lnSpc>
            </a:pPr>
            <a:r>
              <a:rPr sz="1400" spc="-5" dirty="0">
                <a:latin typeface="Times New Roman"/>
                <a:cs typeface="Times New Roman"/>
              </a:rPr>
              <a:t>+ j0,0343)=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0,0061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–j0,1009.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ts val="1645"/>
              </a:lnSpc>
              <a:spcBef>
                <a:spcPts val="1135"/>
              </a:spcBef>
            </a:pPr>
            <a:r>
              <a:rPr sz="1400" spc="-5" dirty="0">
                <a:latin typeface="Times New Roman"/>
                <a:cs typeface="Times New Roman"/>
              </a:rPr>
              <a:t>Обчислюємо </a:t>
            </a:r>
            <a:r>
              <a:rPr sz="1400" dirty="0">
                <a:latin typeface="Times New Roman"/>
                <a:cs typeface="Times New Roman"/>
              </a:rPr>
              <a:t>елементи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першої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правої </a:t>
            </a:r>
            <a:r>
              <a:rPr sz="1400" spc="-5" dirty="0">
                <a:latin typeface="Times New Roman"/>
                <a:cs typeface="Times New Roman"/>
              </a:rPr>
              <a:t>факторної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матриці: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ts val="1610"/>
              </a:lnSpc>
            </a:pPr>
            <a:r>
              <a:rPr sz="1400" i="1" spc="-5" dirty="0">
                <a:latin typeface="Times New Roman"/>
                <a:cs typeface="Times New Roman"/>
              </a:rPr>
              <a:t>k=1,</a:t>
            </a:r>
            <a:r>
              <a:rPr sz="1400" i="1" spc="-4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j=2</a:t>
            </a:r>
            <a:r>
              <a:rPr sz="1400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ts val="1610"/>
              </a:lnSpc>
            </a:pPr>
            <a:r>
              <a:rPr sz="1400" i="1" spc="-5" dirty="0">
                <a:latin typeface="Times New Roman"/>
                <a:cs typeface="Times New Roman"/>
              </a:rPr>
              <a:t>R</a:t>
            </a:r>
            <a:r>
              <a:rPr sz="1350" i="1" spc="-7" baseline="-6172" dirty="0">
                <a:latin typeface="Times New Roman"/>
                <a:cs typeface="Times New Roman"/>
              </a:rPr>
              <a:t>12</a:t>
            </a:r>
            <a:r>
              <a:rPr sz="1350" i="1" spc="195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-Y</a:t>
            </a:r>
            <a:r>
              <a:rPr sz="1350" i="1" spc="-7" baseline="-6172" dirty="0">
                <a:latin typeface="Times New Roman"/>
                <a:cs typeface="Times New Roman"/>
              </a:rPr>
              <a:t>12</a:t>
            </a:r>
            <a:r>
              <a:rPr sz="1400" i="1" spc="-5" dirty="0">
                <a:latin typeface="Times New Roman"/>
                <a:cs typeface="Times New Roman"/>
              </a:rPr>
              <a:t>*L</a:t>
            </a:r>
            <a:r>
              <a:rPr sz="1350" i="1" spc="-7" baseline="-6172" dirty="0">
                <a:latin typeface="Times New Roman"/>
                <a:cs typeface="Times New Roman"/>
              </a:rPr>
              <a:t>11</a:t>
            </a:r>
            <a:r>
              <a:rPr sz="1350" i="1" spc="202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-(-0,1111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j0,1518)*(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0,8745+j1,3063)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0,2954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j0,0124;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ts val="1610"/>
              </a:lnSpc>
            </a:pPr>
            <a:r>
              <a:rPr sz="1400" i="1" spc="-5" dirty="0">
                <a:latin typeface="Times New Roman"/>
                <a:cs typeface="Times New Roman"/>
              </a:rPr>
              <a:t>k=1,</a:t>
            </a:r>
            <a:r>
              <a:rPr sz="1400" i="1" spc="-4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j=3</a:t>
            </a:r>
            <a:r>
              <a:rPr sz="1400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ts val="1610"/>
              </a:lnSpc>
            </a:pPr>
            <a:r>
              <a:rPr sz="1400" i="1" spc="-5" dirty="0">
                <a:latin typeface="Times New Roman"/>
                <a:cs typeface="Times New Roman"/>
              </a:rPr>
              <a:t>R</a:t>
            </a:r>
            <a:r>
              <a:rPr sz="1350" i="1" spc="-7" baseline="-6172" dirty="0">
                <a:latin typeface="Times New Roman"/>
                <a:cs typeface="Times New Roman"/>
              </a:rPr>
              <a:t>13</a:t>
            </a:r>
            <a:r>
              <a:rPr sz="1350" i="1" spc="195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-Y</a:t>
            </a:r>
            <a:r>
              <a:rPr sz="1350" i="1" spc="-7" baseline="-6172" dirty="0">
                <a:latin typeface="Times New Roman"/>
                <a:cs typeface="Times New Roman"/>
              </a:rPr>
              <a:t>13</a:t>
            </a:r>
            <a:r>
              <a:rPr sz="1400" i="1" spc="-5" dirty="0">
                <a:latin typeface="Times New Roman"/>
                <a:cs typeface="Times New Roman"/>
              </a:rPr>
              <a:t>*L</a:t>
            </a:r>
            <a:r>
              <a:rPr sz="1350" i="1" spc="-7" baseline="-6172" dirty="0">
                <a:latin typeface="Times New Roman"/>
                <a:cs typeface="Times New Roman"/>
              </a:rPr>
              <a:t>11</a:t>
            </a:r>
            <a:r>
              <a:rPr sz="1350" i="1" spc="202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-(-0,1389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j0,1897)*(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0,8745+j1,3063)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0,3693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j0,0155;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ts val="1610"/>
              </a:lnSpc>
            </a:pPr>
            <a:r>
              <a:rPr sz="1400" i="1" spc="-5" dirty="0">
                <a:latin typeface="Times New Roman"/>
                <a:cs typeface="Times New Roman"/>
              </a:rPr>
              <a:t>k=1,</a:t>
            </a:r>
            <a:r>
              <a:rPr sz="1400" i="1" spc="-4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j=4</a:t>
            </a:r>
            <a:r>
              <a:rPr sz="1400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ts val="1645"/>
              </a:lnSpc>
            </a:pPr>
            <a:r>
              <a:rPr sz="1400" i="1" spc="-5" dirty="0">
                <a:latin typeface="Times New Roman"/>
                <a:cs typeface="Times New Roman"/>
              </a:rPr>
              <a:t>R</a:t>
            </a:r>
            <a:r>
              <a:rPr sz="1350" i="1" spc="-7" baseline="-6172" dirty="0">
                <a:latin typeface="Times New Roman"/>
                <a:cs typeface="Times New Roman"/>
              </a:rPr>
              <a:t>14</a:t>
            </a:r>
            <a:r>
              <a:rPr sz="1350" i="1" spc="195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-Y</a:t>
            </a:r>
            <a:r>
              <a:rPr sz="1350" i="1" spc="-7" baseline="-6172" dirty="0">
                <a:latin typeface="Times New Roman"/>
                <a:cs typeface="Times New Roman"/>
              </a:rPr>
              <a:t>14</a:t>
            </a:r>
            <a:r>
              <a:rPr sz="1400" i="1" spc="-5" dirty="0">
                <a:latin typeface="Times New Roman"/>
                <a:cs typeface="Times New Roman"/>
              </a:rPr>
              <a:t>*L</a:t>
            </a:r>
            <a:r>
              <a:rPr sz="1350" i="1" spc="-7" baseline="-6172" dirty="0">
                <a:latin typeface="Times New Roman"/>
                <a:cs typeface="Times New Roman"/>
              </a:rPr>
              <a:t>11</a:t>
            </a:r>
            <a:r>
              <a:rPr sz="1350" i="1" spc="202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-(-0,0017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j0,0343)*(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0,8745+j1,3063)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0,0464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–j0,0278.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983" y="513842"/>
            <a:ext cx="6141720" cy="44323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0"/>
              </a:spcBef>
            </a:pPr>
            <a:r>
              <a:rPr sz="1400" spc="-5" dirty="0">
                <a:latin typeface="Times New Roman"/>
                <a:cs typeface="Times New Roman"/>
              </a:rPr>
              <a:t>Таким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чином,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після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першого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кроку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факторизації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матриця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провідностей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набуває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вигляду: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00683" y="1101851"/>
          <a:ext cx="5796913" cy="9695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1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98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marL="128270">
                        <a:lnSpc>
                          <a:spcPts val="142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0,8745+j1,3063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173990" algn="r">
                        <a:lnSpc>
                          <a:spcPts val="142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0,2954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j0,0124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2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0,3693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j0,0155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2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0,0464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–j0,0278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18110">
                        <a:lnSpc>
                          <a:spcPts val="164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350" baseline="-6172" dirty="0">
                          <a:latin typeface="Times New Roman"/>
                          <a:cs typeface="Times New Roman"/>
                        </a:rPr>
                        <a:t>1</a:t>
                      </a:r>
                      <a:endParaRPr sz="1350" baseline="-6172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361">
                <a:tc>
                  <a:txBody>
                    <a:bodyPr/>
                    <a:lstStyle/>
                    <a:p>
                      <a:pPr marL="144145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0,2954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+j0,0124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197485" algn="r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0,0764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–j0,1083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-0,0434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j0,0543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-0,0009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j0,0101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905">
                <a:tc>
                  <a:txBody>
                    <a:bodyPr/>
                    <a:lstStyle/>
                    <a:p>
                      <a:pPr marL="109220">
                        <a:lnSpc>
                          <a:spcPts val="137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0,3693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+j0,0155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148590" algn="r">
                        <a:lnSpc>
                          <a:spcPts val="137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-0,0434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j0,0543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7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0,1708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j0,2682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7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-0,0012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j0,0127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94615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0,0464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j0,0278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-0,0009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+j0,0101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-0,0012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+j0,0127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0,0061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–j0,1009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49883" y="2064004"/>
            <a:ext cx="6222365" cy="1465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0">
              <a:lnSpc>
                <a:spcPts val="1645"/>
              </a:lnSpc>
              <a:spcBef>
                <a:spcPts val="95"/>
              </a:spcBef>
              <a:tabLst>
                <a:tab pos="3194050" algn="l"/>
              </a:tabLst>
            </a:pPr>
            <a:r>
              <a:rPr sz="1400" spc="-5" dirty="0">
                <a:latin typeface="Times New Roman"/>
                <a:cs typeface="Times New Roman"/>
              </a:rPr>
              <a:t>L</a:t>
            </a:r>
            <a:r>
              <a:rPr sz="1350" spc="-7" baseline="-6172" dirty="0">
                <a:latin typeface="Times New Roman"/>
                <a:cs typeface="Times New Roman"/>
              </a:rPr>
              <a:t>1	</a:t>
            </a:r>
            <a:r>
              <a:rPr sz="1400" spc="-5" dirty="0">
                <a:latin typeface="Times New Roman"/>
                <a:cs typeface="Times New Roman"/>
              </a:rPr>
              <a:t>Y1</a:t>
            </a:r>
            <a:r>
              <a:rPr sz="1350" spc="-7" baseline="-6172" dirty="0">
                <a:latin typeface="Times New Roman"/>
                <a:cs typeface="Times New Roman"/>
              </a:rPr>
              <a:t>ij</a:t>
            </a:r>
            <a:endParaRPr sz="1350" baseline="-6172">
              <a:latin typeface="Times New Roman"/>
              <a:cs typeface="Times New Roman"/>
            </a:endParaRPr>
          </a:p>
          <a:p>
            <a:pPr marL="501015" algn="just">
              <a:lnSpc>
                <a:spcPts val="1610"/>
              </a:lnSpc>
            </a:pPr>
            <a:r>
              <a:rPr sz="1400" i="1" spc="-5" dirty="0">
                <a:latin typeface="Times New Roman"/>
                <a:cs typeface="Times New Roman"/>
              </a:rPr>
              <a:t>На</a:t>
            </a:r>
            <a:r>
              <a:rPr sz="1400" i="1" spc="6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другому</a:t>
            </a:r>
            <a:r>
              <a:rPr sz="1400" i="1" spc="1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кроці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факторизації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400" i="1" dirty="0">
                <a:latin typeface="Times New Roman"/>
                <a:cs typeface="Times New Roman"/>
              </a:rPr>
              <a:t>k</a:t>
            </a:r>
            <a:r>
              <a:rPr sz="1400" i="1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2)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вибираємо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опорний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елемент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Y1</a:t>
            </a:r>
            <a:r>
              <a:rPr sz="1350" i="1" spc="-7" baseline="-6172" dirty="0">
                <a:latin typeface="Times New Roman"/>
                <a:cs typeface="Times New Roman"/>
              </a:rPr>
              <a:t>kk</a:t>
            </a:r>
            <a:r>
              <a:rPr sz="1350" i="1" spc="67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endParaRPr sz="1400">
              <a:latin typeface="Times New Roman"/>
              <a:cs typeface="Times New Roman"/>
            </a:endParaRPr>
          </a:p>
          <a:p>
            <a:pPr marL="50800" algn="just">
              <a:lnSpc>
                <a:spcPts val="1610"/>
              </a:lnSpc>
            </a:pPr>
            <a:r>
              <a:rPr sz="1400" i="1" dirty="0">
                <a:latin typeface="Times New Roman"/>
                <a:cs typeface="Times New Roman"/>
              </a:rPr>
              <a:t>Y1</a:t>
            </a:r>
            <a:r>
              <a:rPr sz="1350" i="1" baseline="-6172" dirty="0">
                <a:latin typeface="Times New Roman"/>
                <a:cs typeface="Times New Roman"/>
              </a:rPr>
              <a:t>22</a:t>
            </a:r>
            <a:r>
              <a:rPr sz="1350" i="1" spc="187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0,0764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–j0,1083.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Опорні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другий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рядок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стовпець.</a:t>
            </a:r>
            <a:endParaRPr sz="1400">
              <a:latin typeface="Times New Roman"/>
              <a:cs typeface="Times New Roman"/>
            </a:endParaRPr>
          </a:p>
          <a:p>
            <a:pPr marL="50800" marR="44450" algn="just">
              <a:lnSpc>
                <a:spcPct val="95900"/>
              </a:lnSpc>
              <a:spcBef>
                <a:spcPts val="35"/>
              </a:spcBef>
            </a:pPr>
            <a:r>
              <a:rPr sz="1400" spc="-5" dirty="0">
                <a:latin typeface="Times New Roman"/>
                <a:cs typeface="Times New Roman"/>
              </a:rPr>
              <a:t>Обчислюємо елементи </a:t>
            </a:r>
            <a:r>
              <a:rPr sz="1400" i="1" spc="-5" dirty="0">
                <a:latin typeface="Times New Roman"/>
                <a:cs typeface="Times New Roman"/>
              </a:rPr>
              <a:t>другої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лівої </a:t>
            </a:r>
            <a:r>
              <a:rPr sz="1400" spc="-5" dirty="0">
                <a:latin typeface="Times New Roman"/>
                <a:cs typeface="Times New Roman"/>
              </a:rPr>
              <a:t>факторної матриці, елементи </a:t>
            </a:r>
            <a:r>
              <a:rPr sz="1400" i="1" spc="-5" dirty="0">
                <a:latin typeface="Times New Roman"/>
                <a:cs typeface="Times New Roman"/>
              </a:rPr>
              <a:t>другої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правої 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факторної матриці. Розраховуємо елементи поза опорним рядком і стовпцем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r>
              <a:rPr sz="1400" i="1" spc="-5" dirty="0">
                <a:latin typeface="Times New Roman"/>
                <a:cs typeface="Times New Roman"/>
              </a:rPr>
              <a:t>Y2</a:t>
            </a:r>
            <a:r>
              <a:rPr sz="1350" i="1" spc="-7" baseline="-6172" dirty="0">
                <a:latin typeface="Times New Roman"/>
                <a:cs typeface="Times New Roman"/>
              </a:rPr>
              <a:t>ij</a:t>
            </a:r>
            <a:r>
              <a:rPr sz="1400" spc="-5" dirty="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  <a:p>
            <a:pPr marL="50800" algn="just">
              <a:lnSpc>
                <a:spcPts val="1610"/>
              </a:lnSpc>
            </a:pPr>
            <a:r>
              <a:rPr sz="1400" spc="-5" dirty="0">
                <a:latin typeface="Times New Roman"/>
                <a:cs typeface="Times New Roman"/>
              </a:rPr>
              <a:t>Після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другого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кроку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факторизації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набуває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вигляду: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00683" y="3673855"/>
          <a:ext cx="5831202" cy="9700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1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4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5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8124">
                <a:tc>
                  <a:txBody>
                    <a:bodyPr/>
                    <a:lstStyle/>
                    <a:p>
                      <a:pPr marL="128270">
                        <a:lnSpc>
                          <a:spcPts val="142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0,8745+j1,3063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2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0,2954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j0,0124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2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0,3693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j0,0155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ts val="142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0,0464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–j0,0278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67945" marR="8255" indent="15875">
                        <a:lnSpc>
                          <a:spcPts val="1610"/>
                        </a:lnSpc>
                        <a:spcBef>
                          <a:spcPts val="7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350" baseline="-6172" dirty="0">
                          <a:latin typeface="Times New Roman"/>
                          <a:cs typeface="Times New Roman"/>
                        </a:rPr>
                        <a:t>1 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350" baseline="-6172" dirty="0">
                          <a:latin typeface="Times New Roman"/>
                          <a:cs typeface="Times New Roman"/>
                        </a:rPr>
                        <a:t>2</a:t>
                      </a:r>
                      <a:endParaRPr sz="1350" baseline="-6172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24">
                <a:tc>
                  <a:txBody>
                    <a:bodyPr/>
                    <a:lstStyle/>
                    <a:p>
                      <a:pPr marL="144145">
                        <a:lnSpc>
                          <a:spcPts val="137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0,2954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+j0,0124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7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4,3475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j6,165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7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0,5235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j0,0312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ts val="137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0,0665–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j0,0382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651">
                <a:tc>
                  <a:txBody>
                    <a:bodyPr/>
                    <a:lstStyle/>
                    <a:p>
                      <a:pPr marL="109220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0,3693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+j0,0155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0,5235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j0,0312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0,1464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j0,2411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-0,0020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j0,0179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94615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0,0464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j0,0278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0,0665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j0,0382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-0,0020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j0,0179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0,0064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j0,1002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849883" y="4636515"/>
            <a:ext cx="6222365" cy="1261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0">
              <a:lnSpc>
                <a:spcPts val="1645"/>
              </a:lnSpc>
              <a:spcBef>
                <a:spcPts val="95"/>
              </a:spcBef>
              <a:tabLst>
                <a:tab pos="1793875" algn="l"/>
                <a:tab pos="3988435" algn="l"/>
              </a:tabLst>
            </a:pPr>
            <a:r>
              <a:rPr sz="1400" spc="-5" dirty="0">
                <a:latin typeface="Times New Roman"/>
                <a:cs typeface="Times New Roman"/>
              </a:rPr>
              <a:t>L</a:t>
            </a:r>
            <a:r>
              <a:rPr sz="1350" spc="-7" baseline="-6172" dirty="0">
                <a:latin typeface="Times New Roman"/>
                <a:cs typeface="Times New Roman"/>
              </a:rPr>
              <a:t>1	</a:t>
            </a:r>
            <a:r>
              <a:rPr sz="1400" spc="-5" dirty="0">
                <a:latin typeface="Times New Roman"/>
                <a:cs typeface="Times New Roman"/>
              </a:rPr>
              <a:t>L</a:t>
            </a:r>
            <a:r>
              <a:rPr sz="1350" spc="-7" baseline="-6172" dirty="0">
                <a:latin typeface="Times New Roman"/>
                <a:cs typeface="Times New Roman"/>
              </a:rPr>
              <a:t>2	</a:t>
            </a:r>
            <a:r>
              <a:rPr sz="1400" spc="-5" dirty="0">
                <a:latin typeface="Times New Roman"/>
                <a:cs typeface="Times New Roman"/>
              </a:rPr>
              <a:t>Y2</a:t>
            </a:r>
            <a:r>
              <a:rPr sz="1350" spc="-7" baseline="-6172" dirty="0">
                <a:latin typeface="Times New Roman"/>
                <a:cs typeface="Times New Roman"/>
              </a:rPr>
              <a:t>ij</a:t>
            </a:r>
            <a:endParaRPr sz="1350" baseline="-6172">
              <a:latin typeface="Times New Roman"/>
              <a:cs typeface="Times New Roman"/>
            </a:endParaRPr>
          </a:p>
          <a:p>
            <a:pPr marL="501015">
              <a:lnSpc>
                <a:spcPts val="1610"/>
              </a:lnSpc>
            </a:pPr>
            <a:r>
              <a:rPr sz="1400" spc="-5" dirty="0">
                <a:latin typeface="Times New Roman"/>
                <a:cs typeface="Times New Roman"/>
              </a:rPr>
              <a:t>На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третьому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кроці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факторизації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400" i="1" dirty="0">
                <a:latin typeface="Times New Roman"/>
                <a:cs typeface="Times New Roman"/>
              </a:rPr>
              <a:t>k</a:t>
            </a:r>
            <a:r>
              <a:rPr sz="1400" i="1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3)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вибираємо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опорний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елемент </a:t>
            </a:r>
            <a:r>
              <a:rPr sz="1400" i="1" spc="-5" dirty="0">
                <a:latin typeface="Times New Roman"/>
                <a:cs typeface="Times New Roman"/>
              </a:rPr>
              <a:t>Y2</a:t>
            </a:r>
            <a:r>
              <a:rPr sz="1350" i="1" spc="-7" baseline="-6172" dirty="0">
                <a:latin typeface="Times New Roman"/>
                <a:cs typeface="Times New Roman"/>
              </a:rPr>
              <a:t>kk</a:t>
            </a:r>
            <a:r>
              <a:rPr sz="1350" i="1" spc="-15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endParaRPr sz="1400">
              <a:latin typeface="Times New Roman"/>
              <a:cs typeface="Times New Roman"/>
            </a:endParaRPr>
          </a:p>
          <a:p>
            <a:pPr marL="50800">
              <a:lnSpc>
                <a:spcPts val="1610"/>
              </a:lnSpc>
            </a:pPr>
            <a:r>
              <a:rPr sz="1400" i="1" dirty="0">
                <a:latin typeface="Times New Roman"/>
                <a:cs typeface="Times New Roman"/>
              </a:rPr>
              <a:t>Y2</a:t>
            </a:r>
            <a:r>
              <a:rPr sz="1350" i="1" baseline="-6172" dirty="0">
                <a:latin typeface="Times New Roman"/>
                <a:cs typeface="Times New Roman"/>
              </a:rPr>
              <a:t>33</a:t>
            </a:r>
            <a:r>
              <a:rPr sz="1350" i="1" spc="179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0,1464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j0,2411.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Опорні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третій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рядок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стовпець.</a:t>
            </a:r>
            <a:endParaRPr sz="1400">
              <a:latin typeface="Times New Roman"/>
              <a:cs typeface="Times New Roman"/>
            </a:endParaRPr>
          </a:p>
          <a:p>
            <a:pPr marL="50800" marR="45720">
              <a:lnSpc>
                <a:spcPts val="1610"/>
              </a:lnSpc>
              <a:spcBef>
                <a:spcPts val="75"/>
              </a:spcBef>
            </a:pPr>
            <a:r>
              <a:rPr sz="1400" spc="-5" dirty="0">
                <a:latin typeface="Times New Roman"/>
                <a:cs typeface="Times New Roman"/>
              </a:rPr>
              <a:t>Обчислюємо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елементи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третьої</a:t>
            </a:r>
            <a:r>
              <a:rPr sz="1400" i="1" spc="229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лівої</a:t>
            </a:r>
            <a:r>
              <a:rPr sz="1400" i="1" spc="229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</a:t>
            </a:r>
            <a:r>
              <a:rPr sz="1400" i="1" spc="-5" dirty="0">
                <a:latin typeface="Times New Roman"/>
                <a:cs typeface="Times New Roman"/>
              </a:rPr>
              <a:t>равої</a:t>
            </a:r>
            <a:r>
              <a:rPr sz="1400" i="1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факторних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матриць.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Розраховуємо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елемент </a:t>
            </a:r>
            <a:r>
              <a:rPr sz="1400" dirty="0">
                <a:latin typeface="Times New Roman"/>
                <a:cs typeface="Times New Roman"/>
              </a:rPr>
              <a:t>поза</a:t>
            </a:r>
            <a:r>
              <a:rPr sz="1400" spc="-5" dirty="0">
                <a:latin typeface="Times New Roman"/>
                <a:cs typeface="Times New Roman"/>
              </a:rPr>
              <a:t> опорним рядком 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стовпцем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r>
              <a:rPr sz="1400" i="1" spc="-5" dirty="0">
                <a:latin typeface="Times New Roman"/>
                <a:cs typeface="Times New Roman"/>
              </a:rPr>
              <a:t>Yk</a:t>
            </a:r>
            <a:r>
              <a:rPr sz="1350" i="1" spc="-7" baseline="-6172" dirty="0">
                <a:latin typeface="Times New Roman"/>
                <a:cs typeface="Times New Roman"/>
              </a:rPr>
              <a:t>ij</a:t>
            </a:r>
            <a:r>
              <a:rPr sz="1400" spc="-5" dirty="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  <a:p>
            <a:pPr marL="501015">
              <a:lnSpc>
                <a:spcPts val="1570"/>
              </a:lnSpc>
            </a:pPr>
            <a:r>
              <a:rPr sz="1400" spc="-5" dirty="0">
                <a:latin typeface="Times New Roman"/>
                <a:cs typeface="Times New Roman"/>
              </a:rPr>
              <a:t>Після третього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кроку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факторизації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набуває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вигляду: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00683" y="6042405"/>
          <a:ext cx="5831838" cy="10408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1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4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6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8124">
                <a:tc>
                  <a:txBody>
                    <a:bodyPr/>
                    <a:lstStyle/>
                    <a:p>
                      <a:pPr marL="67945">
                        <a:lnSpc>
                          <a:spcPts val="142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0,8745+j1,3063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42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0,2954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j0,0124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42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0,3693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j0,0155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2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0,0464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–j0,0278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67945" marR="8255" indent="16510">
                        <a:lnSpc>
                          <a:spcPts val="1610"/>
                        </a:lnSpc>
                        <a:spcBef>
                          <a:spcPts val="7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350" baseline="-6172" dirty="0">
                          <a:latin typeface="Times New Roman"/>
                          <a:cs typeface="Times New Roman"/>
                        </a:rPr>
                        <a:t>1 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350" spc="-7" baseline="-6172" dirty="0">
                          <a:latin typeface="Times New Roman"/>
                          <a:cs typeface="Times New Roman"/>
                        </a:rPr>
                        <a:t>2</a:t>
                      </a:r>
                      <a:endParaRPr sz="1350" baseline="-6172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350" spc="-7" baseline="-6172" dirty="0">
                          <a:latin typeface="Times New Roman"/>
                          <a:cs typeface="Times New Roman"/>
                        </a:rPr>
                        <a:t>3</a:t>
                      </a:r>
                      <a:endParaRPr sz="1350" baseline="-6172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361">
                <a:tc>
                  <a:txBody>
                    <a:bodyPr/>
                    <a:lstStyle/>
                    <a:p>
                      <a:pPr marL="144145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0,2954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+j0,0124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4,3475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j6,165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0,5235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j0,0312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0,0665–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j0,0382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marL="67945">
                        <a:lnSpc>
                          <a:spcPts val="137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0,3693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+j0,0155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7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0,5235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j0,0312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7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1.8404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j3.0309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0,058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j0,027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752">
                <a:tc>
                  <a:txBody>
                    <a:bodyPr/>
                    <a:lstStyle/>
                    <a:p>
                      <a:pPr marL="67945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0,0464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j0,0278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0,0665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j0,0382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0,058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j0,027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0,0068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j0,0991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849883" y="7075931"/>
            <a:ext cx="6224905" cy="1465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0">
              <a:lnSpc>
                <a:spcPts val="1645"/>
              </a:lnSpc>
              <a:spcBef>
                <a:spcPts val="95"/>
              </a:spcBef>
              <a:tabLst>
                <a:tab pos="1793875" algn="l"/>
                <a:tab pos="3331210" algn="l"/>
                <a:tab pos="4726305" algn="l"/>
              </a:tabLst>
            </a:pPr>
            <a:r>
              <a:rPr sz="1400" spc="-5" dirty="0">
                <a:latin typeface="Times New Roman"/>
                <a:cs typeface="Times New Roman"/>
              </a:rPr>
              <a:t>L</a:t>
            </a:r>
            <a:r>
              <a:rPr sz="1350" spc="-7" baseline="-6172" dirty="0">
                <a:latin typeface="Times New Roman"/>
                <a:cs typeface="Times New Roman"/>
              </a:rPr>
              <a:t>1	</a:t>
            </a:r>
            <a:r>
              <a:rPr sz="1400" spc="-5" dirty="0">
                <a:latin typeface="Times New Roman"/>
                <a:cs typeface="Times New Roman"/>
              </a:rPr>
              <a:t>L</a:t>
            </a:r>
            <a:r>
              <a:rPr sz="1350" spc="-7" baseline="-6172" dirty="0">
                <a:latin typeface="Times New Roman"/>
                <a:cs typeface="Times New Roman"/>
              </a:rPr>
              <a:t>2	</a:t>
            </a:r>
            <a:r>
              <a:rPr sz="1400" spc="-5" dirty="0">
                <a:latin typeface="Times New Roman"/>
                <a:cs typeface="Times New Roman"/>
              </a:rPr>
              <a:t>L</a:t>
            </a:r>
            <a:r>
              <a:rPr sz="1350" spc="-7" baseline="-6172" dirty="0">
                <a:latin typeface="Times New Roman"/>
                <a:cs typeface="Times New Roman"/>
              </a:rPr>
              <a:t>3	</a:t>
            </a:r>
            <a:r>
              <a:rPr sz="1400" spc="-5" dirty="0">
                <a:latin typeface="Times New Roman"/>
                <a:cs typeface="Times New Roman"/>
              </a:rPr>
              <a:t>Y3</a:t>
            </a:r>
            <a:r>
              <a:rPr sz="1350" spc="-7" baseline="-6172" dirty="0">
                <a:latin typeface="Times New Roman"/>
                <a:cs typeface="Times New Roman"/>
              </a:rPr>
              <a:t>ij</a:t>
            </a:r>
            <a:endParaRPr sz="1350" baseline="-6172">
              <a:latin typeface="Times New Roman"/>
              <a:cs typeface="Times New Roman"/>
            </a:endParaRPr>
          </a:p>
          <a:p>
            <a:pPr marL="501015">
              <a:lnSpc>
                <a:spcPts val="1610"/>
              </a:lnSpc>
            </a:pPr>
            <a:r>
              <a:rPr sz="1400" spc="-5" dirty="0">
                <a:latin typeface="Times New Roman"/>
                <a:cs typeface="Times New Roman"/>
              </a:rPr>
              <a:t>На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четвертому</a:t>
            </a:r>
            <a:r>
              <a:rPr sz="1400" i="1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кроці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факторизації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400" i="1" dirty="0">
                <a:latin typeface="Times New Roman"/>
                <a:cs typeface="Times New Roman"/>
              </a:rPr>
              <a:t>k</a:t>
            </a:r>
            <a:r>
              <a:rPr sz="1400" i="1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4)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вибираємо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опорний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елемент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Y3</a:t>
            </a:r>
            <a:r>
              <a:rPr sz="1350" i="1" spc="-7" baseline="-6172" dirty="0">
                <a:latin typeface="Times New Roman"/>
                <a:cs typeface="Times New Roman"/>
              </a:rPr>
              <a:t>kk</a:t>
            </a:r>
            <a:endParaRPr sz="1350" baseline="-6172">
              <a:latin typeface="Times New Roman"/>
              <a:cs typeface="Times New Roman"/>
            </a:endParaRPr>
          </a:p>
          <a:p>
            <a:pPr marL="50800">
              <a:lnSpc>
                <a:spcPts val="1610"/>
              </a:lnSpc>
            </a:pP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Y3</a:t>
            </a:r>
            <a:r>
              <a:rPr sz="1350" i="1" spc="-7" baseline="-6172" dirty="0">
                <a:latin typeface="Times New Roman"/>
                <a:cs typeface="Times New Roman"/>
              </a:rPr>
              <a:t>44</a:t>
            </a:r>
            <a:r>
              <a:rPr sz="1350" i="1" spc="382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0,0068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 j0,0991.</a:t>
            </a:r>
            <a:endParaRPr sz="1400">
              <a:latin typeface="Times New Roman"/>
              <a:cs typeface="Times New Roman"/>
            </a:endParaRPr>
          </a:p>
          <a:p>
            <a:pPr marL="50800">
              <a:lnSpc>
                <a:spcPts val="1610"/>
              </a:lnSpc>
            </a:pPr>
            <a:r>
              <a:rPr sz="1400" spc="-5" dirty="0">
                <a:latin typeface="Times New Roman"/>
                <a:cs typeface="Times New Roman"/>
              </a:rPr>
              <a:t>Обчислюємо елементи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четвертої</a:t>
            </a:r>
            <a:r>
              <a:rPr sz="1400" i="1" spc="1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лівої</a:t>
            </a:r>
            <a:r>
              <a:rPr sz="1400" i="1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факторної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матриці:</a:t>
            </a:r>
            <a:endParaRPr sz="1400">
              <a:latin typeface="Times New Roman"/>
              <a:cs typeface="Times New Roman"/>
            </a:endParaRPr>
          </a:p>
          <a:p>
            <a:pPr marL="50800">
              <a:lnSpc>
                <a:spcPts val="1610"/>
              </a:lnSpc>
            </a:pPr>
            <a:r>
              <a:rPr sz="1400" i="1" spc="-5" dirty="0">
                <a:latin typeface="Times New Roman"/>
                <a:cs typeface="Times New Roman"/>
              </a:rPr>
              <a:t>L</a:t>
            </a:r>
            <a:r>
              <a:rPr sz="1350" i="1" spc="-7" baseline="-6172" dirty="0">
                <a:latin typeface="Times New Roman"/>
                <a:cs typeface="Times New Roman"/>
              </a:rPr>
              <a:t>44</a:t>
            </a:r>
            <a:r>
              <a:rPr sz="1350" i="1" spc="187" baseline="-6172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= 1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/</a:t>
            </a:r>
            <a:r>
              <a:rPr sz="1400" i="1" dirty="0">
                <a:latin typeface="Times New Roman"/>
                <a:cs typeface="Times New Roman"/>
              </a:rPr>
              <a:t> Y3</a:t>
            </a:r>
            <a:r>
              <a:rPr sz="1350" i="1" baseline="-6172" dirty="0">
                <a:latin typeface="Times New Roman"/>
                <a:cs typeface="Times New Roman"/>
              </a:rPr>
              <a:t>44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1/(0,0068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j0,0991)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0,6845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j10,0441.</a:t>
            </a:r>
            <a:endParaRPr sz="1400">
              <a:latin typeface="Times New Roman"/>
              <a:cs typeface="Times New Roman"/>
            </a:endParaRPr>
          </a:p>
          <a:p>
            <a:pPr marL="501015">
              <a:lnSpc>
                <a:spcPts val="1610"/>
              </a:lnSpc>
            </a:pPr>
            <a:r>
              <a:rPr sz="1400" spc="-5" dirty="0">
                <a:latin typeface="Times New Roman"/>
                <a:cs typeface="Times New Roman"/>
              </a:rPr>
              <a:t>Після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виконання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чотирьох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кроків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перетворень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отримуємо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факторизовану</a:t>
            </a:r>
            <a:endParaRPr sz="1400">
              <a:latin typeface="Times New Roman"/>
              <a:cs typeface="Times New Roman"/>
            </a:endParaRPr>
          </a:p>
          <a:p>
            <a:pPr marL="50800">
              <a:lnSpc>
                <a:spcPts val="1645"/>
              </a:lnSpc>
            </a:pPr>
            <a:r>
              <a:rPr sz="1400" spc="-5" dirty="0">
                <a:latin typeface="Times New Roman"/>
                <a:cs typeface="Times New Roman"/>
              </a:rPr>
              <a:t>матрицю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провідностей: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900683" y="8686545"/>
          <a:ext cx="5831838" cy="1041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1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4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6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7617">
                <a:tc>
                  <a:txBody>
                    <a:bodyPr/>
                    <a:lstStyle/>
                    <a:p>
                      <a:pPr marL="67945">
                        <a:lnSpc>
                          <a:spcPts val="142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0,8745+j1,3063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42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0,2954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j0,0124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42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0,3693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j0,0155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2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0,0464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–j0,0278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67945" marR="8255" indent="16510">
                        <a:lnSpc>
                          <a:spcPts val="1610"/>
                        </a:lnSpc>
                        <a:spcBef>
                          <a:spcPts val="7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350" baseline="-6172" dirty="0">
                          <a:latin typeface="Times New Roman"/>
                          <a:cs typeface="Times New Roman"/>
                        </a:rPr>
                        <a:t>1 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350" spc="-7" baseline="-6172" dirty="0">
                          <a:latin typeface="Times New Roman"/>
                          <a:cs typeface="Times New Roman"/>
                        </a:rPr>
                        <a:t>2</a:t>
                      </a:r>
                      <a:endParaRPr sz="1350" baseline="-6172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350" spc="-7" baseline="-6172" dirty="0">
                          <a:latin typeface="Times New Roman"/>
                          <a:cs typeface="Times New Roman"/>
                        </a:rPr>
                        <a:t>3</a:t>
                      </a:r>
                      <a:endParaRPr sz="1350" baseline="-6172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24">
                <a:tc>
                  <a:txBody>
                    <a:bodyPr/>
                    <a:lstStyle/>
                    <a:p>
                      <a:pPr marL="144145">
                        <a:lnSpc>
                          <a:spcPts val="137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0,2954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+j0,0124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7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4,3475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j6,165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7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0,5235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j0,0312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0,0665–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j0,0382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651">
                <a:tc>
                  <a:txBody>
                    <a:bodyPr/>
                    <a:lstStyle/>
                    <a:p>
                      <a:pPr marL="67945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0,3693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+j0,0155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0,5235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j0,0312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1.8404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j3.0309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0,058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j0,027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753">
                <a:tc>
                  <a:txBody>
                    <a:bodyPr/>
                    <a:lstStyle/>
                    <a:p>
                      <a:pPr marL="67945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0,0464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j0,0278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0,0665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j0,0382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0,058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j0,027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0,6345–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j10.0441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1440433" y="9720326"/>
            <a:ext cx="2419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L</a:t>
            </a:r>
            <a:r>
              <a:rPr sz="1350" spc="-7" baseline="-6172" dirty="0">
                <a:latin typeface="Times New Roman"/>
                <a:cs typeface="Times New Roman"/>
              </a:rPr>
              <a:t>1</a:t>
            </a:r>
            <a:endParaRPr sz="1350" baseline="-6172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06294" y="9720326"/>
            <a:ext cx="2419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L</a:t>
            </a:r>
            <a:r>
              <a:rPr sz="1350" spc="-7" baseline="-6172" dirty="0">
                <a:latin typeface="Times New Roman"/>
                <a:cs typeface="Times New Roman"/>
              </a:rPr>
              <a:t>2</a:t>
            </a:r>
            <a:endParaRPr sz="1350" baseline="-6172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43502" y="9720326"/>
            <a:ext cx="2419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L</a:t>
            </a:r>
            <a:r>
              <a:rPr sz="1350" spc="-7" baseline="-6172" dirty="0">
                <a:latin typeface="Times New Roman"/>
                <a:cs typeface="Times New Roman"/>
              </a:rPr>
              <a:t>3</a:t>
            </a:r>
            <a:endParaRPr sz="1350" baseline="-6172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38215" y="9720326"/>
            <a:ext cx="2419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L</a:t>
            </a:r>
            <a:r>
              <a:rPr sz="1350" spc="-7" baseline="-6172" dirty="0">
                <a:latin typeface="Times New Roman"/>
                <a:cs typeface="Times New Roman"/>
              </a:rPr>
              <a:t>4</a:t>
            </a:r>
            <a:endParaRPr sz="1350" baseline="-6172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983" y="513842"/>
            <a:ext cx="4318000" cy="595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Її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елементами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є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ненульові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елементи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факторних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матриць.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130"/>
              </a:spcBef>
            </a:pPr>
            <a:r>
              <a:rPr sz="1400" spc="-5" dirty="0">
                <a:latin typeface="Times New Roman"/>
                <a:cs typeface="Times New Roman"/>
              </a:rPr>
              <a:t>2.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Формуємо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факторні матриці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перемножуємо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їх: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95475" y="1306067"/>
          <a:ext cx="3954778" cy="970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8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8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marL="1905" algn="ctr">
                        <a:lnSpc>
                          <a:spcPts val="119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119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0,2954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+j0,0124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ts val="119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0,3693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+j0,0155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720" algn="ctr">
                        <a:lnSpc>
                          <a:spcPts val="1195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0,0464–j0,0278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3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4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8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5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539232" y="1651000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x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1650" y="2268981"/>
            <a:ext cx="2514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R</a:t>
            </a:r>
            <a:r>
              <a:rPr sz="1350" spc="-7" baseline="-6172" dirty="0">
                <a:latin typeface="Times New Roman"/>
                <a:cs typeface="Times New Roman"/>
              </a:rPr>
              <a:t>1</a:t>
            </a:r>
            <a:endParaRPr sz="1350" baseline="-6172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395475" y="2703829"/>
          <a:ext cx="3954778" cy="9700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8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8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8124">
                <a:tc>
                  <a:txBody>
                    <a:bodyPr/>
                    <a:lstStyle/>
                    <a:p>
                      <a:pPr marL="1905" algn="ctr">
                        <a:lnSpc>
                          <a:spcPts val="119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0,5235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+j0,0312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0,0665–</a:t>
                      </a: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j0,0382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539232" y="3048507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x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96692" y="3666489"/>
            <a:ext cx="252729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R</a:t>
            </a:r>
            <a:r>
              <a:rPr sz="1350" spc="-7" baseline="-6172" dirty="0">
                <a:latin typeface="Times New Roman"/>
                <a:cs typeface="Times New Roman"/>
              </a:rPr>
              <a:t>2</a:t>
            </a:r>
            <a:endParaRPr sz="1350" baseline="-6172">
              <a:latin typeface="Times New Roman"/>
              <a:cs typeface="Times New Roman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395475" y="4101337"/>
          <a:ext cx="3954778" cy="9700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8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8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8124">
                <a:tc>
                  <a:txBody>
                    <a:bodyPr/>
                    <a:lstStyle/>
                    <a:p>
                      <a:pPr marL="1905" algn="ctr">
                        <a:lnSpc>
                          <a:spcPts val="119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5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6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0,058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j0,027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5539232" y="4446015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x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96692" y="5064251"/>
            <a:ext cx="252729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R</a:t>
            </a:r>
            <a:r>
              <a:rPr sz="1350" spc="-7" baseline="-6172" dirty="0">
                <a:latin typeface="Times New Roman"/>
                <a:cs typeface="Times New Roman"/>
              </a:rPr>
              <a:t>3</a:t>
            </a:r>
            <a:endParaRPr sz="1350" baseline="-6172">
              <a:latin typeface="Times New Roman"/>
              <a:cs typeface="Times New Roman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395475" y="5499099"/>
          <a:ext cx="3954778" cy="9700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8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5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8124">
                <a:tc>
                  <a:txBody>
                    <a:bodyPr/>
                    <a:lstStyle/>
                    <a:p>
                      <a:pPr marL="1905" algn="ctr">
                        <a:lnSpc>
                          <a:spcPts val="119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5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6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0,6345–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j10.0441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5539232" y="5843777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x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96692" y="6461759"/>
            <a:ext cx="24257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L</a:t>
            </a:r>
            <a:r>
              <a:rPr sz="1350" spc="-7" baseline="-6172" dirty="0">
                <a:latin typeface="Times New Roman"/>
                <a:cs typeface="Times New Roman"/>
              </a:rPr>
              <a:t>4</a:t>
            </a:r>
            <a:endParaRPr sz="1350" baseline="-6172">
              <a:latin typeface="Times New Roman"/>
              <a:cs typeface="Times New Roman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395475" y="6897369"/>
          <a:ext cx="3954778" cy="9692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8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8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7363">
                <a:tc>
                  <a:txBody>
                    <a:bodyPr/>
                    <a:lstStyle/>
                    <a:p>
                      <a:pPr marL="1905" algn="ctr">
                        <a:lnSpc>
                          <a:spcPts val="119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5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1.8404</a:t>
                      </a: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–j3.0309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0,058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j0,027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5539232" y="7242047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x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96692" y="7859267"/>
            <a:ext cx="24257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L</a:t>
            </a:r>
            <a:r>
              <a:rPr sz="1350" spc="-7" baseline="-6172" dirty="0">
                <a:latin typeface="Times New Roman"/>
                <a:cs typeface="Times New Roman"/>
              </a:rPr>
              <a:t>3</a:t>
            </a:r>
            <a:endParaRPr sz="1350" baseline="-6172">
              <a:latin typeface="Times New Roman"/>
              <a:cs typeface="Times New Roman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1395475" y="8294877"/>
          <a:ext cx="3954778" cy="9695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8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8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8124">
                <a:tc>
                  <a:txBody>
                    <a:bodyPr/>
                    <a:lstStyle/>
                    <a:p>
                      <a:pPr marL="1905" algn="ctr">
                        <a:lnSpc>
                          <a:spcPts val="119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3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4,3475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j6,165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5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0,5235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+j0,0312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5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0,0665</a:t>
                      </a: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–j0,0382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5539232" y="8639809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x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96692" y="9257029"/>
            <a:ext cx="24257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L</a:t>
            </a:r>
            <a:r>
              <a:rPr sz="1350" spc="-7" baseline="-6172" dirty="0">
                <a:latin typeface="Times New Roman"/>
                <a:cs typeface="Times New Roman"/>
              </a:rPr>
              <a:t>2</a:t>
            </a:r>
            <a:endParaRPr sz="1350" baseline="-6172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95475" y="744473"/>
          <a:ext cx="3954778" cy="9702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8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8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marL="67945">
                        <a:lnSpc>
                          <a:spcPts val="119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0,8745+j1,3063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23">
                <a:tc>
                  <a:txBody>
                    <a:bodyPr/>
                    <a:lstStyle/>
                    <a:p>
                      <a:pPr marL="99695">
                        <a:lnSpc>
                          <a:spcPts val="115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0,2954+j0,0124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5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marL="67945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0,3693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+j0,0155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378">
                <a:tc>
                  <a:txBody>
                    <a:bodyPr/>
                    <a:lstStyle/>
                    <a:p>
                      <a:pPr marL="67945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0,0464</a:t>
                      </a: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–j0,0278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533897" y="1089152"/>
            <a:ext cx="111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=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96692" y="1707387"/>
            <a:ext cx="24257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L</a:t>
            </a:r>
            <a:r>
              <a:rPr sz="1350" spc="-7" baseline="-6172" dirty="0">
                <a:latin typeface="Times New Roman"/>
                <a:cs typeface="Times New Roman"/>
              </a:rPr>
              <a:t>1</a:t>
            </a:r>
            <a:endParaRPr sz="1350" baseline="-6172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395475" y="2142997"/>
          <a:ext cx="4031614" cy="9692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8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7362">
                <a:tc>
                  <a:txBody>
                    <a:bodyPr/>
                    <a:lstStyle/>
                    <a:p>
                      <a:pPr marL="92075">
                        <a:lnSpc>
                          <a:spcPts val="119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1,7158+j2.8265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9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1,7156+j2,8264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9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0,9279+j1,6836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19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0,5744+j0,9463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24">
                <a:tc>
                  <a:txBody>
                    <a:bodyPr/>
                    <a:lstStyle/>
                    <a:p>
                      <a:pPr marL="92075">
                        <a:lnSpc>
                          <a:spcPts val="115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1,7156+j2,8264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15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4,8551+j7,1162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15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0,9277+j1,6835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15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0,5744+j0,9462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651">
                <a:tc>
                  <a:txBody>
                    <a:bodyPr/>
                    <a:lstStyle/>
                    <a:p>
                      <a:pPr marL="92075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0,9279+j1,6836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0,9277+j1,6835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1,8736+j3,0552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0.3106+j0.5636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92075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0,5744+j0,9463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0,5744+j0,9462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0.3106+j0.5636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0,6845+j10,0441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5467350" y="2418333"/>
            <a:ext cx="2997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100" b="1" spc="-7" baseline="-21825" dirty="0">
                <a:latin typeface="Times New Roman"/>
                <a:cs typeface="Times New Roman"/>
              </a:rPr>
              <a:t>Y</a:t>
            </a:r>
            <a:r>
              <a:rPr sz="900" b="1" spc="-5" dirty="0">
                <a:latin typeface="Times New Roman"/>
                <a:cs typeface="Times New Roman"/>
              </a:rPr>
              <a:t>-1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1783" y="3309111"/>
            <a:ext cx="6287770" cy="197548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88900" marR="68580" algn="just">
              <a:lnSpc>
                <a:spcPct val="95900"/>
              </a:lnSpc>
              <a:spcBef>
                <a:spcPts val="165"/>
              </a:spcBef>
            </a:pPr>
            <a:r>
              <a:rPr sz="1400" spc="-5" dirty="0">
                <a:latin typeface="Times New Roman"/>
                <a:cs typeface="Times New Roman"/>
              </a:rPr>
              <a:t>В результаті перемноження факторних матриць отримуємо </a:t>
            </a:r>
            <a:r>
              <a:rPr sz="1400" i="1" spc="-5" dirty="0">
                <a:latin typeface="Times New Roman"/>
                <a:cs typeface="Times New Roman"/>
              </a:rPr>
              <a:t>обернену </a:t>
            </a:r>
            <a:r>
              <a:rPr sz="1400" spc="-5" dirty="0">
                <a:latin typeface="Times New Roman"/>
                <a:cs typeface="Times New Roman"/>
              </a:rPr>
              <a:t>матрицю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провідностей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Y</a:t>
            </a:r>
            <a:r>
              <a:rPr sz="1350" i="1" spc="-7" baseline="30864" dirty="0">
                <a:latin typeface="Times New Roman"/>
                <a:cs typeface="Times New Roman"/>
              </a:rPr>
              <a:t>-1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перевірки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правильності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результату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треба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перемножити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вихідну матрицю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провідностей 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обернену матрицю та</a:t>
            </a:r>
            <a:endParaRPr sz="1400">
              <a:latin typeface="Times New Roman"/>
              <a:cs typeface="Times New Roman"/>
            </a:endParaRPr>
          </a:p>
          <a:p>
            <a:pPr marL="88900" algn="just">
              <a:lnSpc>
                <a:spcPts val="1610"/>
              </a:lnSpc>
            </a:pPr>
            <a:r>
              <a:rPr sz="1400" spc="-5" dirty="0">
                <a:latin typeface="Times New Roman"/>
                <a:cs typeface="Times New Roman"/>
              </a:rPr>
              <a:t>отримати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одиничну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матрицю.</a:t>
            </a:r>
            <a:endParaRPr sz="1400">
              <a:latin typeface="Times New Roman"/>
              <a:cs typeface="Times New Roman"/>
            </a:endParaRPr>
          </a:p>
          <a:p>
            <a:pPr marL="88900" marR="70485" indent="270510" algn="just">
              <a:lnSpc>
                <a:spcPts val="1610"/>
              </a:lnSpc>
              <a:spcBef>
                <a:spcPts val="1245"/>
              </a:spcBef>
            </a:pPr>
            <a:r>
              <a:rPr sz="1400" spc="-5" dirty="0">
                <a:latin typeface="Times New Roman"/>
                <a:cs typeface="Times New Roman"/>
              </a:rPr>
              <a:t>3. Обчислюємо напруги </a:t>
            </a:r>
            <a:r>
              <a:rPr sz="1400" i="1" spc="-5" dirty="0">
                <a:latin typeface="Times New Roman"/>
                <a:cs typeface="Times New Roman"/>
              </a:rPr>
              <a:t>U </a:t>
            </a:r>
            <a:r>
              <a:rPr sz="1400" spc="-5" dirty="0">
                <a:latin typeface="Times New Roman"/>
                <a:cs typeface="Times New Roman"/>
              </a:rPr>
              <a:t>у </a:t>
            </a:r>
            <a:r>
              <a:rPr sz="1400" spc="-10" dirty="0">
                <a:latin typeface="Times New Roman"/>
                <a:cs typeface="Times New Roman"/>
              </a:rPr>
              <a:t>вузлах </a:t>
            </a:r>
            <a:r>
              <a:rPr sz="1400" spc="-5" dirty="0">
                <a:latin typeface="Times New Roman"/>
                <a:cs typeface="Times New Roman"/>
              </a:rPr>
              <a:t>мережі. Для цього обернену матрицю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провідностей</a:t>
            </a:r>
            <a:r>
              <a:rPr sz="1400" i="1" spc="-5" dirty="0">
                <a:latin typeface="Times New Roman"/>
                <a:cs typeface="Times New Roman"/>
              </a:rPr>
              <a:t>Y</a:t>
            </a:r>
            <a:r>
              <a:rPr sz="1350" i="1" spc="-7" baseline="30864" dirty="0">
                <a:latin typeface="Times New Roman"/>
                <a:cs typeface="Times New Roman"/>
              </a:rPr>
              <a:t>-1</a:t>
            </a:r>
            <a:r>
              <a:rPr sz="1350" i="1" baseline="3086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умножаємо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вектор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вільних</a:t>
            </a:r>
            <a:r>
              <a:rPr sz="1400" spc="-5" dirty="0">
                <a:latin typeface="Times New Roman"/>
                <a:cs typeface="Times New Roman"/>
              </a:rPr>
              <a:t> членів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системи</a:t>
            </a:r>
            <a:r>
              <a:rPr sz="1400" spc="3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усталеного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J</a:t>
            </a:r>
            <a:r>
              <a:rPr sz="1400" spc="-5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marL="13335" algn="ctr">
              <a:lnSpc>
                <a:spcPct val="100000"/>
              </a:lnSpc>
              <a:spcBef>
                <a:spcPts val="1090"/>
              </a:spcBef>
            </a:pPr>
            <a:r>
              <a:rPr sz="1400" i="1" spc="-5" dirty="0">
                <a:latin typeface="Times New Roman"/>
                <a:cs typeface="Times New Roman"/>
              </a:rPr>
              <a:t>U</a:t>
            </a:r>
            <a:r>
              <a:rPr sz="1400" i="1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32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Y</a:t>
            </a:r>
            <a:r>
              <a:rPr sz="1350" i="1" spc="-7" baseline="30864" dirty="0">
                <a:latin typeface="Times New Roman"/>
                <a:cs typeface="Times New Roman"/>
              </a:rPr>
              <a:t>-1</a:t>
            </a:r>
            <a:r>
              <a:rPr sz="1350" i="1" baseline="3086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∙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J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395475" y="5428995"/>
          <a:ext cx="3996053" cy="9654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8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9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3553">
                <a:tc>
                  <a:txBody>
                    <a:bodyPr/>
                    <a:lstStyle/>
                    <a:p>
                      <a:pPr marL="67945">
                        <a:lnSpc>
                          <a:spcPts val="119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1,7158+j2.8265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9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1,7156+j2,8264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9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0,9279+j1,6836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375" algn="ctr">
                        <a:lnSpc>
                          <a:spcPts val="119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0,5744+j0,9463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24">
                <a:tc>
                  <a:txBody>
                    <a:bodyPr/>
                    <a:lstStyle/>
                    <a:p>
                      <a:pPr marL="67945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1,7156+j2,8264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4,8551+j7,1162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0,9277+j1,6835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375"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0,5744+j0,9462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889">
                <a:tc>
                  <a:txBody>
                    <a:bodyPr/>
                    <a:lstStyle/>
                    <a:p>
                      <a:pPr marL="67945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0,9279+j1,6836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0,9277+j1,6835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1,8736+j3,0552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375"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0.3106+j0.5636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887">
                <a:tc>
                  <a:txBody>
                    <a:bodyPr/>
                    <a:lstStyle/>
                    <a:p>
                      <a:pPr marL="67945">
                        <a:lnSpc>
                          <a:spcPts val="115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0,5744+j0,9463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5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0,5744+j0,9462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5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0.3106+j0.5636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ts val="115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0,6845+j10,0441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5456935" y="5775197"/>
            <a:ext cx="895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imes New Roman"/>
                <a:cs typeface="Times New Roman"/>
              </a:rPr>
              <a:t>*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50050" y="5773673"/>
            <a:ext cx="111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=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542026" y="5428995"/>
          <a:ext cx="1143000" cy="9654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553"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11.8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79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j20.1723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24">
                <a:tc>
                  <a:txBody>
                    <a:bodyPr/>
                    <a:lstStyle/>
                    <a:p>
                      <a:pPr marR="125730" algn="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00" spc="80" dirty="0">
                          <a:latin typeface="Times New Roman"/>
                          <a:cs typeface="Times New Roman"/>
                        </a:rPr>
                        <a:t>-0.0455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7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80" dirty="0">
                          <a:latin typeface="Times New Roman"/>
                          <a:cs typeface="Times New Roman"/>
                        </a:rPr>
                        <a:t>j0.0182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641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889">
                <a:tc>
                  <a:txBody>
                    <a:bodyPr/>
                    <a:lstStyle/>
                    <a:p>
                      <a:pPr marR="125730" algn="r">
                        <a:lnSpc>
                          <a:spcPts val="1165"/>
                        </a:lnSpc>
                      </a:pPr>
                      <a:r>
                        <a:rPr sz="1000" spc="15" dirty="0">
                          <a:latin typeface="Times New Roman"/>
                          <a:cs typeface="Times New Roman"/>
                        </a:rPr>
                        <a:t>9.868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j16.7982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887"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-0.0857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j0.0571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542026" y="6617715"/>
          <a:ext cx="1143000" cy="9654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553">
                <a:tc>
                  <a:txBody>
                    <a:bodyPr/>
                    <a:lstStyle/>
                    <a:p>
                      <a:pPr marL="1270" algn="ctr">
                        <a:lnSpc>
                          <a:spcPts val="1195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114.5679–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j0.2145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23">
                <a:tc>
                  <a:txBody>
                    <a:bodyPr/>
                    <a:lstStyle/>
                    <a:p>
                      <a:pPr marL="1270" algn="ctr">
                        <a:lnSpc>
                          <a:spcPts val="114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114.3407–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j0.3477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marL="2540" algn="ctr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114.6418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j0.1681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886">
                <a:tc>
                  <a:txBody>
                    <a:bodyPr/>
                    <a:lstStyle/>
                    <a:p>
                      <a:pPr marL="1905" algn="ctr">
                        <a:lnSpc>
                          <a:spcPts val="115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37.7573–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j0.8775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1004684" y="8770783"/>
            <a:ext cx="393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0019" y="8780581"/>
            <a:ext cx="2143125" cy="299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2700" spc="-60" baseline="-12345" dirty="0">
                <a:latin typeface="Times New Roman"/>
                <a:cs typeface="Times New Roman"/>
              </a:rPr>
              <a:t>U</a:t>
            </a:r>
            <a:r>
              <a:rPr sz="1050" spc="-22" baseline="-35714" dirty="0">
                <a:latin typeface="Times New Roman"/>
                <a:cs typeface="Times New Roman"/>
              </a:rPr>
              <a:t>3</a:t>
            </a:r>
            <a:r>
              <a:rPr sz="1050" baseline="-35714" dirty="0">
                <a:latin typeface="Times New Roman"/>
                <a:cs typeface="Times New Roman"/>
              </a:rPr>
              <a:t>  </a:t>
            </a:r>
            <a:r>
              <a:rPr sz="1050" spc="-52" baseline="-357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 114.6418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j0.1681 к</a:t>
            </a:r>
            <a:r>
              <a:rPr sz="1400" spc="-15" dirty="0">
                <a:latin typeface="Times New Roman"/>
                <a:cs typeface="Times New Roman"/>
              </a:rPr>
              <a:t>B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8680" y="9112413"/>
            <a:ext cx="400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7715" y="9180631"/>
            <a:ext cx="414020" cy="299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700" baseline="3086" dirty="0">
                <a:latin typeface="Times New Roman"/>
                <a:cs typeface="Times New Roman"/>
              </a:rPr>
              <a:t>U</a:t>
            </a:r>
            <a:r>
              <a:rPr sz="700" spc="-10" dirty="0">
                <a:latin typeface="Times New Roman"/>
                <a:cs typeface="Times New Roman"/>
              </a:rPr>
              <a:t>4</a:t>
            </a:r>
            <a:r>
              <a:rPr sz="700" spc="45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=</a:t>
            </a:r>
            <a:endParaRPr sz="2100" baseline="17857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83661" y="9172447"/>
            <a:ext cx="156845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37.7573–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j0.8775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кB.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79359" y="8164447"/>
            <a:ext cx="60960" cy="1193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00" spc="-5" dirty="0">
                <a:latin typeface="Symbol"/>
                <a:cs typeface="Symbol"/>
              </a:rPr>
              <a:t></a:t>
            </a:r>
            <a:endParaRPr sz="60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5283" y="7728203"/>
            <a:ext cx="6171565" cy="1004569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25400" marR="17780" indent="450215">
              <a:lnSpc>
                <a:spcPts val="1610"/>
              </a:lnSpc>
              <a:spcBef>
                <a:spcPts val="209"/>
              </a:spcBef>
            </a:pPr>
            <a:r>
              <a:rPr sz="1400" spc="-5" dirty="0">
                <a:latin typeface="Times New Roman"/>
                <a:cs typeface="Times New Roman"/>
              </a:rPr>
              <a:t>Таким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чином,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розв’язком</a:t>
            </a:r>
            <a:r>
              <a:rPr sz="1400" i="1" spc="1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системи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усталеного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є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такі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значення напруг 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вузлах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мережі:</a:t>
            </a:r>
            <a:endParaRPr sz="1400">
              <a:latin typeface="Times New Roman"/>
              <a:cs typeface="Times New Roman"/>
            </a:endParaRPr>
          </a:p>
          <a:p>
            <a:pPr marL="46990">
              <a:lnSpc>
                <a:spcPct val="100000"/>
              </a:lnSpc>
              <a:spcBef>
                <a:spcPts val="70"/>
              </a:spcBef>
            </a:pPr>
            <a:r>
              <a:rPr sz="2400" spc="-22" baseline="-13888" dirty="0">
                <a:latin typeface="Times New Roman"/>
                <a:cs typeface="Times New Roman"/>
              </a:rPr>
              <a:t>U</a:t>
            </a:r>
            <a:r>
              <a:rPr sz="900" spc="-7" baseline="-46296" dirty="0">
                <a:latin typeface="Times New Roman"/>
                <a:cs typeface="Times New Roman"/>
              </a:rPr>
              <a:t>1</a:t>
            </a:r>
            <a:r>
              <a:rPr sz="900" baseline="-46296" dirty="0">
                <a:latin typeface="Times New Roman"/>
                <a:cs typeface="Times New Roman"/>
              </a:rPr>
              <a:t>  </a:t>
            </a:r>
            <a:r>
              <a:rPr sz="900" spc="7" baseline="-46296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 114.567</a:t>
            </a:r>
            <a:r>
              <a:rPr sz="1400" dirty="0">
                <a:latin typeface="Times New Roman"/>
                <a:cs typeface="Times New Roman"/>
              </a:rPr>
              <a:t>9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j0.2145 </a:t>
            </a:r>
            <a:r>
              <a:rPr sz="1400" spc="-10" dirty="0">
                <a:latin typeface="Times New Roman"/>
                <a:cs typeface="Times New Roman"/>
              </a:rPr>
              <a:t>к</a:t>
            </a:r>
            <a:r>
              <a:rPr sz="1400" spc="-5" dirty="0">
                <a:latin typeface="Times New Roman"/>
                <a:cs typeface="Times New Roman"/>
              </a:rPr>
              <a:t>B</a:t>
            </a:r>
            <a:endParaRPr sz="1400">
              <a:latin typeface="Times New Roman"/>
              <a:cs typeface="Times New Roman"/>
            </a:endParaRPr>
          </a:p>
          <a:p>
            <a:pPr marL="50165">
              <a:lnSpc>
                <a:spcPct val="100000"/>
              </a:lnSpc>
              <a:spcBef>
                <a:spcPts val="520"/>
              </a:spcBef>
            </a:pPr>
            <a:r>
              <a:rPr sz="2325" spc="382" baseline="-14336" dirty="0">
                <a:latin typeface="Times New Roman"/>
                <a:cs typeface="Times New Roman"/>
              </a:rPr>
              <a:t>U</a:t>
            </a:r>
            <a:r>
              <a:rPr sz="900" spc="52" baseline="-46296" dirty="0">
                <a:latin typeface="Times New Roman"/>
                <a:cs typeface="Times New Roman"/>
              </a:rPr>
              <a:t>2</a:t>
            </a:r>
            <a:r>
              <a:rPr sz="900" baseline="-46296" dirty="0">
                <a:latin typeface="Times New Roman"/>
                <a:cs typeface="Times New Roman"/>
              </a:rPr>
              <a:t>   </a:t>
            </a:r>
            <a:r>
              <a:rPr sz="900" spc="-15" baseline="-46296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 114.340</a:t>
            </a:r>
            <a:r>
              <a:rPr sz="1400" dirty="0">
                <a:latin typeface="Times New Roman"/>
                <a:cs typeface="Times New Roman"/>
              </a:rPr>
              <a:t>7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j0.3477 </a:t>
            </a:r>
            <a:r>
              <a:rPr sz="1400" spc="-10" dirty="0">
                <a:latin typeface="Times New Roman"/>
                <a:cs typeface="Times New Roman"/>
              </a:rPr>
              <a:t>к</a:t>
            </a:r>
            <a:r>
              <a:rPr sz="1400" spc="-5" dirty="0">
                <a:latin typeface="Times New Roman"/>
                <a:cs typeface="Times New Roman"/>
              </a:rPr>
              <a:t>B;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00595" y="8467656"/>
            <a:ext cx="65405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35" dirty="0">
                <a:latin typeface="Symbol"/>
                <a:cs typeface="Symbol"/>
              </a:rPr>
              <a:t></a:t>
            </a:r>
            <a:endParaRPr sz="60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983" y="513842"/>
            <a:ext cx="6148705" cy="167005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6985" algn="just">
              <a:lnSpc>
                <a:spcPct val="95900"/>
              </a:lnSpc>
              <a:spcBef>
                <a:spcPts val="165"/>
              </a:spcBef>
            </a:pPr>
            <a:r>
              <a:rPr sz="1400" spc="-5" dirty="0">
                <a:latin typeface="Times New Roman"/>
                <a:cs typeface="Times New Roman"/>
              </a:rPr>
              <a:t>Для </a:t>
            </a:r>
            <a:r>
              <a:rPr sz="1400" i="1" spc="-5" dirty="0">
                <a:latin typeface="Times New Roman"/>
                <a:cs typeface="Times New Roman"/>
              </a:rPr>
              <a:t>перевірки </a:t>
            </a:r>
            <a:r>
              <a:rPr sz="1400" spc="-5" dirty="0">
                <a:latin typeface="Times New Roman"/>
                <a:cs typeface="Times New Roman"/>
              </a:rPr>
              <a:t>правильності розв’язання системи рівнянь, необхідно обчисленні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значення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напруг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підставити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вихідної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системи.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Наприклад,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для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першого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рівняння: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70"/>
              </a:lnSpc>
            </a:pPr>
            <a:r>
              <a:rPr sz="1400" spc="-5" dirty="0">
                <a:latin typeface="Times New Roman"/>
                <a:cs typeface="Times New Roman"/>
              </a:rPr>
              <a:t>(0,3539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j0,5286)∙(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114.5679–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j0.2145)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(0,1111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j0,1518)∙(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114.3407–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j0.3477)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  <a:p>
            <a:pPr marL="12700" marR="1668780">
              <a:lnSpc>
                <a:spcPts val="1620"/>
              </a:lnSpc>
              <a:spcBef>
                <a:spcPts val="70"/>
              </a:spcBef>
            </a:pPr>
            <a:r>
              <a:rPr sz="1400" spc="-5" dirty="0">
                <a:latin typeface="Times New Roman"/>
                <a:cs typeface="Times New Roman"/>
              </a:rPr>
              <a:t>(0,1389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j0,1897)∙(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114.6418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j0.1681)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(0,0017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j0,0343)∙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 </a:t>
            </a:r>
            <a:r>
              <a:rPr sz="1400" dirty="0">
                <a:latin typeface="Times New Roman"/>
                <a:cs typeface="Times New Roman"/>
              </a:rPr>
              <a:t>37.7573–</a:t>
            </a:r>
            <a:r>
              <a:rPr sz="1400" spc="-5" dirty="0">
                <a:latin typeface="Times New Roman"/>
                <a:cs typeface="Times New Roman"/>
              </a:rPr>
              <a:t> j0.8775)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11,8579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j20,1723</a:t>
            </a:r>
            <a:endParaRPr sz="1400">
              <a:latin typeface="Times New Roman"/>
              <a:cs typeface="Times New Roman"/>
            </a:endParaRPr>
          </a:p>
          <a:p>
            <a:pPr marL="1565910">
              <a:lnSpc>
                <a:spcPts val="1525"/>
              </a:lnSpc>
            </a:pPr>
            <a:r>
              <a:rPr sz="1400" spc="-5" dirty="0">
                <a:latin typeface="Times New Roman"/>
                <a:cs typeface="Times New Roman"/>
              </a:rPr>
              <a:t>(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11.858–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j20.174)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≈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(11.8579–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j20.1723);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45"/>
              </a:lnSpc>
            </a:pP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третього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25742" y="2178848"/>
            <a:ext cx="16510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98930" algn="l"/>
              </a:tabLst>
            </a:pPr>
            <a:r>
              <a:rPr sz="700" spc="-15" dirty="0">
                <a:latin typeface="Symbol"/>
                <a:cs typeface="Symbol"/>
              </a:rPr>
              <a:t></a:t>
            </a:r>
            <a:r>
              <a:rPr sz="700" spc="-15" dirty="0">
                <a:latin typeface="Times New Roman"/>
                <a:cs typeface="Times New Roman"/>
              </a:rPr>
              <a:t>	</a:t>
            </a:r>
            <a:r>
              <a:rPr sz="700" spc="-1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2583" y="2149698"/>
            <a:ext cx="6199505" cy="178117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95"/>
              </a:spcBef>
            </a:pPr>
            <a:r>
              <a:rPr sz="1400" spc="-5" dirty="0">
                <a:latin typeface="Times New Roman"/>
                <a:cs typeface="Times New Roman"/>
              </a:rPr>
              <a:t>- (0,1389 +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j0,1897)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2700" spc="-135" baseline="-12345" dirty="0">
                <a:latin typeface="Times New Roman"/>
                <a:cs typeface="Times New Roman"/>
              </a:rPr>
              <a:t>U</a:t>
            </a:r>
            <a:r>
              <a:rPr sz="1050" spc="-22" baseline="-35714" dirty="0">
                <a:latin typeface="Times New Roman"/>
                <a:cs typeface="Times New Roman"/>
              </a:rPr>
              <a:t>1</a:t>
            </a:r>
            <a:r>
              <a:rPr sz="1050" spc="15" baseline="-357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 (0,225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–j0,3361)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2700" spc="-60" baseline="-12345" dirty="0">
                <a:latin typeface="Times New Roman"/>
                <a:cs typeface="Times New Roman"/>
              </a:rPr>
              <a:t>U</a:t>
            </a:r>
            <a:r>
              <a:rPr sz="1050" spc="-22" baseline="-35714" dirty="0">
                <a:latin typeface="Times New Roman"/>
                <a:cs typeface="Times New Roman"/>
              </a:rPr>
              <a:t>3</a:t>
            </a:r>
            <a:r>
              <a:rPr sz="1050" baseline="-35714" dirty="0">
                <a:latin typeface="Times New Roman"/>
                <a:cs typeface="Times New Roman"/>
              </a:rPr>
              <a:t>  </a:t>
            </a:r>
            <a:r>
              <a:rPr sz="1050" spc="-127" baseline="-3571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endParaRPr sz="1200">
              <a:latin typeface="Times New Roman"/>
              <a:cs typeface="Times New Roman"/>
            </a:endParaRPr>
          </a:p>
          <a:p>
            <a:pPr marL="38100" marR="30480">
              <a:lnSpc>
                <a:spcPts val="1610"/>
              </a:lnSpc>
              <a:spcBef>
                <a:spcPts val="345"/>
              </a:spcBef>
            </a:pP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(0,1389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j0,1897)∙(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114.627–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j0.235)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(0,225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–j0,3361)∙(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114.716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j0.178)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9,868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j16,7982;</a:t>
            </a:r>
            <a:endParaRPr sz="1400">
              <a:latin typeface="Times New Roman"/>
              <a:cs typeface="Times New Roman"/>
            </a:endParaRPr>
          </a:p>
          <a:p>
            <a:pPr marL="1783080">
              <a:lnSpc>
                <a:spcPts val="1580"/>
              </a:lnSpc>
            </a:pPr>
            <a:r>
              <a:rPr sz="1400" spc="-5" dirty="0">
                <a:latin typeface="Times New Roman"/>
                <a:cs typeface="Times New Roman"/>
              </a:rPr>
              <a:t>(9,868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j16,7982)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≈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r>
              <a:rPr sz="1400" spc="-204" dirty="0">
                <a:latin typeface="Times New Roman"/>
                <a:cs typeface="Times New Roman"/>
              </a:rPr>
              <a:t> </a:t>
            </a:r>
            <a:r>
              <a:rPr sz="1950" spc="-82" baseline="2136" dirty="0">
                <a:latin typeface="Times New Roman"/>
                <a:cs typeface="Times New Roman"/>
              </a:rPr>
              <a:t>9,868-j16,7982</a:t>
            </a:r>
            <a:r>
              <a:rPr sz="1950" spc="-262" baseline="2136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  <a:p>
            <a:pPr marL="38100" marR="34290" indent="238760">
              <a:lnSpc>
                <a:spcPts val="1610"/>
              </a:lnSpc>
              <a:spcBef>
                <a:spcPts val="225"/>
              </a:spcBef>
            </a:pPr>
            <a:r>
              <a:rPr sz="1400" spc="-5" dirty="0">
                <a:latin typeface="Times New Roman"/>
                <a:cs typeface="Times New Roman"/>
              </a:rPr>
              <a:t>Рівняння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перетворюються</a:t>
            </a:r>
            <a:r>
              <a:rPr sz="1400" spc="2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тотожність,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тобто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система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розв’язана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правильно.</a:t>
            </a:r>
            <a:endParaRPr sz="1400">
              <a:latin typeface="Times New Roman"/>
              <a:cs typeface="Times New Roman"/>
            </a:endParaRPr>
          </a:p>
          <a:p>
            <a:pPr marL="2144395">
              <a:lnSpc>
                <a:spcPct val="100000"/>
              </a:lnSpc>
              <a:spcBef>
                <a:spcPts val="1095"/>
              </a:spcBef>
            </a:pPr>
            <a:r>
              <a:rPr sz="1400" i="1" spc="-5" dirty="0">
                <a:latin typeface="Times New Roman"/>
                <a:cs typeface="Times New Roman"/>
              </a:rPr>
              <a:t>5.4.</a:t>
            </a:r>
            <a:r>
              <a:rPr sz="1400" i="1" spc="-2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Контрольні</a:t>
            </a:r>
            <a:r>
              <a:rPr sz="1400" i="1" spc="-2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питання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8153" y="4074159"/>
            <a:ext cx="5575935" cy="167005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22580" marR="457200" indent="-310515">
              <a:lnSpc>
                <a:spcPts val="1610"/>
              </a:lnSpc>
              <a:spcBef>
                <a:spcPts val="210"/>
              </a:spcBef>
              <a:buFont typeface="Times New Roman"/>
              <a:buAutoNum type="arabicPeriod"/>
              <a:tabLst>
                <a:tab pos="372745" algn="l"/>
                <a:tab pos="373380" algn="l"/>
              </a:tabLst>
            </a:pPr>
            <a:r>
              <a:rPr dirty="0"/>
              <a:t>	</a:t>
            </a: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розв’язання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яких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систем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(лінійних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нелінійних)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застосовується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метод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подвійної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факторизації;</a:t>
            </a:r>
            <a:endParaRPr sz="1400">
              <a:latin typeface="Times New Roman"/>
              <a:cs typeface="Times New Roman"/>
            </a:endParaRPr>
          </a:p>
          <a:p>
            <a:pPr marL="372745" indent="-360680">
              <a:lnSpc>
                <a:spcPts val="1530"/>
              </a:lnSpc>
              <a:buAutoNum type="arabicPeriod"/>
              <a:tabLst>
                <a:tab pos="372745" algn="l"/>
                <a:tab pos="373380" algn="l"/>
              </a:tabLst>
            </a:pPr>
            <a:r>
              <a:rPr sz="1400" spc="-5" dirty="0">
                <a:latin typeface="Times New Roman"/>
                <a:cs typeface="Times New Roman"/>
              </a:rPr>
              <a:t>Факторні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матриці. </a:t>
            </a:r>
            <a:r>
              <a:rPr sz="1400" dirty="0">
                <a:latin typeface="Times New Roman"/>
                <a:cs typeface="Times New Roman"/>
              </a:rPr>
              <a:t>Їх</a:t>
            </a:r>
            <a:r>
              <a:rPr sz="1400" spc="-5" dirty="0">
                <a:latin typeface="Times New Roman"/>
                <a:cs typeface="Times New Roman"/>
              </a:rPr>
              <a:t> структура, кількість;</a:t>
            </a:r>
            <a:endParaRPr sz="1400">
              <a:latin typeface="Times New Roman"/>
              <a:cs typeface="Times New Roman"/>
            </a:endParaRPr>
          </a:p>
          <a:p>
            <a:pPr marL="372745" indent="-360680">
              <a:lnSpc>
                <a:spcPts val="1610"/>
              </a:lnSpc>
              <a:buAutoNum type="arabicPeriod"/>
              <a:tabLst>
                <a:tab pos="372745" algn="l"/>
                <a:tab pos="373380" algn="l"/>
              </a:tabLst>
            </a:pPr>
            <a:r>
              <a:rPr sz="1400" spc="-5" dirty="0">
                <a:latin typeface="Times New Roman"/>
                <a:cs typeface="Times New Roman"/>
              </a:rPr>
              <a:t>Як обчислюються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елементи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факторних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матриць;</a:t>
            </a:r>
            <a:endParaRPr sz="1400">
              <a:latin typeface="Times New Roman"/>
              <a:cs typeface="Times New Roman"/>
            </a:endParaRPr>
          </a:p>
          <a:p>
            <a:pPr marL="372745" indent="-360680">
              <a:lnSpc>
                <a:spcPts val="1610"/>
              </a:lnSpc>
              <a:buAutoNum type="arabicPeriod"/>
              <a:tabLst>
                <a:tab pos="372745" algn="l"/>
                <a:tab pos="373380" algn="l"/>
              </a:tabLst>
            </a:pPr>
            <a:r>
              <a:rPr sz="1400" spc="-5" dirty="0">
                <a:latin typeface="Times New Roman"/>
                <a:cs typeface="Times New Roman"/>
              </a:rPr>
              <a:t>Структура факторизованої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матриці;</a:t>
            </a:r>
            <a:endParaRPr sz="1400">
              <a:latin typeface="Times New Roman"/>
              <a:cs typeface="Times New Roman"/>
            </a:endParaRPr>
          </a:p>
          <a:p>
            <a:pPr marL="372745" indent="-360680">
              <a:lnSpc>
                <a:spcPts val="1610"/>
              </a:lnSpc>
              <a:buAutoNum type="arabicPeriod"/>
              <a:tabLst>
                <a:tab pos="372745" algn="l"/>
                <a:tab pos="373380" algn="l"/>
              </a:tabLst>
            </a:pPr>
            <a:r>
              <a:rPr sz="1400" spc="-5" dirty="0">
                <a:latin typeface="Times New Roman"/>
                <a:cs typeface="Times New Roman"/>
              </a:rPr>
              <a:t>Як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обчислюється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обернена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провідностей;</a:t>
            </a:r>
            <a:endParaRPr sz="1400">
              <a:latin typeface="Times New Roman"/>
              <a:cs typeface="Times New Roman"/>
            </a:endParaRPr>
          </a:p>
          <a:p>
            <a:pPr marL="367665" marR="5080" indent="-355600">
              <a:lnSpc>
                <a:spcPts val="1610"/>
              </a:lnSpc>
              <a:spcBef>
                <a:spcPts val="80"/>
              </a:spcBef>
              <a:buAutoNum type="arabicPeriod"/>
              <a:tabLst>
                <a:tab pos="372745" algn="l"/>
                <a:tab pos="373380" algn="l"/>
              </a:tabLst>
            </a:pPr>
            <a:r>
              <a:rPr sz="1400" spc="-5" dirty="0">
                <a:latin typeface="Times New Roman"/>
                <a:cs typeface="Times New Roman"/>
              </a:rPr>
              <a:t>Алгоритм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розв’язання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СЛАР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усталеного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методом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подвійної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факторизації.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2160</Words>
  <Application>Microsoft Office PowerPoint</Application>
  <PresentationFormat>Произвольный</PresentationFormat>
  <Paragraphs>452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Symbol</vt:lpstr>
      <vt:lpstr>Times New Roman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Vova</dc:creator>
  <cp:lastModifiedBy>USER</cp:lastModifiedBy>
  <cp:revision>2</cp:revision>
  <dcterms:created xsi:type="dcterms:W3CDTF">2022-09-14T06:35:23Z</dcterms:created>
  <dcterms:modified xsi:type="dcterms:W3CDTF">2024-04-16T12:33:34Z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2017-06-23T00:00:00Z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2022-09-14T00:00:00Z</vt:filetime>
  </property>
</Properties>
</file>