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8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27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90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1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88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9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806450" y="2399225"/>
            <a:ext cx="6248399" cy="480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Матриця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провідностей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Формування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системи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рівнянь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усталеного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режиму 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електричної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мережі</a:t>
            </a:r>
            <a:endParaRPr lang="ru-RU" sz="3200" b="1" spc="-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33425" marR="726440" lvl="0" indent="0" algn="ctr" defTabSz="914400" rtl="0" eaLnBrk="1" fontAlgn="auto" latinLnBrk="0" hangingPunct="1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294" y="562609"/>
            <a:ext cx="90614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3910" algn="l"/>
              </a:tabLst>
            </a:pPr>
            <a:r>
              <a:rPr sz="1400" spc="-5" dirty="0">
                <a:latin typeface="Times New Roman"/>
                <a:cs typeface="Times New Roman"/>
              </a:rPr>
              <a:t>0,3544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3301" y="511555"/>
            <a:ext cx="41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indent="-45085">
              <a:lnSpc>
                <a:spcPct val="100000"/>
              </a:lnSpc>
              <a:spcBef>
                <a:spcPts val="100"/>
              </a:spcBef>
              <a:buSzPct val="72222"/>
              <a:buChar char="∙"/>
              <a:tabLst>
                <a:tab pos="57785" algn="l"/>
              </a:tabLst>
            </a:pP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115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2226" y="562609"/>
            <a:ext cx="4876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1922" y="536701"/>
            <a:ext cx="3854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3760" algn="l"/>
              </a:tabLst>
            </a:pPr>
            <a:r>
              <a:rPr sz="1600" spc="-5" dirty="0">
                <a:latin typeface="Times New Roman"/>
                <a:cs typeface="Times New Roman"/>
              </a:rPr>
              <a:t>∙(</a:t>
            </a:r>
            <a:r>
              <a:rPr sz="1400" spc="-5" dirty="0">
                <a:latin typeface="Times New Roman"/>
                <a:cs typeface="Times New Roman"/>
              </a:rPr>
              <a:t>0,1034∙cos(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3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(-0,1756)∙sin(</a:t>
            </a:r>
            <a:r>
              <a:rPr sz="1600" dirty="0">
                <a:latin typeface="Times New Roman"/>
                <a:cs typeface="Times New Roman"/>
              </a:rPr>
              <a:t>Ө	)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294" y="1526793"/>
            <a:ext cx="190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  <a:tab pos="1388745" algn="l"/>
              </a:tabLst>
            </a:pPr>
            <a:r>
              <a:rPr sz="1400" spc="-5" dirty="0">
                <a:latin typeface="Times New Roman"/>
                <a:cs typeface="Times New Roman"/>
              </a:rPr>
              <a:t>(-0,5288)	+	∙</a:t>
            </a: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11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600" dirty="0">
                <a:latin typeface="Times New Roman"/>
                <a:cs typeface="Times New Roman"/>
              </a:rPr>
              <a:t>∙(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450" y="1551939"/>
            <a:ext cx="3566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0,1034∙sin(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(-0,1756)∙cos(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489" y="2641599"/>
            <a:ext cx="51498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0,1111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8770" y="2615691"/>
            <a:ext cx="336105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0,1111∙cos(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(-0,1518)∙sin(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2207" y="2590545"/>
            <a:ext cx="447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920" algn="l"/>
                <a:tab pos="4034154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spc="-5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=5;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489" y="2893059"/>
            <a:ext cx="144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  <a:tab pos="1356360" algn="l"/>
              </a:tabLst>
            </a:pPr>
            <a:r>
              <a:rPr sz="1400" spc="-5" dirty="0">
                <a:latin typeface="Times New Roman"/>
                <a:cs typeface="Times New Roman"/>
              </a:rPr>
              <a:t>(-0,1518)	+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7238" y="2918205"/>
            <a:ext cx="356742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0,1111∙sin(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)–(-0,1518)∙cos(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=-2</a:t>
            </a:r>
            <a:r>
              <a:rPr sz="1600" spc="-5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489" y="3479799"/>
            <a:ext cx="90614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3910" algn="l"/>
              </a:tabLst>
            </a:pPr>
            <a:r>
              <a:rPr sz="1400" spc="-5" dirty="0">
                <a:latin typeface="Times New Roman"/>
                <a:cs typeface="Times New Roman"/>
              </a:rPr>
              <a:t>0,2254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8260" y="3428745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115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22" y="3453891"/>
            <a:ext cx="2966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∙(</a:t>
            </a:r>
            <a:r>
              <a:rPr sz="1400" spc="-5" dirty="0">
                <a:latin typeface="Times New Roman"/>
                <a:cs typeface="Times New Roman"/>
              </a:rPr>
              <a:t>0,0861∙cos(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3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(-0,1463)∙sin(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2226" y="3453891"/>
            <a:ext cx="9144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6294" y="3731259"/>
            <a:ext cx="383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0,1393∙cos(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(-0,1899)∙sin(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0489" y="4198365"/>
            <a:ext cx="185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  <a:tab pos="1390015" algn="l"/>
              </a:tabLst>
            </a:pPr>
            <a:r>
              <a:rPr sz="1400" spc="-5" dirty="0">
                <a:latin typeface="Times New Roman"/>
                <a:cs typeface="Times New Roman"/>
              </a:rPr>
              <a:t>(-0,3362)	+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115</a:t>
            </a:r>
            <a:r>
              <a:rPr sz="1400" dirty="0">
                <a:latin typeface="Times New Roman"/>
                <a:cs typeface="Times New Roman"/>
              </a:rPr>
              <a:t>∙</a:t>
            </a: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3354" y="4223511"/>
            <a:ext cx="35731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0,0861∙sin(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(-0,1463)∙cos(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6294" y="4502403"/>
            <a:ext cx="38271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0,1393∙sin(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–(-0,1899)∙cos(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-3;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8580" y="4939029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910" algn="l"/>
                <a:tab pos="1166495" algn="l"/>
              </a:tabLst>
            </a:pPr>
            <a:r>
              <a:rPr sz="1400" spc="-5" dirty="0">
                <a:latin typeface="Times New Roman"/>
                <a:cs typeface="Times New Roman"/>
              </a:rPr>
              <a:t>0,0051	–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6098" y="4964176"/>
            <a:ext cx="28067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0,0017∙cos(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(-0,0343)∙sin(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96382" y="4939029"/>
            <a:ext cx="82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=3;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38580" y="5241797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1710" algn="l"/>
                <a:tab pos="1355725" algn="l"/>
              </a:tabLst>
            </a:pPr>
            <a:r>
              <a:rPr sz="1400" spc="-5" dirty="0">
                <a:latin typeface="Times New Roman"/>
                <a:cs typeface="Times New Roman"/>
              </a:rPr>
              <a:t>(-0,1025)	+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5073" y="5266944"/>
            <a:ext cx="14033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195" algn="l"/>
              </a:tabLst>
            </a:pP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0,0017∙sin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Ө	Ө</a:t>
            </a:r>
            <a:r>
              <a:rPr sz="100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9550" y="5266944"/>
            <a:ext cx="25495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</a:tabLst>
            </a:pP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–	</a:t>
            </a:r>
            <a:r>
              <a:rPr sz="1400" spc="-5" dirty="0">
                <a:latin typeface="Times New Roman"/>
                <a:cs typeface="Times New Roman"/>
              </a:rPr>
              <a:t>)–(-0,0343)∙cos(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2583" y="5698235"/>
            <a:ext cx="6195060" cy="67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450215" algn="just">
              <a:lnSpc>
                <a:spcPct val="1002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Отримали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відносно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дійсних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складових</a:t>
            </a:r>
            <a:r>
              <a:rPr sz="1400" spc="340" dirty="0">
                <a:latin typeface="Times New Roman"/>
                <a:cs typeface="Times New Roman"/>
              </a:rPr>
              <a:t>    </a:t>
            </a:r>
            <a:r>
              <a:rPr sz="1400" spc="-5" dirty="0">
                <a:latin typeface="Times New Roman"/>
                <a:cs typeface="Times New Roman"/>
              </a:rPr>
              <a:t>вузлових</a:t>
            </a:r>
            <a:r>
              <a:rPr sz="1400" spc="340" dirty="0">
                <a:latin typeface="Times New Roman"/>
                <a:cs typeface="Times New Roman"/>
              </a:rPr>
              <a:t>   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425" dirty="0">
                <a:latin typeface="Times New Roman"/>
                <a:cs typeface="Times New Roman"/>
              </a:rPr>
              <a:t>   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40" dirty="0">
                <a:latin typeface="Times New Roman"/>
                <a:cs typeface="Times New Roman"/>
              </a:rPr>
              <a:t>   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340" dirty="0">
                <a:latin typeface="Times New Roman"/>
                <a:cs typeface="Times New Roman"/>
              </a:rPr>
              <a:t>    </a:t>
            </a:r>
            <a:r>
              <a:rPr sz="1400" spc="-5" dirty="0">
                <a:latin typeface="Times New Roman"/>
                <a:cs typeface="Times New Roman"/>
              </a:rPr>
              <a:t>модулів</a:t>
            </a:r>
            <a:r>
              <a:rPr sz="1400" spc="340" dirty="0">
                <a:latin typeface="Times New Roman"/>
                <a:cs typeface="Times New Roman"/>
              </a:rPr>
              <a:t>    </a:t>
            </a:r>
            <a:r>
              <a:rPr sz="1400" dirty="0">
                <a:latin typeface="Times New Roman"/>
                <a:cs typeface="Times New Roman"/>
              </a:rPr>
              <a:t>та        кутів: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2100" spc="-22" baseline="-5952" dirty="0">
                <a:latin typeface="Times New Roman"/>
                <a:cs typeface="Times New Roman"/>
              </a:rPr>
              <a:t>U</a:t>
            </a:r>
            <a:r>
              <a:rPr sz="1500" spc="75" baseline="-33333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50" spc="-95" dirty="0">
                <a:latin typeface="Symbol"/>
                <a:cs typeface="Symbol"/>
              </a:rPr>
              <a:t></a:t>
            </a:r>
            <a:r>
              <a:rPr sz="1500" spc="44" baseline="-2500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,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2100" spc="142" baseline="-5952" dirty="0">
                <a:latin typeface="Times New Roman"/>
                <a:cs typeface="Times New Roman"/>
              </a:rPr>
              <a:t>U</a:t>
            </a:r>
            <a:r>
              <a:rPr sz="1500" spc="7" baseline="-33333" dirty="0">
                <a:latin typeface="Times New Roman"/>
                <a:cs typeface="Times New Roman"/>
              </a:rPr>
              <a:t>2</a:t>
            </a:r>
            <a:r>
              <a:rPr sz="1500" spc="-187" baseline="-33333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Symbol"/>
                <a:cs typeface="Symbol"/>
              </a:rPr>
              <a:t></a:t>
            </a:r>
            <a:r>
              <a:rPr sz="1500" spc="7" baseline="-25000" dirty="0">
                <a:latin typeface="Times New Roman"/>
                <a:cs typeface="Times New Roman"/>
              </a:rPr>
              <a:t>2</a:t>
            </a:r>
            <a:r>
              <a:rPr sz="1500" spc="-217" baseline="-250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,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2100" spc="97" baseline="-5952" dirty="0">
                <a:latin typeface="Times New Roman"/>
                <a:cs typeface="Times New Roman"/>
              </a:rPr>
              <a:t>U</a:t>
            </a:r>
            <a:r>
              <a:rPr sz="1500" spc="7" baseline="-33333" dirty="0">
                <a:latin typeface="Times New Roman"/>
                <a:cs typeface="Times New Roman"/>
              </a:rPr>
              <a:t>3</a:t>
            </a:r>
            <a:r>
              <a:rPr sz="1500" spc="-240" baseline="-33333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Symbol"/>
                <a:cs typeface="Symbol"/>
              </a:rPr>
              <a:t></a:t>
            </a:r>
            <a:r>
              <a:rPr sz="1500" spc="120" baseline="-25000" dirty="0">
                <a:latin typeface="Times New Roman"/>
                <a:cs typeface="Times New Roman"/>
              </a:rPr>
              <a:t>3</a:t>
            </a:r>
            <a:r>
              <a:rPr sz="1000" dirty="0">
                <a:latin typeface="Times New Roman"/>
                <a:cs typeface="Times New Roman"/>
              </a:rPr>
              <a:t>, 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2100" spc="142" baseline="-5952" dirty="0">
                <a:latin typeface="Times New Roman"/>
                <a:cs typeface="Times New Roman"/>
              </a:rPr>
              <a:t>U</a:t>
            </a:r>
            <a:r>
              <a:rPr sz="1500" spc="7" baseline="-33333" dirty="0">
                <a:latin typeface="Times New Roman"/>
                <a:cs typeface="Times New Roman"/>
              </a:rPr>
              <a:t>4</a:t>
            </a:r>
            <a:r>
              <a:rPr sz="1500" spc="-195" baseline="-33333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Symbol"/>
                <a:cs typeface="Symbol"/>
              </a:rPr>
              <a:t></a:t>
            </a:r>
            <a:r>
              <a:rPr sz="975" spc="37" baseline="-25641" dirty="0">
                <a:latin typeface="Times New Roman"/>
                <a:cs typeface="Times New Roman"/>
              </a:rPr>
              <a:t>4</a:t>
            </a:r>
            <a:r>
              <a:rPr sz="975" spc="-135" baseline="-256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3995" y="566545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815" y="582165"/>
            <a:ext cx="282886" cy="25902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893999" y="565068"/>
            <a:ext cx="506920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9420" algn="l"/>
                <a:tab pos="4902200" algn="l"/>
              </a:tabLst>
            </a:pPr>
            <a:r>
              <a:rPr sz="1750" spc="-25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4916" y="713975"/>
            <a:ext cx="49523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31800" algn="l"/>
                <a:tab pos="4897755" algn="l"/>
              </a:tabLst>
            </a:pPr>
            <a:r>
              <a:rPr sz="650" spc="5" dirty="0">
                <a:latin typeface="Times New Roman"/>
                <a:cs typeface="Times New Roman"/>
              </a:rPr>
              <a:t>1	</a:t>
            </a:r>
            <a:r>
              <a:rPr sz="650" spc="10" dirty="0">
                <a:latin typeface="Times New Roman"/>
                <a:cs typeface="Times New Roman"/>
              </a:rPr>
              <a:t>1	</a:t>
            </a:r>
            <a:r>
              <a:rPr sz="6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0894" y="767667"/>
            <a:ext cx="5748020" cy="6254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0,1111</a:t>
            </a:r>
            <a:r>
              <a:rPr sz="1400" dirty="0">
                <a:latin typeface="Times New Roman"/>
                <a:cs typeface="Times New Roman"/>
              </a:rPr>
              <a:t>∙</a:t>
            </a:r>
            <a:r>
              <a:rPr sz="1400" spc="-5" dirty="0">
                <a:latin typeface="Times New Roman"/>
                <a:cs typeface="Times New Roman"/>
              </a:rPr>
              <a:t>c</a:t>
            </a:r>
            <a:r>
              <a:rPr sz="1400" spc="-15" dirty="0">
                <a:latin typeface="Times New Roman"/>
                <a:cs typeface="Times New Roman"/>
              </a:rPr>
              <a:t>o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-0,1518)∙sin(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baseline="-12698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spc="-15" baseline="-384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0,1393∙cos(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5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(-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sz="1400" spc="-5" dirty="0">
                <a:latin typeface="Times New Roman"/>
                <a:cs typeface="Times New Roman"/>
              </a:rPr>
              <a:t>0,1899)∙s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-60" baseline="-12698" dirty="0">
                <a:latin typeface="Times New Roman"/>
                <a:cs typeface="Times New Roman"/>
              </a:rPr>
              <a:t>U</a:t>
            </a:r>
            <a:r>
              <a:rPr sz="975" baseline="-38461" dirty="0">
                <a:latin typeface="Times New Roman"/>
                <a:cs typeface="Times New Roman"/>
              </a:rPr>
              <a:t>4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0,0017</a:t>
            </a:r>
            <a:r>
              <a:rPr sz="1400" spc="-10" dirty="0">
                <a:latin typeface="Times New Roman"/>
                <a:cs typeface="Times New Roman"/>
              </a:rPr>
              <a:t>∙</a:t>
            </a:r>
            <a:r>
              <a:rPr sz="1400" spc="-5" dirty="0">
                <a:latin typeface="Times New Roman"/>
                <a:cs typeface="Times New Roman"/>
              </a:rPr>
              <a:t>cos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)+(-0,0343)∙sin(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41541" y="1581529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361" y="1597149"/>
            <a:ext cx="282886" cy="25902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071545" y="1579930"/>
            <a:ext cx="489204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0530" algn="l"/>
                <a:tab pos="4724400" algn="l"/>
              </a:tabLst>
            </a:pPr>
            <a:r>
              <a:rPr sz="1750" spc="-25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32462" y="1728724"/>
            <a:ext cx="477456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23545" algn="l"/>
                <a:tab pos="4719955" algn="l"/>
              </a:tabLst>
            </a:pPr>
            <a:r>
              <a:rPr sz="650" spc="5" dirty="0">
                <a:latin typeface="Times New Roman"/>
                <a:cs typeface="Times New Roman"/>
              </a:rPr>
              <a:t>1	</a:t>
            </a:r>
            <a:r>
              <a:rPr sz="650" spc="10" dirty="0">
                <a:latin typeface="Times New Roman"/>
                <a:cs typeface="Times New Roman"/>
              </a:rPr>
              <a:t>1	</a:t>
            </a:r>
            <a:r>
              <a:rPr sz="6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0894" y="1812199"/>
            <a:ext cx="5749290" cy="57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0,1111</a:t>
            </a:r>
            <a:r>
              <a:rPr sz="1400" dirty="0">
                <a:latin typeface="Times New Roman"/>
                <a:cs typeface="Times New Roman"/>
              </a:rPr>
              <a:t>∙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spc="-5" dirty="0">
                <a:latin typeface="Times New Roman"/>
                <a:cs typeface="Times New Roman"/>
              </a:rPr>
              <a:t>0,1518)∙co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2625" spc="-7" baseline="-12698" dirty="0">
                <a:latin typeface="Times New Roman"/>
                <a:cs typeface="Times New Roman"/>
              </a:rPr>
              <a:t>U</a:t>
            </a:r>
            <a:r>
              <a:rPr sz="975" spc="15" baseline="-38461" dirty="0">
                <a:latin typeface="Times New Roman"/>
                <a:cs typeface="Times New Roman"/>
              </a:rPr>
              <a:t>3</a:t>
            </a:r>
            <a:r>
              <a:rPr sz="975" spc="-7" baseline="-384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0,1393∙sin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(-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0,1899)∙cos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60" baseline="-12698" dirty="0">
                <a:latin typeface="Times New Roman"/>
                <a:cs typeface="Times New Roman"/>
              </a:rPr>
              <a:t>U</a:t>
            </a:r>
            <a:r>
              <a:rPr sz="975" baseline="-42735" dirty="0">
                <a:latin typeface="Times New Roman"/>
                <a:cs typeface="Times New Roman"/>
              </a:rPr>
              <a:t>4</a:t>
            </a:r>
            <a:r>
              <a:rPr sz="975" spc="82" baseline="-427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0,0017∙sin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–(-0,0343)</a:t>
            </a:r>
            <a:r>
              <a:rPr sz="1400" dirty="0">
                <a:latin typeface="Times New Roman"/>
                <a:cs typeface="Times New Roman"/>
              </a:rPr>
              <a:t>∙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 -2;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8800" y="2672288"/>
            <a:ext cx="6794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spc="3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061" y="2687608"/>
            <a:ext cx="283604" cy="23247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938372" y="2658638"/>
            <a:ext cx="9309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10" algn="l"/>
                <a:tab pos="710565" algn="l"/>
              </a:tabLst>
            </a:pPr>
            <a:r>
              <a:rPr sz="2400" spc="270" baseline="1736" dirty="0">
                <a:latin typeface="Times New Roman"/>
                <a:cs typeface="Times New Roman"/>
              </a:rPr>
              <a:t>U</a:t>
            </a:r>
            <a:r>
              <a:rPr sz="600" spc="3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2625" spc="172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37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86346" y="2947795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607" y="2963415"/>
            <a:ext cx="283604" cy="25902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286346" y="3094427"/>
            <a:ext cx="43307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5920" algn="l"/>
              </a:tabLst>
            </a:pPr>
            <a:r>
              <a:rPr sz="650" spc="5" dirty="0">
                <a:latin typeface="Times New Roman"/>
                <a:cs typeface="Times New Roman"/>
              </a:rPr>
              <a:t>2	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89554" y="3094803"/>
            <a:ext cx="6858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15918" y="2945877"/>
            <a:ext cx="89535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0840" algn="l"/>
                <a:tab pos="721995" algn="l"/>
              </a:tabLst>
            </a:pPr>
            <a:r>
              <a:rPr sz="1750" spc="-20" dirty="0">
                <a:latin typeface="Times New Roman"/>
                <a:cs typeface="Times New Roman"/>
              </a:rPr>
              <a:t>U	</a:t>
            </a:r>
            <a:r>
              <a:rPr sz="1750" spc="20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08800" y="3483481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061" y="3499101"/>
            <a:ext cx="283604" cy="259021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2106125" y="3630543"/>
            <a:ext cx="4883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33705" algn="l"/>
              </a:tabLst>
            </a:pPr>
            <a:r>
              <a:rPr sz="650" spc="5" dirty="0">
                <a:latin typeface="Times New Roman"/>
                <a:cs typeface="Times New Roman"/>
              </a:rPr>
              <a:t>3	</a:t>
            </a: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38372" y="3482004"/>
            <a:ext cx="60515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8150" algn="l"/>
              </a:tabLst>
            </a:pPr>
            <a:r>
              <a:rPr sz="1750" spc="-20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49486" y="3630846"/>
            <a:ext cx="685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84699" y="3484352"/>
            <a:ext cx="1860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86346" y="4253101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607" y="4268721"/>
            <a:ext cx="283604" cy="25902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2283672" y="4400163"/>
            <a:ext cx="4806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26084" algn="l"/>
              </a:tabLst>
            </a:pPr>
            <a:r>
              <a:rPr sz="650" spc="5" dirty="0">
                <a:latin typeface="Times New Roman"/>
                <a:cs typeface="Times New Roman"/>
              </a:rPr>
              <a:t>3	</a:t>
            </a: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15918" y="4251624"/>
            <a:ext cx="59817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1165" algn="l"/>
              </a:tabLst>
            </a:pPr>
            <a:r>
              <a:rPr sz="1750" spc="-20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49486" y="4400466"/>
            <a:ext cx="685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84699" y="4253972"/>
            <a:ext cx="1860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66890" y="4993765"/>
            <a:ext cx="6794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151" y="5009384"/>
            <a:ext cx="283604" cy="259021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2066890" y="5140489"/>
            <a:ext cx="7600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4490" algn="l"/>
                <a:tab pos="704215" algn="l"/>
              </a:tabLst>
            </a:pPr>
            <a:r>
              <a:rPr sz="650" spc="5" dirty="0">
                <a:latin typeface="Times New Roman"/>
                <a:cs typeface="Times New Roman"/>
              </a:rPr>
              <a:t>4	</a:t>
            </a:r>
            <a:r>
              <a:rPr sz="650" spc="15" dirty="0">
                <a:latin typeface="Times New Roman"/>
                <a:cs typeface="Times New Roman"/>
              </a:rPr>
              <a:t>4	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96462" y="4991970"/>
            <a:ext cx="883919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9410" algn="l"/>
                <a:tab pos="710565" algn="l"/>
              </a:tabLst>
            </a:pPr>
            <a:r>
              <a:rPr sz="1750" spc="-20" dirty="0">
                <a:latin typeface="Times New Roman"/>
                <a:cs typeface="Times New Roman"/>
              </a:rPr>
              <a:t>U	</a:t>
            </a:r>
            <a:r>
              <a:rPr sz="1750" spc="20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44436" y="5296244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697" y="5311856"/>
            <a:ext cx="283604" cy="25830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2244436" y="5442480"/>
            <a:ext cx="77152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5920" algn="l"/>
                <a:tab pos="715645" algn="l"/>
              </a:tabLst>
            </a:pPr>
            <a:r>
              <a:rPr sz="650" spc="5" dirty="0">
                <a:latin typeface="Times New Roman"/>
                <a:cs typeface="Times New Roman"/>
              </a:rPr>
              <a:t>4	</a:t>
            </a:r>
            <a:r>
              <a:rPr sz="650" spc="15" dirty="0">
                <a:latin typeface="Times New Roman"/>
                <a:cs typeface="Times New Roman"/>
              </a:rPr>
              <a:t>4	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74008" y="5294343"/>
            <a:ext cx="89535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0840" algn="l"/>
                <a:tab pos="721995" algn="l"/>
              </a:tabLst>
            </a:pPr>
            <a:r>
              <a:rPr sz="1750" spc="-20" dirty="0">
                <a:latin typeface="Times New Roman"/>
                <a:cs typeface="Times New Roman"/>
              </a:rPr>
              <a:t>U	</a:t>
            </a:r>
            <a:r>
              <a:rPr sz="1750" spc="20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87526" y="563498"/>
            <a:ext cx="571500" cy="5071110"/>
          </a:xfrm>
          <a:custGeom>
            <a:avLst/>
            <a:gdLst/>
            <a:ahLst/>
            <a:cxnLst/>
            <a:rect l="l" t="t" r="r" b="b"/>
            <a:pathLst>
              <a:path w="571500" h="5071110">
                <a:moveTo>
                  <a:pt x="571500" y="5071109"/>
                </a:moveTo>
                <a:lnTo>
                  <a:pt x="513912" y="5058771"/>
                </a:lnTo>
                <a:lnTo>
                  <a:pt x="460275" y="5023385"/>
                </a:lnTo>
                <a:lnTo>
                  <a:pt x="411736" y="4967396"/>
                </a:lnTo>
                <a:lnTo>
                  <a:pt x="389738" y="4932438"/>
                </a:lnTo>
                <a:lnTo>
                  <a:pt x="369446" y="4893246"/>
                </a:lnTo>
                <a:lnTo>
                  <a:pt x="351003" y="4850125"/>
                </a:lnTo>
                <a:lnTo>
                  <a:pt x="334552" y="4803380"/>
                </a:lnTo>
                <a:lnTo>
                  <a:pt x="320239" y="4753317"/>
                </a:lnTo>
                <a:lnTo>
                  <a:pt x="308206" y="4700242"/>
                </a:lnTo>
                <a:lnTo>
                  <a:pt x="298597" y="4644459"/>
                </a:lnTo>
                <a:lnTo>
                  <a:pt x="291555" y="4586275"/>
                </a:lnTo>
                <a:lnTo>
                  <a:pt x="287225" y="4525994"/>
                </a:lnTo>
                <a:lnTo>
                  <a:pt x="285750" y="4463922"/>
                </a:lnTo>
                <a:lnTo>
                  <a:pt x="285750" y="3142741"/>
                </a:lnTo>
                <a:lnTo>
                  <a:pt x="284274" y="3080670"/>
                </a:lnTo>
                <a:lnTo>
                  <a:pt x="279944" y="3020389"/>
                </a:lnTo>
                <a:lnTo>
                  <a:pt x="272902" y="2962205"/>
                </a:lnTo>
                <a:lnTo>
                  <a:pt x="263293" y="2906422"/>
                </a:lnTo>
                <a:lnTo>
                  <a:pt x="251260" y="2853347"/>
                </a:lnTo>
                <a:lnTo>
                  <a:pt x="236947" y="2803284"/>
                </a:lnTo>
                <a:lnTo>
                  <a:pt x="220496" y="2756539"/>
                </a:lnTo>
                <a:lnTo>
                  <a:pt x="202053" y="2713418"/>
                </a:lnTo>
                <a:lnTo>
                  <a:pt x="181761" y="2674226"/>
                </a:lnTo>
                <a:lnTo>
                  <a:pt x="159763" y="2639268"/>
                </a:lnTo>
                <a:lnTo>
                  <a:pt x="136203" y="2608851"/>
                </a:lnTo>
                <a:lnTo>
                  <a:pt x="84971" y="2562858"/>
                </a:lnTo>
                <a:lnTo>
                  <a:pt x="29215" y="2538690"/>
                </a:lnTo>
                <a:lnTo>
                  <a:pt x="0" y="2535554"/>
                </a:lnTo>
                <a:lnTo>
                  <a:pt x="29215" y="2532419"/>
                </a:lnTo>
                <a:lnTo>
                  <a:pt x="84971" y="2508251"/>
                </a:lnTo>
                <a:lnTo>
                  <a:pt x="136203" y="2462258"/>
                </a:lnTo>
                <a:lnTo>
                  <a:pt x="159763" y="2431841"/>
                </a:lnTo>
                <a:lnTo>
                  <a:pt x="181761" y="2396883"/>
                </a:lnTo>
                <a:lnTo>
                  <a:pt x="202053" y="2357691"/>
                </a:lnTo>
                <a:lnTo>
                  <a:pt x="220496" y="2314570"/>
                </a:lnTo>
                <a:lnTo>
                  <a:pt x="236947" y="2267825"/>
                </a:lnTo>
                <a:lnTo>
                  <a:pt x="251260" y="2217762"/>
                </a:lnTo>
                <a:lnTo>
                  <a:pt x="263293" y="2164687"/>
                </a:lnTo>
                <a:lnTo>
                  <a:pt x="272902" y="2108904"/>
                </a:lnTo>
                <a:lnTo>
                  <a:pt x="279944" y="2050720"/>
                </a:lnTo>
                <a:lnTo>
                  <a:pt x="284274" y="1990439"/>
                </a:lnTo>
                <a:lnTo>
                  <a:pt x="285750" y="1928367"/>
                </a:lnTo>
                <a:lnTo>
                  <a:pt x="285750" y="607186"/>
                </a:lnTo>
                <a:lnTo>
                  <a:pt x="287225" y="545115"/>
                </a:lnTo>
                <a:lnTo>
                  <a:pt x="291555" y="484834"/>
                </a:lnTo>
                <a:lnTo>
                  <a:pt x="298597" y="426650"/>
                </a:lnTo>
                <a:lnTo>
                  <a:pt x="308206" y="370867"/>
                </a:lnTo>
                <a:lnTo>
                  <a:pt x="320239" y="317792"/>
                </a:lnTo>
                <a:lnTo>
                  <a:pt x="334552" y="267729"/>
                </a:lnTo>
                <a:lnTo>
                  <a:pt x="351003" y="220984"/>
                </a:lnTo>
                <a:lnTo>
                  <a:pt x="369446" y="177863"/>
                </a:lnTo>
                <a:lnTo>
                  <a:pt x="389738" y="138671"/>
                </a:lnTo>
                <a:lnTo>
                  <a:pt x="411736" y="103713"/>
                </a:lnTo>
                <a:lnTo>
                  <a:pt x="435296" y="73296"/>
                </a:lnTo>
                <a:lnTo>
                  <a:pt x="486528" y="27303"/>
                </a:lnTo>
                <a:lnTo>
                  <a:pt x="542284" y="3135"/>
                </a:lnTo>
                <a:lnTo>
                  <a:pt x="5715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838" y="516127"/>
            <a:ext cx="5915660" cy="511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817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3.4.</a:t>
            </a:r>
            <a:r>
              <a:rPr sz="1400" i="1" spc="3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Контрольні </a:t>
            </a:r>
            <a:r>
              <a:rPr sz="1400" i="1" spc="-10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Структура матриці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Властивості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взаємних провідностей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 таке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 по напрузі вузол мережі;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отримати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неповну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провідностей.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розмірність;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Чим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розмірність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AutoNum type="arabicPeriod"/>
              <a:tabLst>
                <a:tab pos="241300" algn="l"/>
              </a:tabLst>
            </a:pPr>
            <a:r>
              <a:rPr sz="1400" spc="-10" dirty="0">
                <a:latin typeface="Times New Roman"/>
                <a:cs typeface="Times New Roman"/>
              </a:rPr>
              <a:t>Основні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режиму;</a:t>
            </a:r>
            <a:endParaRPr sz="14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здійснюється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перехід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 у формі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 потужностей;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530"/>
              </a:lnSpc>
              <a:buAutoNum type="arabicPeriod"/>
              <a:tabLst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Послідовність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складання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струмів;</a:t>
            </a:r>
            <a:endParaRPr sz="14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610"/>
              </a:lnSpc>
              <a:spcBef>
                <a:spcPts val="75"/>
              </a:spcBef>
              <a:buAutoNum type="arabicPeriod" startAt="10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Послідовність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усталеного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потужностей;</a:t>
            </a:r>
            <a:endParaRPr sz="14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610"/>
              </a:lnSpc>
              <a:spcBef>
                <a:spcPts val="5"/>
              </a:spcBef>
              <a:buAutoNum type="arabicPeriod" startAt="10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Призначення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балансуючого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величини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ньому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задані,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невідомі;</a:t>
            </a:r>
            <a:endParaRPr sz="1400">
              <a:latin typeface="Times New Roman"/>
              <a:cs typeface="Times New Roman"/>
            </a:endParaRPr>
          </a:p>
          <a:p>
            <a:pPr marL="285115" indent="-273050">
              <a:lnSpc>
                <a:spcPts val="1530"/>
              </a:lnSpc>
              <a:buAutoNum type="arabicPeriod" startAt="10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Призначення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напрузі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ньому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невідомі;</a:t>
            </a:r>
            <a:endParaRPr sz="14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610"/>
              </a:lnSpc>
              <a:spcBef>
                <a:spcPts val="75"/>
              </a:spcBef>
              <a:buAutoNum type="arabicPeriod" startAt="13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Формування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дійсними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прямокутних координатах.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Розмірність системи;</a:t>
            </a:r>
            <a:endParaRPr sz="14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1610"/>
              </a:lnSpc>
              <a:buAutoNum type="arabicPeriod" startAt="13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Формування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дійсними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полярних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координатах. Розмірність </a:t>
            </a:r>
            <a:r>
              <a:rPr sz="1400" spc="-10" dirty="0">
                <a:latin typeface="Times New Roman"/>
                <a:cs typeface="Times New Roman"/>
              </a:rPr>
              <a:t>системи;</a:t>
            </a:r>
            <a:endParaRPr sz="1400">
              <a:latin typeface="Times New Roman"/>
              <a:cs typeface="Times New Roman"/>
            </a:endParaRPr>
          </a:p>
          <a:p>
            <a:pPr marL="285115" indent="-273050">
              <a:lnSpc>
                <a:spcPts val="1530"/>
              </a:lnSpc>
              <a:buAutoNum type="arabicPeriod" startAt="13"/>
              <a:tabLst>
                <a:tab pos="285750" algn="l"/>
              </a:tabLst>
            </a:pPr>
            <a:r>
              <a:rPr sz="1400" spc="-5" dirty="0">
                <a:latin typeface="Times New Roman"/>
                <a:cs typeface="Times New Roman"/>
              </a:rPr>
              <a:t>Задані, відомі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невідомі величини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різних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форм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83" y="389324"/>
            <a:ext cx="6221730" cy="6639559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3.</a:t>
            </a:r>
            <a:endParaRPr sz="1600" dirty="0">
              <a:latin typeface="Times New Roman"/>
              <a:cs typeface="Times New Roman"/>
            </a:endParaRPr>
          </a:p>
          <a:p>
            <a:pPr marL="132715" marR="128270" algn="ctr">
              <a:lnSpc>
                <a:spcPts val="1610"/>
              </a:lnSpc>
              <a:spcBef>
                <a:spcPts val="96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Матриця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провідностей.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Формування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системи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рівнянь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усталеного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роботи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мережі</a:t>
            </a:r>
            <a:endParaRPr sz="1400" dirty="0">
              <a:latin typeface="Times New Roman"/>
              <a:cs typeface="Times New Roman"/>
            </a:endParaRPr>
          </a:p>
          <a:p>
            <a:pPr marL="50800" marR="42545" indent="450215" algn="just">
              <a:lnSpc>
                <a:spcPts val="1610"/>
              </a:lnSpc>
              <a:spcBef>
                <a:spcPts val="1185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набуття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досвіду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розробки</a:t>
            </a:r>
            <a:r>
              <a:rPr sz="1400" dirty="0">
                <a:latin typeface="Times New Roman"/>
                <a:cs typeface="Times New Roman"/>
              </a:rPr>
              <a:t> математичної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моделі усталеного режиму роботи електричної мережі у вигляді систем рівнянь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 режиму.</a:t>
            </a:r>
            <a:endParaRPr sz="1400" dirty="0">
              <a:latin typeface="Times New Roman"/>
              <a:cs typeface="Times New Roman"/>
            </a:endParaRPr>
          </a:p>
          <a:p>
            <a:pPr marL="1033780">
              <a:lnSpc>
                <a:spcPct val="100000"/>
              </a:lnSpc>
              <a:spcBef>
                <a:spcPts val="1105"/>
              </a:spcBef>
            </a:pPr>
            <a:r>
              <a:rPr sz="1400" i="1" spc="-5" dirty="0">
                <a:latin typeface="Times New Roman"/>
                <a:cs typeface="Times New Roman"/>
              </a:rPr>
              <a:t>3.1. Порядок виконання 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410845" marR="42545" indent="-22860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повну</a:t>
            </a:r>
            <a:r>
              <a:rPr sz="1400" i="1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власних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взаємних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-5" dirty="0">
                <a:latin typeface="Times New Roman"/>
                <a:cs typeface="Times New Roman"/>
              </a:rPr>
              <a:t> мережі;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535"/>
              </a:lnSpc>
              <a:buAutoNum type="arabicPeriod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неповну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3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610"/>
              </a:lnSpc>
              <a:buAutoNum type="arabicPeriod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комплексних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endParaRPr sz="1400" dirty="0">
              <a:latin typeface="Times New Roman"/>
              <a:cs typeface="Times New Roman"/>
            </a:endParaRPr>
          </a:p>
          <a:p>
            <a:pPr marL="410845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струмів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610"/>
              </a:lnSpc>
              <a:buAutoNum type="arabicPeriod" startAt="5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комплексних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endParaRPr sz="1400" dirty="0">
              <a:latin typeface="Times New Roman"/>
              <a:cs typeface="Times New Roman"/>
            </a:endParaRPr>
          </a:p>
          <a:p>
            <a:pPr marL="410845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потужностей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410845" marR="40640" indent="-228600">
              <a:lnSpc>
                <a:spcPts val="1610"/>
              </a:lnSpc>
              <a:spcBef>
                <a:spcPts val="80"/>
              </a:spcBef>
              <a:buAutoNum type="arabicPeriod" startAt="6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дійсними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 потужностей 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прямокутних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координатах;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530"/>
              </a:lnSpc>
              <a:buAutoNum type="arabicPeriod" startAt="6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дійсними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endParaRPr sz="1400" dirty="0">
              <a:latin typeface="Times New Roman"/>
              <a:cs typeface="Times New Roman"/>
            </a:endParaRPr>
          </a:p>
          <a:p>
            <a:pPr marL="41084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полярних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координатах;</a:t>
            </a:r>
            <a:endParaRPr sz="1400" dirty="0">
              <a:latin typeface="Times New Roman"/>
              <a:cs typeface="Times New Roman"/>
            </a:endParaRPr>
          </a:p>
          <a:p>
            <a:pPr marL="411480" indent="-229235">
              <a:lnSpc>
                <a:spcPts val="1645"/>
              </a:lnSpc>
              <a:buAutoNum type="arabicPeriod" startAt="8"/>
              <a:tabLst>
                <a:tab pos="411480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marL="1804670">
              <a:lnSpc>
                <a:spcPct val="100000"/>
              </a:lnSpc>
              <a:spcBef>
                <a:spcPts val="1140"/>
              </a:spcBef>
            </a:pPr>
            <a:r>
              <a:rPr sz="1400" i="1" spc="-5" dirty="0">
                <a:latin typeface="Times New Roman"/>
                <a:cs typeface="Times New Roman"/>
              </a:rPr>
              <a:t>3.2.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50800" marR="43815" indent="450215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Математична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представляється у вигляді </a:t>
            </a:r>
            <a:r>
              <a:rPr sz="1400" i="1" spc="-5" dirty="0">
                <a:latin typeface="Times New Roman"/>
                <a:cs typeface="Times New Roman"/>
              </a:rPr>
              <a:t>системи </a:t>
            </a:r>
            <a:r>
              <a:rPr sz="1400" spc="-5" dirty="0">
                <a:latin typeface="Times New Roman"/>
                <a:cs typeface="Times New Roman"/>
              </a:rPr>
              <a:t>алгебраїчних </a:t>
            </a:r>
            <a:r>
              <a:rPr sz="1400" i="1" spc="-5" dirty="0">
                <a:latin typeface="Times New Roman"/>
                <a:cs typeface="Times New Roman"/>
              </a:rPr>
              <a:t>рівнянь усталеного режиму.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записуються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усіх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 крім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 напрузі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[4,5,9].</a:t>
            </a:r>
            <a:endParaRPr sz="1400" dirty="0">
              <a:latin typeface="Times New Roman"/>
              <a:cs typeface="Times New Roman"/>
            </a:endParaRPr>
          </a:p>
          <a:p>
            <a:pPr marL="50800" marR="4318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Якщо навантаження у вузлах мережі задано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постійним струмом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dirty="0">
                <a:latin typeface="Times New Roman"/>
                <a:cs typeface="Times New Roman"/>
              </a:rPr>
              <a:t>const,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i=</a:t>
            </a:r>
            <a:r>
              <a:rPr sz="1400" spc="-5" dirty="0">
                <a:latin typeface="Times New Roman"/>
                <a:cs typeface="Times New Roman"/>
              </a:rPr>
              <a:t>1,…,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моделюється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лінійних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алгебраїчних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формі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 струмів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яка має загальний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вигляд: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2231" y="7020891"/>
          <a:ext cx="5253354" cy="1389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047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7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7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247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25" spc="-14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7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35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700" i="1" spc="1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425" spc="-30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1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i="1" spc="-112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i="1" spc="1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425" i="1" spc="15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7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42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700" i="1" spc="1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25" spc="-3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25" spc="7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baseline="3267" dirty="0">
                          <a:latin typeface="Symbol"/>
                          <a:cs typeface="Symbol"/>
                        </a:rPr>
                        <a:t></a:t>
                      </a:r>
                      <a:endParaRPr sz="2550" baseline="3267">
                        <a:latin typeface="Symbol"/>
                        <a:cs typeface="Symbol"/>
                      </a:endParaRPr>
                    </a:p>
                    <a:p>
                      <a:pPr marR="535305" algn="r">
                        <a:lnSpc>
                          <a:spcPts val="1240"/>
                        </a:lnSpc>
                        <a:spcBef>
                          <a:spcPts val="765"/>
                        </a:spcBef>
                        <a:tabLst>
                          <a:tab pos="1326515" algn="l"/>
                          <a:tab pos="2066925" algn="l"/>
                          <a:tab pos="2381250" algn="l"/>
                          <a:tab pos="3088005" algn="l"/>
                        </a:tabLst>
                      </a:pP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7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700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700" i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700" i="1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45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550" spc="67" baseline="40849" dirty="0">
                          <a:latin typeface="Symbol"/>
                          <a:cs typeface="Symbol"/>
                        </a:rPr>
                        <a:t></a:t>
                      </a:r>
                      <a:endParaRPr sz="2550" baseline="40849">
                        <a:latin typeface="Symbol"/>
                        <a:cs typeface="Symbol"/>
                      </a:endParaRPr>
                    </a:p>
                    <a:p>
                      <a:pPr marL="373380">
                        <a:lnSpc>
                          <a:spcPts val="1240"/>
                        </a:lnSpc>
                        <a:tabLst>
                          <a:tab pos="643255" algn="l"/>
                          <a:tab pos="1038225" algn="l"/>
                          <a:tab pos="1330960" algn="l"/>
                          <a:tab pos="2066289" algn="l"/>
                          <a:tab pos="2371090" algn="l"/>
                          <a:tab pos="2801620" algn="l"/>
                          <a:tab pos="3093085" algn="l"/>
                          <a:tab pos="3470275" algn="l"/>
                        </a:tabLst>
                      </a:pPr>
                      <a:r>
                        <a:rPr sz="950" spc="25" dirty="0">
                          <a:latin typeface="Times New Roman"/>
                          <a:cs typeface="Times New Roman"/>
                        </a:rPr>
                        <a:t>21	1	22	2	</a:t>
                      </a:r>
                      <a:r>
                        <a:rPr sz="950" spc="6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50" i="1" spc="6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950" i="1" spc="2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950" spc="25" dirty="0">
                          <a:latin typeface="Times New Roman"/>
                          <a:cs typeface="Times New Roman"/>
                        </a:rPr>
                        <a:t>20	0	2 </a:t>
                      </a:r>
                      <a:r>
                        <a:rPr sz="9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30" baseline="8169" dirty="0">
                          <a:latin typeface="Symbol"/>
                          <a:cs typeface="Symbol"/>
                        </a:rPr>
                        <a:t></a:t>
                      </a:r>
                      <a:endParaRPr sz="2550" baseline="8169">
                        <a:latin typeface="Symbol"/>
                        <a:cs typeface="Symbol"/>
                      </a:endParaRPr>
                    </a:p>
                    <a:p>
                      <a:pPr marR="535305" algn="r">
                        <a:lnSpc>
                          <a:spcPts val="1260"/>
                        </a:lnSpc>
                        <a:spcBef>
                          <a:spcPts val="120"/>
                        </a:spcBef>
                        <a:tabLst>
                          <a:tab pos="1246505" algn="l"/>
                          <a:tab pos="2740025" algn="l"/>
                          <a:tab pos="3176905" algn="l"/>
                        </a:tabLst>
                      </a:pPr>
                      <a:r>
                        <a:rPr sz="1700" spc="10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…	…	</a:t>
                      </a:r>
                      <a:r>
                        <a:rPr sz="2550" spc="30" baseline="37581" dirty="0">
                          <a:latin typeface="Symbol"/>
                          <a:cs typeface="Symbol"/>
                        </a:rPr>
                        <a:t></a:t>
                      </a:r>
                      <a:endParaRPr sz="2550" baseline="37581">
                        <a:latin typeface="Symbol"/>
                        <a:cs typeface="Symbol"/>
                      </a:endParaRPr>
                    </a:p>
                    <a:p>
                      <a:pPr marR="535305" algn="r">
                        <a:lnSpc>
                          <a:spcPts val="1260"/>
                        </a:lnSpc>
                      </a:pPr>
                      <a:r>
                        <a:rPr sz="1700" dirty="0">
                          <a:latin typeface="Symbol"/>
                          <a:cs typeface="Symbol"/>
                        </a:rPr>
                        <a:t>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R="535305" algn="r">
                        <a:lnSpc>
                          <a:spcPts val="1245"/>
                        </a:lnSpc>
                        <a:spcBef>
                          <a:spcPts val="229"/>
                        </a:spcBef>
                        <a:tabLst>
                          <a:tab pos="1033780" algn="l"/>
                          <a:tab pos="1332865" algn="l"/>
                          <a:tab pos="2381885" algn="l"/>
                          <a:tab pos="2800350" algn="l"/>
                          <a:tab pos="3098165" algn="l"/>
                        </a:tabLst>
                      </a:pP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4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700" i="1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700" i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700" i="1" spc="3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700" i="1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</a:t>
                      </a:r>
                      <a:r>
                        <a:rPr sz="2550" spc="30" baseline="21241" dirty="0">
                          <a:latin typeface="Symbol"/>
                          <a:cs typeface="Symbol"/>
                        </a:rPr>
                        <a:t></a:t>
                      </a:r>
                      <a:endParaRPr sz="2550" baseline="21241">
                        <a:latin typeface="Symbol"/>
                        <a:cs typeface="Symbol"/>
                      </a:endParaRPr>
                    </a:p>
                    <a:p>
                      <a:pPr marL="373380">
                        <a:lnSpc>
                          <a:spcPts val="1175"/>
                        </a:lnSpc>
                        <a:tabLst>
                          <a:tab pos="641350" algn="l"/>
                          <a:tab pos="1032510" algn="l"/>
                          <a:tab pos="1336675" algn="l"/>
                          <a:tab pos="2074545" algn="l"/>
                          <a:tab pos="2370455" algn="l"/>
                          <a:tab pos="2800985" algn="l"/>
                          <a:tab pos="3102610" algn="l"/>
                          <a:tab pos="3479800" algn="l"/>
                        </a:tabLst>
                      </a:pPr>
                      <a:r>
                        <a:rPr sz="950" i="1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950" spc="2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950" i="1" spc="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25" dirty="0">
                          <a:latin typeface="Times New Roman"/>
                          <a:cs typeface="Times New Roman"/>
                        </a:rPr>
                        <a:t>2	2	</a:t>
                      </a:r>
                      <a:r>
                        <a:rPr sz="950" i="1" spc="25" dirty="0">
                          <a:latin typeface="Times New Roman"/>
                          <a:cs typeface="Times New Roman"/>
                        </a:rPr>
                        <a:t>nn	n	</a:t>
                      </a:r>
                      <a:r>
                        <a:rPr sz="950" i="1" spc="6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spc="6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950" spc="2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950" i="1" spc="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i="1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0" dirty="0">
                          <a:latin typeface="Symbol"/>
                          <a:cs typeface="Symbol"/>
                        </a:rPr>
                        <a:t></a:t>
                      </a:r>
                      <a:endParaRPr sz="1700">
                        <a:latin typeface="Symbol"/>
                        <a:cs typeface="Symbol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(3.1)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312924" y="7020891"/>
            <a:ext cx="3211195" cy="671195"/>
            <a:chOff x="2312924" y="7020891"/>
            <a:chExt cx="3211195" cy="6711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2924" y="7020891"/>
              <a:ext cx="3210748" cy="314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8511" y="7320782"/>
              <a:ext cx="3195162" cy="3709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6287" y="8000045"/>
            <a:ext cx="3197386" cy="3709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2684" y="8420100"/>
            <a:ext cx="118655" cy="2417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2583" y="8400491"/>
            <a:ext cx="6197600" cy="160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450215" algn="just">
              <a:lnSpc>
                <a:spcPct val="113199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Це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відносно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025" i="1" baseline="4115" dirty="0">
                <a:latin typeface="Times New Roman"/>
                <a:cs typeface="Times New Roman"/>
              </a:rPr>
              <a:t>U</a:t>
            </a:r>
            <a:r>
              <a:rPr sz="1200" i="1" baseline="-17361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Має</a:t>
            </a:r>
            <a:r>
              <a:rPr sz="1400" dirty="0">
                <a:latin typeface="Times New Roman"/>
                <a:cs typeface="Times New Roman"/>
              </a:rPr>
              <a:t> роз-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мірність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кількості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(без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опорних).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Коефіцієнтами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власні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2100" i="1" spc="-60" baseline="5952" dirty="0">
                <a:latin typeface="Times New Roman"/>
                <a:cs typeface="Times New Roman"/>
              </a:rPr>
              <a:t>Y</a:t>
            </a:r>
            <a:r>
              <a:rPr sz="1200" i="1" spc="-60" baseline="-17361" dirty="0">
                <a:latin typeface="Times New Roman"/>
                <a:cs typeface="Times New Roman"/>
              </a:rPr>
              <a:t>ii</a:t>
            </a:r>
            <a:r>
              <a:rPr sz="1200" i="1" spc="-15" baseline="-173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2250" i="1" spc="-104" baseline="7407" dirty="0">
                <a:latin typeface="Times New Roman"/>
                <a:cs typeface="Times New Roman"/>
              </a:rPr>
              <a:t>Y</a:t>
            </a:r>
            <a:r>
              <a:rPr sz="1275" i="1" spc="-104" baseline="-13071" dirty="0">
                <a:latin typeface="Times New Roman"/>
                <a:cs typeface="Times New Roman"/>
              </a:rPr>
              <a:t>ij</a:t>
            </a:r>
            <a:r>
              <a:rPr sz="1275" i="1" spc="82" baseline="-1307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  <a:p>
            <a:pPr marL="38100" marR="31750" algn="just">
              <a:lnSpc>
                <a:spcPct val="116100"/>
              </a:lnSpc>
              <a:spcBef>
                <a:spcPts val="360"/>
              </a:spcBef>
            </a:pPr>
            <a:r>
              <a:rPr sz="1400" spc="-5" dirty="0">
                <a:latin typeface="Times New Roman"/>
                <a:cs typeface="Times New Roman"/>
              </a:rPr>
              <a:t>правій частині системи рівнянь: </a:t>
            </a:r>
            <a:r>
              <a:rPr sz="1600" i="1" dirty="0">
                <a:latin typeface="Times New Roman"/>
                <a:cs typeface="Times New Roman"/>
              </a:rPr>
              <a:t>I</a:t>
            </a:r>
            <a:r>
              <a:rPr sz="1950" i="1" baseline="-6410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─ задані струми у </a:t>
            </a:r>
            <a:r>
              <a:rPr sz="1400" spc="-10" dirty="0">
                <a:latin typeface="Times New Roman"/>
                <a:cs typeface="Times New Roman"/>
              </a:rPr>
              <a:t>вузлах; </a:t>
            </a:r>
            <a:r>
              <a:rPr sz="1950" i="1" spc="52" baseline="2136" dirty="0">
                <a:latin typeface="Times New Roman"/>
                <a:cs typeface="Times New Roman"/>
              </a:rPr>
              <a:t>U</a:t>
            </a:r>
            <a:r>
              <a:rPr sz="1125" spc="52" baseline="-22222" dirty="0">
                <a:latin typeface="Times New Roman"/>
                <a:cs typeface="Times New Roman"/>
              </a:rPr>
              <a:t>0 </a:t>
            </a:r>
            <a:r>
              <a:rPr sz="1400" spc="-5" dirty="0">
                <a:latin typeface="Times New Roman"/>
                <a:cs typeface="Times New Roman"/>
              </a:rPr>
              <a:t>─ задана напруга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опорному (балансуючому) вузлі; </a:t>
            </a:r>
            <a:r>
              <a:rPr sz="2175" i="1" spc="-7" baseline="3831" dirty="0">
                <a:latin typeface="Times New Roman"/>
                <a:cs typeface="Times New Roman"/>
              </a:rPr>
              <a:t>y</a:t>
            </a:r>
            <a:r>
              <a:rPr sz="1200" i="1" spc="-7" baseline="-17361" dirty="0">
                <a:latin typeface="Times New Roman"/>
                <a:cs typeface="Times New Roman"/>
              </a:rPr>
              <a:t>i </a:t>
            </a:r>
            <a:r>
              <a:rPr sz="1200" spc="30" baseline="-17361" dirty="0">
                <a:latin typeface="Times New Roman"/>
                <a:cs typeface="Times New Roman"/>
              </a:rPr>
              <a:t>0 </a:t>
            </a:r>
            <a:r>
              <a:rPr sz="1400" spc="-5" dirty="0">
                <a:latin typeface="Times New Roman"/>
                <a:cs typeface="Times New Roman"/>
              </a:rPr>
              <a:t>─ взаємна провідність між вузлами схеми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вузлом.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5530" cy="647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Кожне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-те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(3.1)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ньому.</a:t>
            </a:r>
            <a:r>
              <a:rPr sz="1400" spc="-5" dirty="0">
                <a:latin typeface="Times New Roman"/>
                <a:cs typeface="Times New Roman"/>
              </a:rPr>
              <a:t>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матричній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(3.1)</a:t>
            </a:r>
            <a:r>
              <a:rPr sz="1400" spc="-5" dirty="0">
                <a:latin typeface="Times New Roman"/>
                <a:cs typeface="Times New Roman"/>
              </a:rPr>
              <a:t> 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89878" y="1153590"/>
          <a:ext cx="5325745" cy="116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413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745490" algn="l"/>
                          <a:tab pos="1265555" algn="l"/>
                          <a:tab pos="1593850" algn="l"/>
                          <a:tab pos="2645410" algn="l"/>
                          <a:tab pos="3477895" algn="l"/>
                        </a:tabLst>
                      </a:pPr>
                      <a:r>
                        <a:rPr sz="150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3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spc="-7" baseline="-1633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baseline="-16339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3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spc="-7" baseline="-1633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baseline="-16339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2250" spc="-7" baseline="3703" dirty="0"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2250" baseline="3703" dirty="0"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35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spc="-15" baseline="-1633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i="1" baseline="-16339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i="1" spc="150" baseline="-1633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5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7" baseline="3703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500" i="1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75" baseline="-228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spc="37" baseline="-228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2250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00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15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27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spc="-7" baseline="-16339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baseline="-16339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75" spc="135" baseline="-1633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Symbol"/>
                          <a:cs typeface="Symbol"/>
                        </a:rPr>
                        <a:t>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</a:t>
                      </a:r>
                      <a:r>
                        <a:rPr sz="2250" spc="-27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75" baseline="-228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75" spc="37" baseline="-228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</a:t>
                      </a:r>
                      <a:endParaRPr sz="2250" baseline="3703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090"/>
                        </a:lnSpc>
                        <a:spcBef>
                          <a:spcPts val="420"/>
                        </a:spcBef>
                        <a:tabLst>
                          <a:tab pos="813435" algn="l"/>
                          <a:tab pos="1265555" algn="l"/>
                          <a:tab pos="1583690" algn="l"/>
                          <a:tab pos="1951355" algn="l"/>
                          <a:tab pos="2367280" algn="l"/>
                          <a:tab pos="2645410" algn="l"/>
                          <a:tab pos="2983230" algn="l"/>
                          <a:tab pos="3477895" algn="l"/>
                        </a:tabLst>
                      </a:pPr>
                      <a:r>
                        <a:rPr sz="2250" spc="67" baseline="2962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67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29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y	</a:t>
                      </a:r>
                      <a:r>
                        <a:rPr sz="2250" spc="7" baseline="3703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2250" spc="30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15" baseline="2962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-157" baseline="29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33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15" baseline="333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33333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3333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2962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-209" baseline="29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15" baseline="2962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2962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04" baseline="33333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500" i="1" spc="7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00" i="1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3333" dirty="0">
                          <a:latin typeface="Symbol"/>
                          <a:cs typeface="Symbol"/>
                        </a:rPr>
                        <a:t></a:t>
                      </a:r>
                      <a:endParaRPr sz="2250" baseline="33333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090"/>
                        </a:lnSpc>
                        <a:tabLst>
                          <a:tab pos="427355" algn="l"/>
                          <a:tab pos="901065" algn="l"/>
                          <a:tab pos="1801495" algn="l"/>
                        </a:tabLst>
                      </a:pPr>
                      <a:r>
                        <a:rPr sz="2250" baseline="-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baseline="-925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75" spc="-7" baseline="653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75" baseline="653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275" spc="-7" baseline="653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75" baseline="6535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1275" spc="82" baseline="653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75" i="1" baseline="65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i="1" spc="30" baseline="6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925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-157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20" baseline="-555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i="1" spc="157" baseline="148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555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-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24074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250" spc="-15" baseline="-240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270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7" baseline="653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75" baseline="653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75" spc="52" baseline="6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7" baseline="-925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i="1" baseline="-24074" dirty="0">
                          <a:latin typeface="Times New Roman"/>
                          <a:cs typeface="Times New Roman"/>
                        </a:rPr>
                        <a:t>U  </a:t>
                      </a:r>
                      <a:r>
                        <a:rPr sz="2250" i="1" spc="-270" baseline="-240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24074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250" spc="-112" baseline="-2407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555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baseline="-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60" baseline="-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555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-262" baseline="-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-24074" dirty="0">
                          <a:latin typeface="Times New Roman"/>
                          <a:cs typeface="Times New Roman"/>
                        </a:rPr>
                        <a:t>,</a:t>
                      </a:r>
                      <a:endParaRPr sz="2250" baseline="-24074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840740" algn="l"/>
                          <a:tab pos="1265555" algn="l"/>
                          <a:tab pos="1690370" algn="l"/>
                          <a:tab pos="2645410" algn="l"/>
                          <a:tab pos="3225165" algn="l"/>
                          <a:tab pos="3477895" algn="l"/>
                        </a:tabLst>
                      </a:pPr>
                      <a:r>
                        <a:rPr sz="2250" spc="15" baseline="555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15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04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7" baseline="3703" dirty="0">
                          <a:latin typeface="Times New Roman"/>
                          <a:cs typeface="Times New Roman"/>
                        </a:rPr>
                        <a:t>...	...	...	... </a:t>
                      </a:r>
                      <a:r>
                        <a:rPr sz="2250" spc="23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555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-150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-67" baseline="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925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925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555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127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7" baseline="3703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2250" spc="12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555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555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75" spc="22" baseline="55555" dirty="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sz="2250" spc="82" baseline="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500" spc="55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2250" spc="82" baseline="9259" dirty="0">
                          <a:latin typeface="Symbol"/>
                          <a:cs typeface="Symbol"/>
                        </a:rPr>
                        <a:t></a:t>
                      </a:r>
                      <a:endParaRPr sz="2250" baseline="9259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100"/>
                        </a:lnSpc>
                        <a:spcBef>
                          <a:spcPts val="445"/>
                        </a:spcBef>
                        <a:tabLst>
                          <a:tab pos="734060" algn="l"/>
                          <a:tab pos="1265555" algn="l"/>
                          <a:tab pos="1661795" algn="l"/>
                          <a:tab pos="1951355" algn="l"/>
                          <a:tab pos="2367280" algn="l"/>
                          <a:tab pos="2645410" algn="l"/>
                          <a:tab pos="2983230" algn="l"/>
                          <a:tab pos="3477895" algn="l"/>
                        </a:tabLst>
                      </a:pPr>
                      <a:r>
                        <a:rPr sz="2250" spc="75" baseline="3518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75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29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30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29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7" baseline="3703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15" baseline="3518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-157" baseline="35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888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15" baseline="388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38888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388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35185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2250" spc="-254" baseline="35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22" baseline="3703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2250" spc="15" baseline="35185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2250" spc="15" baseline="3518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97" baseline="38888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500" i="1" spc="6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00" i="1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8888" dirty="0">
                          <a:latin typeface="Symbol"/>
                          <a:cs typeface="Symbol"/>
                        </a:rPr>
                        <a:t></a:t>
                      </a:r>
                      <a:endParaRPr sz="2250" baseline="38888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025"/>
                        </a:lnSpc>
                        <a:tabLst>
                          <a:tab pos="427990" algn="l"/>
                          <a:tab pos="951865" algn="l"/>
                          <a:tab pos="1749425" algn="l"/>
                          <a:tab pos="2645410" algn="l"/>
                          <a:tab pos="3477895" algn="l"/>
                        </a:tabLst>
                      </a:pPr>
                      <a:r>
                        <a:rPr sz="2250" spc="15" baseline="3703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2250" spc="15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75" i="1" spc="7" baseline="65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spc="7" baseline="6535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275" i="1" spc="22" baseline="65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i="1" spc="-202" baseline="6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22" baseline="6535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1275" i="1" spc="22" baseline="6535" dirty="0">
                          <a:latin typeface="Times New Roman"/>
                          <a:cs typeface="Times New Roman"/>
                        </a:rPr>
                        <a:t>nn  </a:t>
                      </a:r>
                      <a:r>
                        <a:rPr sz="1275" i="1" spc="67" baseline="6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703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2250" spc="-15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87" baseline="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500" spc="-125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2250" i="1" spc="-187" baseline="14814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50" i="1" spc="-1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427" baseline="925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500" spc="-285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1500" spc="-28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15" baseline="3703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2250" spc="1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20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i="1" spc="75" baseline="653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75" spc="75" baseline="653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75" baseline="6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5" baseline="3703" dirty="0">
                          <a:latin typeface="Symbol"/>
                          <a:cs typeface="Symbol"/>
                        </a:rPr>
                        <a:t></a:t>
                      </a:r>
                      <a:r>
                        <a:rPr sz="2250" spc="15" baseline="370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427" baseline="9259" dirty="0">
                          <a:latin typeface="Symbol"/>
                          <a:cs typeface="Symbol"/>
                        </a:rPr>
                        <a:t></a:t>
                      </a:r>
                      <a:r>
                        <a:rPr sz="1500" spc="-285" dirty="0">
                          <a:latin typeface="Symbol"/>
                          <a:cs typeface="Symbol"/>
                        </a:rPr>
                        <a:t></a:t>
                      </a:r>
                      <a:r>
                        <a:rPr sz="15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427" baseline="9259" dirty="0">
                          <a:latin typeface="Symbol"/>
                          <a:cs typeface="Symbol"/>
                        </a:rPr>
                        <a:t></a:t>
                      </a:r>
                      <a:r>
                        <a:rPr sz="1500" spc="-285" dirty="0">
                          <a:latin typeface="Symbol"/>
                          <a:cs typeface="Symbol"/>
                        </a:rPr>
                        <a:t></a:t>
                      </a:r>
                      <a:endParaRPr sz="1500">
                        <a:latin typeface="Symbol"/>
                        <a:cs typeface="Symbol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7688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(3.2)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891493" y="1153590"/>
            <a:ext cx="1703070" cy="560705"/>
            <a:chOff x="3891493" y="1153590"/>
            <a:chExt cx="1703070" cy="560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2091" y="1153590"/>
              <a:ext cx="1691993" cy="275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1493" y="1386367"/>
              <a:ext cx="1702591" cy="32781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0369" y="1956320"/>
            <a:ext cx="1703715" cy="3278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7983" y="2299461"/>
            <a:ext cx="6144895" cy="217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YU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2915" algn="just">
              <a:lnSpc>
                <a:spcPts val="1645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коефіцієнтів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системі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(3.2)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матрицею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власних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взаємних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провідностей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Матриця провідностей електричної мережі ─ це форма упорядкованого запису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розглядати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модель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описує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конфігурацію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квадратна,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симетрична,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слабозаповнена.</a:t>
            </a:r>
            <a:endParaRPr sz="14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  <a:spcBef>
                <a:spcPts val="1135"/>
              </a:spcBef>
            </a:pPr>
            <a:r>
              <a:rPr sz="1400" spc="-5" dirty="0">
                <a:latin typeface="Times New Roman"/>
                <a:cs typeface="Times New Roman"/>
              </a:rPr>
              <a:t>Елементи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─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взаємні</a:t>
            </a:r>
            <a:r>
              <a:rPr sz="1400" i="1" spc="5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провідності</a:t>
            </a:r>
            <a:r>
              <a:rPr sz="1400" i="1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983" y="4443729"/>
            <a:ext cx="50457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1975" algn="l"/>
                <a:tab pos="3412490" algn="l"/>
              </a:tabLst>
            </a:pP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575" i="1" spc="-7" baseline="-5291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власні	</a:t>
            </a:r>
            <a:r>
              <a:rPr sz="1400" spc="-5" dirty="0">
                <a:latin typeface="Times New Roman"/>
                <a:cs typeface="Times New Roman"/>
              </a:rPr>
              <a:t>її	вузлів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y</a:t>
            </a:r>
            <a:r>
              <a:rPr sz="1575" i="1" baseline="-5291" dirty="0">
                <a:latin typeface="Times New Roman"/>
                <a:cs typeface="Times New Roman"/>
              </a:rPr>
              <a:t>ii</a:t>
            </a:r>
            <a:r>
              <a:rPr sz="1400" dirty="0">
                <a:latin typeface="Times New Roman"/>
                <a:cs typeface="Times New Roman"/>
              </a:rPr>
              <a:t>).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7596" y="4469637"/>
            <a:ext cx="41852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8549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провідності	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983" y="4677663"/>
            <a:ext cx="54444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061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розміщуються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головній	діагоналі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матриці,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взаємні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3830" y="4677663"/>
            <a:ext cx="5194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983" y="4882641"/>
            <a:ext cx="4039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головною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діагоналлю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знаком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(рис.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3.1).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01570" y="5500144"/>
          <a:ext cx="3204209" cy="3123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0229">
                <a:tc>
                  <a:txBody>
                    <a:bodyPr/>
                    <a:lstStyle/>
                    <a:p>
                      <a:pPr marL="127000">
                        <a:lnSpc>
                          <a:spcPts val="1525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7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i="1" spc="-7" baseline="462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11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baseline="-694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52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7" baseline="-6944" dirty="0">
                          <a:latin typeface="Times New Roman"/>
                          <a:cs typeface="Times New Roman"/>
                        </a:rPr>
                        <a:t>j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3843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baseline="-694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52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7" baseline="-6944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i="1" baseline="-6944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i="1" spc="-52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7" baseline="-6944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i="1" baseline="462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b="1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-5" dirty="0">
                          <a:latin typeface="Times New Roman"/>
                          <a:cs typeface="Times New Roman"/>
                        </a:rPr>
                        <a:t>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5049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i="1" baseline="-6944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i="1" spc="-60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7" baseline="-6944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i="1" baseline="-6944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i="1" spc="-60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7" baseline="-6944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b="1" i="1" baseline="-6944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i="1" spc="-60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7" baseline="-6944" dirty="0">
                          <a:latin typeface="Times New Roman"/>
                          <a:cs typeface="Times New Roman"/>
                        </a:rPr>
                        <a:t>j</a:t>
                      </a:r>
                      <a:endParaRPr sz="1200" baseline="-6944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i="1" baseline="4629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b="1" i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-5" dirty="0">
                          <a:latin typeface="Times New Roman"/>
                          <a:cs typeface="Times New Roman"/>
                        </a:rPr>
                        <a:t>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62583" y="8752585"/>
            <a:ext cx="6196330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Рис.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3.1.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Структура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endParaRPr sz="1400">
              <a:latin typeface="Times New Roman"/>
              <a:cs typeface="Times New Roman"/>
            </a:endParaRPr>
          </a:p>
          <a:p>
            <a:pPr marL="38100" marR="30480" indent="450215" algn="just">
              <a:lnSpc>
                <a:spcPct val="95900"/>
              </a:lnSpc>
              <a:spcBef>
                <a:spcPts val="1200"/>
              </a:spcBef>
            </a:pPr>
            <a:r>
              <a:rPr sz="1400" spc="-5" dirty="0">
                <a:latin typeface="Times New Roman"/>
                <a:cs typeface="Times New Roman"/>
              </a:rPr>
              <a:t>У разі завдання вузлових </a:t>
            </a:r>
            <a:r>
              <a:rPr sz="1400" spc="-10" dirty="0">
                <a:latin typeface="Times New Roman"/>
                <a:cs typeface="Times New Roman"/>
              </a:rPr>
              <a:t>навантажень </a:t>
            </a:r>
            <a:r>
              <a:rPr sz="1400" spc="-5" dirty="0">
                <a:latin typeface="Times New Roman"/>
                <a:cs typeface="Times New Roman"/>
              </a:rPr>
              <a:t>споживачів і джерел електроенергії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постійними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активними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реактивними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потужностями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i="1" spc="-5" dirty="0">
                <a:latin typeface="Times New Roman"/>
                <a:cs typeface="Times New Roman"/>
              </a:rPr>
              <a:t>S</a:t>
            </a:r>
            <a:r>
              <a:rPr sz="1350" i="1" spc="-7" baseline="-6172" dirty="0">
                <a:latin typeface="Times New Roman"/>
                <a:cs typeface="Times New Roman"/>
              </a:rPr>
              <a:t>i </a:t>
            </a:r>
            <a:r>
              <a:rPr sz="1400" i="1" spc="-5" dirty="0">
                <a:latin typeface="Times New Roman"/>
                <a:cs typeface="Times New Roman"/>
              </a:rPr>
              <a:t>= P</a:t>
            </a:r>
            <a:r>
              <a:rPr sz="1350" i="1" spc="-7" baseline="-6172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+ </a:t>
            </a:r>
            <a:r>
              <a:rPr sz="1400" i="1" spc="-5" dirty="0">
                <a:latin typeface="Times New Roman"/>
                <a:cs typeface="Times New Roman"/>
              </a:rPr>
              <a:t>jQ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= const, </a:t>
            </a:r>
            <a:r>
              <a:rPr sz="1400" i="1" spc="-5" dirty="0">
                <a:latin typeface="Times New Roman"/>
                <a:cs typeface="Times New Roman"/>
              </a:rPr>
              <a:t>i =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…,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усталений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моделюється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системою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нелінійних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0939" y="5571362"/>
            <a:ext cx="1713230" cy="76200"/>
          </a:xfrm>
          <a:custGeom>
            <a:avLst/>
            <a:gdLst/>
            <a:ahLst/>
            <a:cxnLst/>
            <a:rect l="l" t="t" r="r" b="b"/>
            <a:pathLst>
              <a:path w="1713229" h="76200">
                <a:moveTo>
                  <a:pt x="1637030" y="0"/>
                </a:moveTo>
                <a:lnTo>
                  <a:pt x="1637030" y="76200"/>
                </a:lnTo>
                <a:lnTo>
                  <a:pt x="1700530" y="44450"/>
                </a:lnTo>
                <a:lnTo>
                  <a:pt x="1649730" y="44450"/>
                </a:lnTo>
                <a:lnTo>
                  <a:pt x="1649730" y="31750"/>
                </a:lnTo>
                <a:lnTo>
                  <a:pt x="1700530" y="31750"/>
                </a:lnTo>
                <a:lnTo>
                  <a:pt x="1637030" y="0"/>
                </a:lnTo>
                <a:close/>
              </a:path>
              <a:path w="1713229" h="76200">
                <a:moveTo>
                  <a:pt x="163703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37030" y="44450"/>
                </a:lnTo>
                <a:lnTo>
                  <a:pt x="1637030" y="31750"/>
                </a:lnTo>
                <a:close/>
              </a:path>
              <a:path w="1713229" h="76200">
                <a:moveTo>
                  <a:pt x="1700530" y="31750"/>
                </a:moveTo>
                <a:lnTo>
                  <a:pt x="1649730" y="31750"/>
                </a:lnTo>
                <a:lnTo>
                  <a:pt x="1649730" y="44450"/>
                </a:lnTo>
                <a:lnTo>
                  <a:pt x="1700530" y="44450"/>
                </a:lnTo>
                <a:lnTo>
                  <a:pt x="1713230" y="38100"/>
                </a:lnTo>
                <a:lnTo>
                  <a:pt x="170053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6504" y="6592442"/>
            <a:ext cx="76200" cy="1352550"/>
          </a:xfrm>
          <a:custGeom>
            <a:avLst/>
            <a:gdLst/>
            <a:ahLst/>
            <a:cxnLst/>
            <a:rect l="l" t="t" r="r" b="b"/>
            <a:pathLst>
              <a:path w="76200" h="1352550">
                <a:moveTo>
                  <a:pt x="31750" y="1276349"/>
                </a:moveTo>
                <a:lnTo>
                  <a:pt x="0" y="1276349"/>
                </a:lnTo>
                <a:lnTo>
                  <a:pt x="38100" y="1352549"/>
                </a:lnTo>
                <a:lnTo>
                  <a:pt x="69850" y="1289049"/>
                </a:lnTo>
                <a:lnTo>
                  <a:pt x="31750" y="1289049"/>
                </a:lnTo>
                <a:lnTo>
                  <a:pt x="31750" y="1276349"/>
                </a:lnTo>
                <a:close/>
              </a:path>
              <a:path w="76200" h="1352550">
                <a:moveTo>
                  <a:pt x="44450" y="0"/>
                </a:moveTo>
                <a:lnTo>
                  <a:pt x="31750" y="0"/>
                </a:lnTo>
                <a:lnTo>
                  <a:pt x="31750" y="1289049"/>
                </a:lnTo>
                <a:lnTo>
                  <a:pt x="44450" y="1289049"/>
                </a:lnTo>
                <a:lnTo>
                  <a:pt x="44450" y="0"/>
                </a:lnTo>
                <a:close/>
              </a:path>
              <a:path w="76200" h="1352550">
                <a:moveTo>
                  <a:pt x="76200" y="1276349"/>
                </a:moveTo>
                <a:lnTo>
                  <a:pt x="44450" y="1276349"/>
                </a:lnTo>
                <a:lnTo>
                  <a:pt x="44450" y="1289049"/>
                </a:lnTo>
                <a:lnTo>
                  <a:pt x="69850" y="1289049"/>
                </a:lnTo>
                <a:lnTo>
                  <a:pt x="76200" y="127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362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алгебраїчних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рівнянь</a:t>
            </a:r>
            <a:r>
              <a:rPr sz="1400" i="1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(у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потужностей).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струмів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загальний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2357" y="967266"/>
          <a:ext cx="5415915" cy="166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040">
                <a:tc>
                  <a:txBody>
                    <a:bodyPr/>
                    <a:lstStyle/>
                    <a:p>
                      <a:pPr marL="270510">
                        <a:lnSpc>
                          <a:spcPts val="210"/>
                        </a:lnSpc>
                        <a:spcBef>
                          <a:spcPts val="650"/>
                        </a:spcBef>
                        <a:tabLst>
                          <a:tab pos="1401445" algn="l"/>
                          <a:tab pos="2418080" algn="l"/>
                          <a:tab pos="3099435" algn="l"/>
                        </a:tabLst>
                      </a:pP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17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4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i="1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U	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i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6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700" i="1" spc="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700" i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17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7" baseline="27777" dirty="0">
                          <a:latin typeface="Symbol"/>
                          <a:cs typeface="Symbol"/>
                        </a:rPr>
                        <a:t></a:t>
                      </a:r>
                      <a:endParaRPr sz="2550" baseline="27777">
                        <a:latin typeface="Symbol"/>
                        <a:cs typeface="Symbol"/>
                      </a:endParaRPr>
                    </a:p>
                    <a:p>
                      <a:pPr marL="3292475">
                        <a:lnSpc>
                          <a:spcPts val="350"/>
                        </a:lnSpc>
                        <a:tabLst>
                          <a:tab pos="3647440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620395" algn="l"/>
                          <a:tab pos="991869" algn="l"/>
                          <a:tab pos="1280795" algn="l"/>
                          <a:tab pos="1990725" algn="l"/>
                          <a:tab pos="2281555" algn="l"/>
                          <a:tab pos="2691765" algn="l"/>
                          <a:tab pos="2978785" algn="l"/>
                          <a:tab pos="3383279" algn="l"/>
                          <a:tab pos="3687445" algn="l"/>
                          <a:tab pos="3943350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11	1	12	2	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i="1" spc="1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950" i="1" spc="2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950" spc="20" dirty="0">
                          <a:latin typeface="Times New Roman"/>
                          <a:cs typeface="Times New Roman"/>
                        </a:rPr>
                        <a:t>10	0	</a:t>
                      </a:r>
                      <a:r>
                        <a:rPr sz="1425" spc="30" baseline="20467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950" spc="2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2550" spc="7" baseline="-11437" dirty="0">
                          <a:latin typeface="Symbol"/>
                          <a:cs typeface="Symbol"/>
                        </a:rPr>
                        <a:t></a:t>
                      </a:r>
                      <a:endParaRPr sz="2550" baseline="-11437">
                        <a:latin typeface="Symbol"/>
                        <a:cs typeface="Symbol"/>
                      </a:endParaRPr>
                    </a:p>
                    <a:p>
                      <a:pPr marL="3361690">
                        <a:lnSpc>
                          <a:spcPts val="965"/>
                        </a:lnSpc>
                        <a:spcBef>
                          <a:spcPts val="315"/>
                        </a:spcBef>
                        <a:tabLst>
                          <a:tab pos="3750945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21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33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6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i="1" spc="6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spc="60" baseline="-26315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425" i="1" spc="9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25" spc="330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i="1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spc="30" baseline="-5847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-195" baseline="-584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9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700" i="1" spc="9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135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-150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40" dirty="0">
                          <a:latin typeface="Symbol"/>
                          <a:cs typeface="Symbol"/>
                        </a:rPr>
                        <a:t></a:t>
                      </a:r>
                      <a:r>
                        <a:rPr sz="2550" spc="60" baseline="6535" dirty="0">
                          <a:latin typeface="Symbol"/>
                          <a:cs typeface="Symbol"/>
                        </a:rPr>
                        <a:t></a:t>
                      </a:r>
                      <a:endParaRPr sz="2550" baseline="6535">
                        <a:latin typeface="Symbol"/>
                        <a:cs typeface="Symbol"/>
                      </a:endParaRPr>
                    </a:p>
                    <a:p>
                      <a:pPr marR="457200" algn="r">
                        <a:lnSpc>
                          <a:spcPts val="1345"/>
                        </a:lnSpc>
                      </a:pPr>
                      <a:r>
                        <a:rPr sz="1700" dirty="0">
                          <a:latin typeface="Symbol"/>
                          <a:cs typeface="Symbol"/>
                        </a:rPr>
                        <a:t>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R="457200" algn="r">
                        <a:lnSpc>
                          <a:spcPts val="1755"/>
                        </a:lnSpc>
                        <a:tabLst>
                          <a:tab pos="1007110" algn="l"/>
                          <a:tab pos="2610485" algn="l"/>
                          <a:tab pos="3287395" algn="l"/>
                        </a:tabLst>
                      </a:pPr>
                      <a:r>
                        <a:rPr sz="2550" baseline="3267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2550" spc="22" baseline="3267" dirty="0">
                          <a:latin typeface="Times New Roman"/>
                          <a:cs typeface="Times New Roman"/>
                        </a:rPr>
                        <a:t>…	…	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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R="457200" algn="r">
                        <a:lnSpc>
                          <a:spcPts val="1714"/>
                        </a:lnSpc>
                        <a:tabLst>
                          <a:tab pos="389255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  </a:t>
                      </a:r>
                      <a:r>
                        <a:rPr sz="9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7" baseline="8169" dirty="0">
                          <a:latin typeface="Symbol"/>
                          <a:cs typeface="Symbol"/>
                        </a:rPr>
                        <a:t></a:t>
                      </a:r>
                      <a:endParaRPr sz="2550" baseline="8169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789"/>
                        </a:lnSpc>
                      </a:pP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-3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spc="-232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i="1" spc="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25" spc="-14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23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spc="-127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700" i="1" spc="1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104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i="1" spc="1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425" i="1" spc="15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104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spc="-127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700" i="1" spc="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25" spc="-30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4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25" i="1" baseline="-5847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172" baseline="-584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12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700" i="1" spc="1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135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10" dirty="0">
                          <a:latin typeface="Symbol"/>
                          <a:cs typeface="Symbol"/>
                        </a:rPr>
                        <a:t></a:t>
                      </a:r>
                      <a:r>
                        <a:rPr sz="2550" spc="-1275" baseline="6535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2550" baseline="-14705" dirty="0">
                          <a:latin typeface="Symbol"/>
                          <a:cs typeface="Symbol"/>
                        </a:rPr>
                        <a:t></a:t>
                      </a:r>
                      <a:endParaRPr sz="2550" baseline="-14705">
                        <a:latin typeface="Symbol"/>
                        <a:cs typeface="Symbol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05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(3.3)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849" y="987407"/>
            <a:ext cx="3475999" cy="370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2207" y="1442317"/>
            <a:ext cx="3525972" cy="3706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016" y="2219681"/>
            <a:ext cx="3528163" cy="3706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1280" y="2761233"/>
            <a:ext cx="56692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</a:t>
            </a:r>
            <a:r>
              <a:rPr sz="1400" i="1" spc="8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потужностей</a:t>
            </a:r>
            <a:r>
              <a:rPr sz="1400" i="1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отримати,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11249" y="3374459"/>
          <a:ext cx="5507355" cy="1661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1499">
                <a:tc>
                  <a:txBody>
                    <a:bodyPr/>
                    <a:lstStyle/>
                    <a:p>
                      <a:pPr marL="221615">
                        <a:lnSpc>
                          <a:spcPts val="1110"/>
                        </a:lnSpc>
                        <a:tabLst>
                          <a:tab pos="3805554" algn="l"/>
                          <a:tab pos="4109085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	</a:t>
                      </a:r>
                      <a:r>
                        <a:rPr sz="2550" spc="7" baseline="-22875" dirty="0">
                          <a:latin typeface="Symbol"/>
                          <a:cs typeface="Symbol"/>
                        </a:rPr>
                        <a:t></a:t>
                      </a:r>
                      <a:endParaRPr sz="2550" baseline="-22875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789"/>
                        </a:lnSpc>
                      </a:pPr>
                      <a:r>
                        <a:rPr sz="1700" i="1" spc="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89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7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4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27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700" i="1" spc="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25" spc="-3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240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i="1" spc="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25" spc="-14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9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-127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700" i="1" spc="1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425" spc="-30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i="1" spc="-104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i="1" spc="1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44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1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25" spc="82" baseline="-5847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700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baseline="-24509" dirty="0">
                          <a:latin typeface="Symbol"/>
                          <a:cs typeface="Symbol"/>
                        </a:rPr>
                        <a:t></a:t>
                      </a:r>
                      <a:endParaRPr sz="2550" baseline="-24509">
                        <a:latin typeface="Symbol"/>
                        <a:cs typeface="Symbol"/>
                      </a:endParaRPr>
                    </a:p>
                    <a:p>
                      <a:pPr marL="233679">
                        <a:lnSpc>
                          <a:spcPts val="965"/>
                        </a:lnSpc>
                        <a:spcBef>
                          <a:spcPts val="750"/>
                        </a:spcBef>
                        <a:tabLst>
                          <a:tab pos="3838575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sz="1700" i="1" spc="7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112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-15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7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700" spc="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25" spc="315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-22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209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700" i="1" spc="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3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32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spc="6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i="1" spc="6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spc="6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5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i="1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spc="30" baseline="-5847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-165" baseline="-584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1700" spc="-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7" baseline="6535" dirty="0">
                          <a:latin typeface="Symbol"/>
                          <a:cs typeface="Symbol"/>
                        </a:rPr>
                        <a:t></a:t>
                      </a:r>
                      <a:endParaRPr sz="2550" baseline="6535">
                        <a:latin typeface="Symbol"/>
                        <a:cs typeface="Symbol"/>
                      </a:endParaRPr>
                    </a:p>
                    <a:p>
                      <a:pPr marR="417830" algn="r">
                        <a:lnSpc>
                          <a:spcPts val="1345"/>
                        </a:lnSpc>
                      </a:pPr>
                      <a:r>
                        <a:rPr sz="1700" dirty="0">
                          <a:latin typeface="Symbol"/>
                          <a:cs typeface="Symbol"/>
                        </a:rPr>
                        <a:t>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R="417830" algn="r">
                        <a:lnSpc>
                          <a:spcPts val="1755"/>
                        </a:lnSpc>
                        <a:tabLst>
                          <a:tab pos="1005840" algn="l"/>
                          <a:tab pos="2607945" algn="l"/>
                          <a:tab pos="3432810" algn="l"/>
                        </a:tabLst>
                      </a:pPr>
                      <a:r>
                        <a:rPr sz="2550" baseline="3267" dirty="0">
                          <a:latin typeface="Times New Roman"/>
                          <a:cs typeface="Times New Roman"/>
                        </a:rPr>
                        <a:t>...	</a:t>
                      </a:r>
                      <a:r>
                        <a:rPr sz="2550" spc="15" baseline="3267" dirty="0">
                          <a:latin typeface="Times New Roman"/>
                          <a:cs typeface="Times New Roman"/>
                        </a:rPr>
                        <a:t>…	…	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</a:t>
                      </a:r>
                      <a:endParaRPr sz="1700">
                        <a:latin typeface="Symbol"/>
                        <a:cs typeface="Symbol"/>
                      </a:endParaRPr>
                    </a:p>
                    <a:p>
                      <a:pPr marR="417830" algn="r">
                        <a:lnSpc>
                          <a:spcPts val="1714"/>
                        </a:lnSpc>
                        <a:tabLst>
                          <a:tab pos="3615054" algn="l"/>
                          <a:tab pos="3874135" algn="l"/>
                        </a:tabLst>
                      </a:pPr>
                      <a:r>
                        <a:rPr sz="950" spc="20" dirty="0">
                          <a:latin typeface="Times New Roman"/>
                          <a:cs typeface="Times New Roman"/>
                        </a:rPr>
                        <a:t>*	*	</a:t>
                      </a:r>
                      <a:r>
                        <a:rPr sz="2550" spc="7" baseline="8169" dirty="0">
                          <a:latin typeface="Symbol"/>
                          <a:cs typeface="Symbol"/>
                        </a:rPr>
                        <a:t></a:t>
                      </a:r>
                      <a:endParaRPr sz="2550" baseline="8169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789"/>
                        </a:lnSpc>
                      </a:pPr>
                      <a:r>
                        <a:rPr sz="1700" i="1" spc="7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spc="112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127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700" spc="-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2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700" spc="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52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spc="52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700" i="1" spc="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52" baseline="-263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25" spc="32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-3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spc="-30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00" i="1" spc="-2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-30" baseline="-263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25" spc="225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60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spc="6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700" i="1" spc="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spc="60" baseline="-263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25" spc="345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...</a:t>
                      </a:r>
                      <a:r>
                        <a:rPr sz="17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7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37" baseline="-26315" dirty="0">
                          <a:latin typeface="Times New Roman"/>
                          <a:cs typeface="Times New Roman"/>
                        </a:rPr>
                        <a:t>nn</a:t>
                      </a:r>
                      <a:r>
                        <a:rPr sz="1700" i="1" spc="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25" i="1" spc="37" baseline="-263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-52" baseline="-26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i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i="1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i="1" spc="30" baseline="-5847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25" i="1" spc="97" baseline="-584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8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550" spc="-427" baseline="6535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2550" spc="-427" baseline="-14705" dirty="0">
                          <a:latin typeface="Symbol"/>
                          <a:cs typeface="Symbol"/>
                        </a:rPr>
                        <a:t></a:t>
                      </a:r>
                      <a:endParaRPr sz="2550" baseline="-14705">
                        <a:latin typeface="Symbol"/>
                        <a:cs typeface="Symbo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(3.4)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6711" y="3394593"/>
            <a:ext cx="3251290" cy="3705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9177" y="3849356"/>
            <a:ext cx="3268825" cy="3705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1004" y="4626466"/>
            <a:ext cx="3256997" cy="3705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7983" y="5168645"/>
            <a:ext cx="6147435" cy="36366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10795" indent="450215" algn="just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(3.1),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(3.3)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(3.4)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дозволяє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визначити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 у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заданому режимі.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дійсними</a:t>
            </a:r>
            <a:r>
              <a:rPr sz="1400" i="1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може</a:t>
            </a:r>
            <a:r>
              <a:rPr sz="1400" spc="5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бути</a:t>
            </a: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отримана перетворенням системи (3.4) і </a:t>
            </a:r>
            <a:r>
              <a:rPr sz="1400" spc="-10" dirty="0">
                <a:latin typeface="Times New Roman"/>
                <a:cs typeface="Times New Roman"/>
              </a:rPr>
              <a:t>включає </a:t>
            </a:r>
            <a:r>
              <a:rPr sz="1400" spc="10" dirty="0">
                <a:latin typeface="Times New Roman"/>
                <a:cs typeface="Times New Roman"/>
              </a:rPr>
              <a:t>2</a:t>
            </a:r>
            <a:r>
              <a:rPr sz="1400" i="1" spc="10" dirty="0">
                <a:latin typeface="Times New Roman"/>
                <a:cs typeface="Times New Roman"/>
              </a:rPr>
              <a:t>n </a:t>
            </a:r>
            <a:r>
              <a:rPr sz="1400" spc="-5" dirty="0">
                <a:latin typeface="Times New Roman"/>
                <a:cs typeface="Times New Roman"/>
              </a:rPr>
              <a:t>рівнянь балансу активних 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реактивних потужностей, де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 </a:t>
            </a:r>
            <a:r>
              <a:rPr sz="1400" spc="-5" dirty="0">
                <a:latin typeface="Times New Roman"/>
                <a:cs typeface="Times New Roman"/>
              </a:rPr>
              <a:t>– кількість вузлів схеми без опорних.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 були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сформовані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занятті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 marL="998219">
              <a:lnSpc>
                <a:spcPct val="100000"/>
              </a:lnSpc>
              <a:spcBef>
                <a:spcPts val="1140"/>
              </a:spcBef>
            </a:pPr>
            <a:r>
              <a:rPr sz="1400" i="1" spc="-5" dirty="0">
                <a:latin typeface="Times New Roman"/>
                <a:cs typeface="Times New Roman"/>
              </a:rPr>
              <a:t>3.3. Приклад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indent="450215" algn="just">
              <a:lnSpc>
                <a:spcPct val="95900"/>
              </a:lnSpc>
            </a:pPr>
            <a:r>
              <a:rPr sz="1400" i="1" spc="-10" dirty="0">
                <a:latin typeface="Times New Roman"/>
                <a:cs typeface="Times New Roman"/>
              </a:rPr>
              <a:t>Повна</a:t>
            </a:r>
            <a:r>
              <a:rPr sz="1400" i="1" spc="-5" dirty="0">
                <a:latin typeface="Times New Roman"/>
                <a:cs typeface="Times New Roman"/>
              </a:rPr>
              <a:t> матриця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записується</a:t>
            </a:r>
            <a:r>
              <a:rPr sz="1400" dirty="0">
                <a:latin typeface="Times New Roman"/>
                <a:cs typeface="Times New Roman"/>
              </a:rPr>
              <a:t> 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 Для схеми Рис. 1.2. її розмірність становить 5×5.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Елементами матриці є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власні </a:t>
            </a:r>
            <a:r>
              <a:rPr sz="1400" spc="-5" dirty="0">
                <a:latin typeface="Times New Roman"/>
                <a:cs typeface="Times New Roman"/>
              </a:rPr>
              <a:t>і взаємні провідності </a:t>
            </a:r>
            <a:r>
              <a:rPr sz="1400" dirty="0">
                <a:latin typeface="Times New Roman"/>
                <a:cs typeface="Times New Roman"/>
              </a:rPr>
              <a:t>вузлів. </a:t>
            </a:r>
            <a:r>
              <a:rPr sz="1400" spc="-5" dirty="0">
                <a:latin typeface="Times New Roman"/>
                <a:cs typeface="Times New Roman"/>
              </a:rPr>
              <a:t>Власні провідності розташовані на головній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діагоналі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(повздовжніх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поперечних),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з’єднані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Взаємні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зворотнім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знаком </a:t>
            </a:r>
            <a:r>
              <a:rPr sz="1400" spc="-5" dirty="0">
                <a:latin typeface="Times New Roman"/>
                <a:cs typeface="Times New Roman"/>
              </a:rPr>
              <a:t>розташовані поза головною діагоналлю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перетині </a:t>
            </a:r>
            <a:r>
              <a:rPr sz="1400" dirty="0">
                <a:latin typeface="Times New Roman"/>
                <a:cs typeface="Times New Roman"/>
              </a:rPr>
              <a:t>відповідних </a:t>
            </a:r>
            <a:r>
              <a:rPr sz="1400" spc="-5" dirty="0">
                <a:latin typeface="Times New Roman"/>
                <a:cs typeface="Times New Roman"/>
              </a:rPr>
              <a:t>рядків 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стовпців. Якщо вузли не зв’язані між собою, то </a:t>
            </a:r>
            <a:r>
              <a:rPr sz="1400" dirty="0">
                <a:latin typeface="Times New Roman"/>
                <a:cs typeface="Times New Roman"/>
              </a:rPr>
              <a:t>їх </a:t>
            </a:r>
            <a:r>
              <a:rPr sz="1400" spc="-5" dirty="0">
                <a:latin typeface="Times New Roman"/>
                <a:cs typeface="Times New Roman"/>
              </a:rPr>
              <a:t>взаємна провідність дорівнює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нулю.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854070" y="8801692"/>
          <a:ext cx="2371089" cy="1146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06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5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5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00"/>
                        </a:lnSpc>
                        <a:spcBef>
                          <a:spcPts val="75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03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L="1587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14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L="1587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21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22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15875">
                        <a:lnSpc>
                          <a:spcPts val="142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30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31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0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33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75">
                <a:tc>
                  <a:txBody>
                    <a:bodyPr/>
                    <a:lstStyle/>
                    <a:p>
                      <a:pPr marL="15875">
                        <a:lnSpc>
                          <a:spcPts val="13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30"/>
                        </a:spcBef>
                      </a:pPr>
                      <a:r>
                        <a:rPr sz="1800" spc="-7" baseline="2314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41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60"/>
                        </a:lnSpc>
                        <a:spcBef>
                          <a:spcPts val="30"/>
                        </a:spcBef>
                      </a:pPr>
                      <a:r>
                        <a:rPr sz="1800" u="sng" baseline="2314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u="sng" spc="209" baseline="2314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u="sng" spc="-7" baseline="2314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44</a:t>
                      </a:r>
                      <a:r>
                        <a:rPr sz="8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215779" y="2995623"/>
            <a:ext cx="50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Times New Roman"/>
                <a:cs typeface="Times New Roman"/>
              </a:rPr>
              <a:t>*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283" y="3089656"/>
            <a:ext cx="25507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(3.3)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домножити на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2025" i="1" spc="67" baseline="4115" dirty="0">
                <a:latin typeface="Times New Roman"/>
                <a:cs typeface="Times New Roman"/>
              </a:rPr>
              <a:t>U</a:t>
            </a:r>
            <a:r>
              <a:rPr sz="1200" i="1" spc="67" baseline="-17361" dirty="0">
                <a:latin typeface="Times New Roman"/>
                <a:cs typeface="Times New Roman"/>
              </a:rPr>
              <a:t>i</a:t>
            </a:r>
            <a:r>
              <a:rPr sz="1200" i="1" spc="232" baseline="-173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93806" y="847343"/>
          <a:ext cx="6024879" cy="899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16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75" spc="15" baseline="42483" dirty="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sz="1275" spc="44" baseline="4248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Symbol"/>
                          <a:cs typeface="Symbol"/>
                        </a:rPr>
                        <a:t></a:t>
                      </a:r>
                      <a:endParaRPr sz="1500">
                        <a:latin typeface="Symbol"/>
                        <a:cs typeface="Symbol"/>
                      </a:endParaRPr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0,1895–j0,3219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–0,1034+j0,1756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–0,0861+j0,1463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–0,1034+j0,1756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0,3544–j0,5288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–0,1111+j0,1518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–0,1393+j0,1899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–0,0017+j0,0343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–0,1111+j0,1518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0,1111–j0,1518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–0,0861+j0,1463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–0,1393+j0,1899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0,2254–j0,3362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–0,0017+j0,0343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75"/>
                        </a:lnSpc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0,0051–j0,10250</a:t>
                      </a:r>
                      <a:r>
                        <a:rPr sz="1100" u="sng" spc="9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7983" y="1891030"/>
            <a:ext cx="6149975" cy="6470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50215" algn="just">
              <a:lnSpc>
                <a:spcPts val="1610"/>
              </a:lnSpc>
              <a:spcBef>
                <a:spcPts val="210"/>
              </a:spcBef>
            </a:pPr>
            <a:r>
              <a:rPr sz="1400" i="1" spc="-10" dirty="0">
                <a:latin typeface="Times New Roman"/>
                <a:cs typeface="Times New Roman"/>
              </a:rPr>
              <a:t>Неповну</a:t>
            </a:r>
            <a:r>
              <a:rPr sz="1400" i="1" spc="-5" dirty="0">
                <a:latin typeface="Times New Roman"/>
                <a:cs typeface="Times New Roman"/>
              </a:rPr>
              <a:t> матрицю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отримуємо 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повної, видаливши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 </a:t>
            </a:r>
            <a:r>
              <a:rPr sz="1400" spc="-10" dirty="0">
                <a:latin typeface="Times New Roman"/>
                <a:cs typeface="Times New Roman"/>
              </a:rPr>
              <a:t>неї </a:t>
            </a:r>
            <a:r>
              <a:rPr sz="1400" spc="-5" dirty="0">
                <a:latin typeface="Times New Roman"/>
                <a:cs typeface="Times New Roman"/>
              </a:rPr>
              <a:t> рядки і стовпці, що відповідають опорним </a:t>
            </a:r>
            <a:r>
              <a:rPr sz="1400" dirty="0">
                <a:latin typeface="Times New Roman"/>
                <a:cs typeface="Times New Roman"/>
              </a:rPr>
              <a:t>(балансуючим) </a:t>
            </a:r>
            <a:r>
              <a:rPr sz="1400" spc="-5" dirty="0">
                <a:latin typeface="Times New Roman"/>
                <a:cs typeface="Times New Roman"/>
              </a:rPr>
              <a:t>вузлам. В </a:t>
            </a:r>
            <a:r>
              <a:rPr sz="1400" dirty="0">
                <a:latin typeface="Times New Roman"/>
                <a:cs typeface="Times New Roman"/>
              </a:rPr>
              <a:t>заданій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Видаляємо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стовпець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матриці: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47519" y="2536472"/>
          <a:ext cx="3456938" cy="1320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114"/>
                        </a:spcBef>
                      </a:pPr>
                      <a:r>
                        <a:rPr sz="2100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01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03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6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ts val="1595"/>
                        </a:lnSpc>
                        <a:spcBef>
                          <a:spcPts val="70"/>
                        </a:spcBef>
                      </a:pPr>
                      <a:r>
                        <a:rPr sz="2100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12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13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14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66">
                <a:tc>
                  <a:txBody>
                    <a:bodyPr/>
                    <a:lstStyle/>
                    <a:p>
                      <a:pPr marL="15875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Y=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6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21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0"/>
                        </a:lnSpc>
                        <a:spcBef>
                          <a:spcPts val="70"/>
                        </a:spcBef>
                      </a:pPr>
                      <a:r>
                        <a:rPr sz="2100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6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31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590"/>
                        </a:lnSpc>
                        <a:spcBef>
                          <a:spcPts val="70"/>
                        </a:spcBef>
                      </a:pPr>
                      <a:r>
                        <a:rPr sz="2100" spc="-7" baseline="3968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33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62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62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-Y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41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tabLst>
                          <a:tab pos="518159" algn="l"/>
                        </a:tabLst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u="sng" spc="-7" baseline="-6172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44	</a:t>
                      </a:r>
                      <a:endParaRPr sz="1350" baseline="-617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83766" y="426542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8395" y="4076191"/>
          <a:ext cx="4427219" cy="719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0,3544–j0,5288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–0,1111+j0,1518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–0,1393+j0,1899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–0,0017+j0,0343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–0,1111+j0,1518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0,1111–j0,1518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–0,1393+j0,1899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0,2254–j0,3362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–0,0017+j0,0343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75"/>
                        </a:lnSpc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0,0051–j0,10250</a:t>
                      </a:r>
                      <a:r>
                        <a:rPr sz="1100" u="sng" spc="9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418908" y="6377522"/>
            <a:ext cx="10668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890" y="6377522"/>
            <a:ext cx="489584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4970" algn="l"/>
              </a:tabLst>
            </a:pPr>
            <a:r>
              <a:rPr sz="600" spc="1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600" spc="1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1588" y="6656288"/>
            <a:ext cx="10668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Times New Roman"/>
                <a:cs typeface="Times New Roman"/>
              </a:rPr>
              <a:t>2</a:t>
            </a:r>
            <a:r>
              <a:rPr sz="600" spc="2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4167" y="6656288"/>
            <a:ext cx="10668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Times New Roman"/>
                <a:cs typeface="Times New Roman"/>
              </a:rPr>
              <a:t>2</a:t>
            </a:r>
            <a:r>
              <a:rPr sz="600" spc="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3356" y="6666251"/>
            <a:ext cx="6667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9896" y="6666251"/>
            <a:ext cx="38036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6390" algn="l"/>
              </a:tabLst>
            </a:pPr>
            <a:r>
              <a:rPr sz="600" spc="20" dirty="0"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2488" y="6967977"/>
            <a:ext cx="37528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1310" algn="l"/>
              </a:tabLst>
            </a:pPr>
            <a:r>
              <a:rPr sz="600" spc="20" dirty="0">
                <a:latin typeface="Times New Roman"/>
                <a:cs typeface="Times New Roman"/>
              </a:rPr>
              <a:t>3	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6513" y="6760188"/>
            <a:ext cx="6667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2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4188" y="6254507"/>
            <a:ext cx="64769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4188" y="6857948"/>
            <a:ext cx="64769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4188" y="7159367"/>
            <a:ext cx="64769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9745" y="6499333"/>
            <a:ext cx="5124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4335" algn="l"/>
              </a:tabLst>
            </a:pPr>
            <a:r>
              <a:rPr sz="1600" spc="25" dirty="0">
                <a:latin typeface="Times New Roman"/>
                <a:cs typeface="Times New Roman"/>
              </a:rPr>
              <a:t>0	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18187" y="6530137"/>
            <a:ext cx="9055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2440" algn="l"/>
                <a:tab pos="740410" algn="l"/>
              </a:tabLst>
            </a:pPr>
            <a:r>
              <a:rPr sz="1600" spc="40" dirty="0">
                <a:latin typeface="Times New Roman"/>
                <a:cs typeface="Times New Roman"/>
              </a:rPr>
              <a:t>U	</a:t>
            </a:r>
            <a:r>
              <a:rPr sz="1600" spc="30" dirty="0">
                <a:latin typeface="Times New Roman"/>
                <a:cs typeface="Times New Roman"/>
              </a:rPr>
              <a:t>S	</a:t>
            </a:r>
            <a:r>
              <a:rPr sz="1600" spc="40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1231" y="6755745"/>
            <a:ext cx="19621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-25" dirty="0">
                <a:latin typeface="Times New Roman"/>
                <a:cs typeface="Times New Roman"/>
              </a:rPr>
              <a:t>-</a:t>
            </a:r>
            <a:r>
              <a:rPr sz="1600" spc="25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1457" y="6776884"/>
            <a:ext cx="1308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25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3639" y="6831851"/>
            <a:ext cx="44069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74955" algn="l"/>
              </a:tabLst>
            </a:pPr>
            <a:r>
              <a:rPr sz="1600" spc="30" dirty="0">
                <a:latin typeface="Times New Roman"/>
                <a:cs typeface="Times New Roman"/>
              </a:rPr>
              <a:t>S	</a:t>
            </a:r>
            <a:r>
              <a:rPr sz="1600" spc="40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24950" y="6806784"/>
            <a:ext cx="905510" cy="521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95275" algn="l"/>
                <a:tab pos="659765" algn="l"/>
              </a:tabLst>
            </a:pPr>
            <a:r>
              <a:rPr sz="600" spc="15" dirty="0">
                <a:latin typeface="Times New Roman"/>
                <a:cs typeface="Times New Roman"/>
              </a:rPr>
              <a:t>3</a:t>
            </a:r>
            <a:r>
              <a:rPr sz="600" spc="20" dirty="0">
                <a:latin typeface="Times New Roman"/>
                <a:cs typeface="Times New Roman"/>
              </a:rPr>
              <a:t>1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2400" spc="37" baseline="8680" dirty="0">
                <a:latin typeface="Times New Roman"/>
                <a:cs typeface="Times New Roman"/>
              </a:rPr>
              <a:t>0</a:t>
            </a:r>
            <a:r>
              <a:rPr sz="2400" baseline="8680" dirty="0">
                <a:latin typeface="Times New Roman"/>
                <a:cs typeface="Times New Roman"/>
              </a:rPr>
              <a:t>	</a:t>
            </a:r>
            <a:r>
              <a:rPr sz="2400" spc="135" baseline="13888" dirty="0">
                <a:latin typeface="Times New Roman"/>
                <a:cs typeface="Times New Roman"/>
              </a:rPr>
              <a:t>y</a:t>
            </a:r>
            <a:r>
              <a:rPr sz="600" spc="15" dirty="0">
                <a:latin typeface="Times New Roman"/>
                <a:cs typeface="Times New Roman"/>
              </a:rPr>
              <a:t>3</a:t>
            </a:r>
            <a:r>
              <a:rPr sz="600" spc="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  <a:spcBef>
                <a:spcPts val="40"/>
              </a:spcBef>
              <a:tabLst>
                <a:tab pos="676910" algn="l"/>
              </a:tabLst>
            </a:pPr>
            <a:r>
              <a:rPr sz="1600" spc="25" dirty="0">
                <a:latin typeface="Times New Roman"/>
                <a:cs typeface="Times New Roman"/>
              </a:rPr>
              <a:t>0	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1024" y="6479601"/>
            <a:ext cx="6286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1024" y="6775281"/>
            <a:ext cx="6286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89774" y="6434230"/>
            <a:ext cx="895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25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9774" y="7037372"/>
            <a:ext cx="895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25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5624" y="6126159"/>
            <a:ext cx="82931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7030" indent="-329565">
              <a:lnSpc>
                <a:spcPct val="100000"/>
              </a:lnSpc>
              <a:spcBef>
                <a:spcPts val="130"/>
              </a:spcBef>
              <a:buSzPct val="57142"/>
              <a:buChar char=""/>
              <a:tabLst>
                <a:tab pos="367030" algn="l"/>
                <a:tab pos="367665" algn="l"/>
                <a:tab pos="726440" algn="l"/>
              </a:tabLst>
            </a:pPr>
            <a:r>
              <a:rPr sz="1575" spc="30" baseline="-18518" dirty="0">
                <a:latin typeface="Symbol"/>
                <a:cs typeface="Symbol"/>
              </a:rPr>
              <a:t></a:t>
            </a:r>
            <a:r>
              <a:rPr sz="1575" spc="30" baseline="-18518" dirty="0">
                <a:latin typeface="Times New Roman"/>
                <a:cs typeface="Times New Roman"/>
              </a:rPr>
              <a:t> </a:t>
            </a:r>
            <a:r>
              <a:rPr sz="1425" spc="37" baseline="2923" dirty="0">
                <a:latin typeface="Symbol"/>
                <a:cs typeface="Symbol"/>
              </a:rPr>
              <a:t></a:t>
            </a:r>
            <a:r>
              <a:rPr sz="1425" spc="37" baseline="2923" dirty="0">
                <a:latin typeface="Times New Roman"/>
                <a:cs typeface="Times New Roman"/>
              </a:rPr>
              <a:t>	</a:t>
            </a:r>
            <a:r>
              <a:rPr sz="1425" spc="37" baseline="2923" dirty="0">
                <a:latin typeface="Symbol"/>
                <a:cs typeface="Symbol"/>
              </a:rPr>
              <a:t></a:t>
            </a:r>
            <a:endParaRPr sz="1425" baseline="2923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6867" y="6169342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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6439" y="6181126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655" algn="l"/>
              </a:tabLst>
            </a:pPr>
            <a:r>
              <a:rPr sz="1050" spc="20" dirty="0">
                <a:latin typeface="Symbol"/>
                <a:cs typeface="Symbol"/>
              </a:rPr>
              <a:t>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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32423" y="6132676"/>
            <a:ext cx="3981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050" spc="80" dirty="0">
                <a:latin typeface="Symbol"/>
                <a:cs typeface="Symbol"/>
              </a:rPr>
              <a:t></a:t>
            </a:r>
            <a:r>
              <a:rPr sz="2400" spc="120" baseline="-12152" dirty="0">
                <a:latin typeface="Times New Roman"/>
                <a:cs typeface="Times New Roman"/>
              </a:rPr>
              <a:t>y</a:t>
            </a:r>
            <a:r>
              <a:rPr sz="2400" spc="397" baseline="-12152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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9106" y="6158041"/>
            <a:ext cx="27940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050" spc="20" dirty="0">
                <a:latin typeface="Symbol"/>
                <a:cs typeface="Symbol"/>
              </a:rPr>
              <a:t>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2400" spc="37" baseline="-12152" dirty="0">
                <a:latin typeface="Times New Roman"/>
                <a:cs typeface="Times New Roman"/>
              </a:rPr>
              <a:t>y</a:t>
            </a:r>
            <a:endParaRPr sz="2400" baseline="-1215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30166" y="6199725"/>
            <a:ext cx="116776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20370" algn="l"/>
                <a:tab pos="800100" algn="l"/>
              </a:tabLst>
            </a:pPr>
            <a:r>
              <a:rPr sz="1600" dirty="0">
                <a:latin typeface="Times New Roman"/>
                <a:cs typeface="Times New Roman"/>
              </a:rPr>
              <a:t>-y	-y	-y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575" spc="30" baseline="18518" dirty="0">
                <a:latin typeface="Symbol"/>
                <a:cs typeface="Symbol"/>
              </a:rPr>
              <a:t></a:t>
            </a:r>
            <a:endParaRPr sz="1575" baseline="18518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6439" y="6243826"/>
            <a:ext cx="10896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6409" algn="l"/>
              </a:tabLst>
            </a:pPr>
            <a:r>
              <a:rPr sz="1050" spc="140" dirty="0">
                <a:latin typeface="Symbol"/>
                <a:cs typeface="Symbol"/>
              </a:rPr>
              <a:t></a:t>
            </a:r>
            <a:r>
              <a:rPr sz="2400" spc="104" baseline="1736" dirty="0">
                <a:latin typeface="Times New Roman"/>
                <a:cs typeface="Times New Roman"/>
              </a:rPr>
              <a:t>U</a:t>
            </a:r>
            <a:r>
              <a:rPr sz="600" spc="20" dirty="0">
                <a:latin typeface="Times New Roman"/>
                <a:cs typeface="Times New Roman"/>
              </a:rPr>
              <a:t>1</a:t>
            </a:r>
            <a:r>
              <a:rPr sz="600" spc="-8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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575" spc="142" baseline="5291" dirty="0">
                <a:latin typeface="Symbol"/>
                <a:cs typeface="Symbol"/>
              </a:rPr>
              <a:t></a:t>
            </a:r>
            <a:r>
              <a:rPr sz="2400" spc="-135" baseline="3472" dirty="0">
                <a:latin typeface="Times New Roman"/>
                <a:cs typeface="Times New Roman"/>
              </a:rPr>
              <a:t>S</a:t>
            </a:r>
            <a:r>
              <a:rPr sz="900" spc="30" baseline="4629" dirty="0">
                <a:latin typeface="Times New Roman"/>
                <a:cs typeface="Times New Roman"/>
              </a:rPr>
              <a:t>1</a:t>
            </a:r>
            <a:r>
              <a:rPr sz="900" baseline="4629" dirty="0">
                <a:latin typeface="Times New Roman"/>
                <a:cs typeface="Times New Roman"/>
              </a:rPr>
              <a:t>     </a:t>
            </a:r>
            <a:r>
              <a:rPr sz="900" spc="-60" baseline="4629" dirty="0">
                <a:latin typeface="Times New Roman"/>
                <a:cs typeface="Times New Roman"/>
              </a:rPr>
              <a:t> </a:t>
            </a:r>
            <a:r>
              <a:rPr sz="2400" spc="15" baseline="3472" dirty="0">
                <a:latin typeface="Times New Roman"/>
                <a:cs typeface="Times New Roman"/>
              </a:rPr>
              <a:t>U</a:t>
            </a:r>
            <a:r>
              <a:rPr sz="900" spc="30" baseline="4629" dirty="0">
                <a:latin typeface="Times New Roman"/>
                <a:cs typeface="Times New Roman"/>
              </a:rPr>
              <a:t>1</a:t>
            </a:r>
            <a:r>
              <a:rPr sz="900" baseline="4629" dirty="0">
                <a:latin typeface="Times New Roman"/>
                <a:cs typeface="Times New Roman"/>
              </a:rPr>
              <a:t> </a:t>
            </a:r>
            <a:r>
              <a:rPr sz="900" spc="-89" baseline="4629" dirty="0">
                <a:latin typeface="Times New Roman"/>
                <a:cs typeface="Times New Roman"/>
              </a:rPr>
              <a:t> </a:t>
            </a:r>
            <a:r>
              <a:rPr sz="1575" spc="30" baseline="5291" dirty="0">
                <a:latin typeface="Symbol"/>
                <a:cs typeface="Symbol"/>
              </a:rPr>
              <a:t></a:t>
            </a:r>
            <a:endParaRPr sz="1575" baseline="5291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57823" y="6332435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07946" y="6294382"/>
            <a:ext cx="22225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0</a:t>
            </a:r>
            <a:r>
              <a:rPr sz="600" spc="-65" dirty="0">
                <a:latin typeface="Times New Roman"/>
                <a:cs typeface="Times New Roman"/>
              </a:rPr>
              <a:t> </a:t>
            </a:r>
            <a:r>
              <a:rPr sz="1575" spc="30" baseline="-15873" dirty="0">
                <a:latin typeface="Symbol"/>
                <a:cs typeface="Symbol"/>
              </a:rPr>
              <a:t></a:t>
            </a:r>
            <a:endParaRPr sz="1575" baseline="-15873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14506" y="6357800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30350" y="6431193"/>
            <a:ext cx="61595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8640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-95" dirty="0">
                <a:latin typeface="Times New Roman"/>
                <a:cs typeface="Times New Roman"/>
              </a:rPr>
              <a:t> </a:t>
            </a:r>
            <a:r>
              <a:rPr sz="1425" spc="37" baseline="2923" dirty="0">
                <a:latin typeface="Symbol"/>
                <a:cs typeface="Symbol"/>
              </a:rPr>
              <a:t></a:t>
            </a:r>
            <a:r>
              <a:rPr sz="1425" baseline="2923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56439" y="6442978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65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57823" y="6463212"/>
            <a:ext cx="34734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003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76406" y="6478193"/>
            <a:ext cx="66802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523875" algn="l"/>
              </a:tabLst>
            </a:pPr>
            <a:r>
              <a:rPr sz="1575" spc="15" baseline="23809" dirty="0">
                <a:latin typeface="Symbol"/>
                <a:cs typeface="Symbol"/>
              </a:rPr>
              <a:t></a:t>
            </a:r>
            <a:r>
              <a:rPr sz="1600" spc="10" dirty="0">
                <a:latin typeface="Times New Roman"/>
                <a:cs typeface="Times New Roman"/>
              </a:rPr>
              <a:t>-y	</a:t>
            </a:r>
            <a:r>
              <a:rPr sz="1600" spc="25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30350" y="6561970"/>
            <a:ext cx="61595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5904" algn="l"/>
                <a:tab pos="548640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575" spc="22" baseline="2645" dirty="0">
                <a:latin typeface="Times New Roman"/>
                <a:cs typeface="Times New Roman"/>
              </a:rPr>
              <a:t>/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56439" y="6573742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65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57823" y="6533459"/>
            <a:ext cx="3473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30" baseline="2645" dirty="0">
                <a:latin typeface="Symbol"/>
                <a:cs typeface="Symbol"/>
              </a:rPr>
              <a:t></a:t>
            </a:r>
            <a:r>
              <a:rPr sz="1575" spc="187" baseline="264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0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575" spc="30" baseline="2645" dirty="0">
                <a:latin typeface="Symbol"/>
                <a:cs typeface="Symbol"/>
              </a:rPr>
              <a:t></a:t>
            </a:r>
            <a:endParaRPr sz="1575" baseline="2645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55671" y="6667073"/>
            <a:ext cx="10287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5" dirty="0">
                <a:latin typeface="Symbol"/>
                <a:cs typeface="Symbol"/>
              </a:rPr>
              <a:t>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0094" y="6667073"/>
            <a:ext cx="10287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5" dirty="0">
                <a:latin typeface="Symbol"/>
                <a:cs typeface="Symbol"/>
              </a:rPr>
              <a:t>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04950" y="6693045"/>
            <a:ext cx="22034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425" spc="37" baseline="-14619" dirty="0">
                <a:latin typeface="Symbol"/>
                <a:cs typeface="Symbol"/>
              </a:rPr>
              <a:t></a:t>
            </a:r>
            <a:endParaRPr sz="1425" baseline="-14619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66867" y="6693045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56439" y="6704829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65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64374" y="6656082"/>
            <a:ext cx="7658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05765" algn="l"/>
              </a:tabLst>
            </a:pPr>
            <a:r>
              <a:rPr sz="950" spc="25" dirty="0">
                <a:latin typeface="Symbol"/>
                <a:cs typeface="Symbol"/>
              </a:rPr>
              <a:t></a:t>
            </a:r>
            <a:r>
              <a:rPr sz="950" spc="25" dirty="0">
                <a:latin typeface="Times New Roman"/>
                <a:cs typeface="Times New Roman"/>
              </a:rPr>
              <a:t>	</a:t>
            </a:r>
            <a:r>
              <a:rPr sz="1050" spc="65" dirty="0">
                <a:latin typeface="Symbol"/>
                <a:cs typeface="Symbol"/>
              </a:rPr>
              <a:t></a:t>
            </a:r>
            <a:r>
              <a:rPr sz="2400" spc="97" baseline="-26041" dirty="0">
                <a:latin typeface="Times New Roman"/>
                <a:cs typeface="Times New Roman"/>
              </a:rPr>
              <a:t>y</a:t>
            </a:r>
            <a:r>
              <a:rPr sz="2400" spc="442" baseline="-26041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14506" y="6619651"/>
            <a:ext cx="79375" cy="321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145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  <a:p>
            <a:pPr marL="12700">
              <a:lnSpc>
                <a:spcPts val="1145"/>
              </a:lnSpc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65598" y="6319747"/>
            <a:ext cx="219710" cy="621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Times New Roman"/>
                <a:cs typeface="Times New Roman"/>
              </a:rPr>
              <a:t>1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r>
              <a:rPr sz="600" spc="-85" dirty="0">
                <a:latin typeface="Times New Roman"/>
                <a:cs typeface="Times New Roman"/>
              </a:rPr>
              <a:t> </a:t>
            </a:r>
            <a:r>
              <a:rPr sz="1575" spc="30" baseline="-15873" dirty="0">
                <a:latin typeface="Symbol"/>
                <a:cs typeface="Symbol"/>
              </a:rPr>
              <a:t></a:t>
            </a:r>
            <a:endParaRPr sz="1575" baseline="-15873">
              <a:latin typeface="Symbol"/>
              <a:cs typeface="Symbol"/>
            </a:endParaRPr>
          </a:p>
          <a:p>
            <a:pPr marL="127000">
              <a:lnSpc>
                <a:spcPts val="1145"/>
              </a:lnSpc>
              <a:spcBef>
                <a:spcPts val="7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  <a:p>
            <a:pPr marL="127000">
              <a:lnSpc>
                <a:spcPts val="1030"/>
              </a:lnSpc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  <a:p>
            <a:pPr marL="127000">
              <a:lnSpc>
                <a:spcPts val="1145"/>
              </a:lnSpc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30350" y="6823822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66867" y="6823823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31039" y="6766612"/>
            <a:ext cx="40576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050" spc="100" dirty="0">
                <a:latin typeface="Symbol"/>
                <a:cs typeface="Symbol"/>
              </a:rPr>
              <a:t></a:t>
            </a:r>
            <a:r>
              <a:rPr sz="2400" spc="179" baseline="-15625" dirty="0">
                <a:latin typeface="Times New Roman"/>
                <a:cs typeface="Times New Roman"/>
              </a:rPr>
              <a:t>U</a:t>
            </a:r>
            <a:r>
              <a:rPr sz="900" spc="30" baseline="-50925" dirty="0">
                <a:latin typeface="Times New Roman"/>
                <a:cs typeface="Times New Roman"/>
              </a:rPr>
              <a:t>3</a:t>
            </a:r>
            <a:r>
              <a:rPr sz="900" spc="-135" baseline="-50925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57823" y="6855841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36376" y="6868828"/>
            <a:ext cx="16891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Times New Roman"/>
                <a:cs typeface="Times New Roman"/>
              </a:rPr>
              <a:t>3</a:t>
            </a:r>
            <a:r>
              <a:rPr sz="600" spc="20" dirty="0">
                <a:latin typeface="Times New Roman"/>
                <a:cs typeface="Times New Roman"/>
              </a:rPr>
              <a:t>0</a:t>
            </a:r>
            <a:r>
              <a:rPr sz="600" spc="-90" dirty="0">
                <a:latin typeface="Times New Roman"/>
                <a:cs typeface="Times New Roman"/>
              </a:rPr>
              <a:t> </a:t>
            </a:r>
            <a:r>
              <a:rPr sz="1575" spc="30" baseline="5291" dirty="0">
                <a:latin typeface="Symbol"/>
                <a:cs typeface="Symbol"/>
              </a:rPr>
              <a:t></a:t>
            </a:r>
            <a:endParaRPr sz="1575" baseline="5291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14506" y="6881206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80409" y="6881206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04950" y="6954599"/>
            <a:ext cx="2152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-95" dirty="0">
                <a:latin typeface="Times New Roman"/>
                <a:cs typeface="Times New Roman"/>
              </a:rPr>
              <a:t> </a:t>
            </a:r>
            <a:r>
              <a:rPr sz="1425" spc="37" baseline="-32163" dirty="0">
                <a:latin typeface="Symbol"/>
                <a:cs typeface="Symbol"/>
              </a:rPr>
              <a:t></a:t>
            </a:r>
            <a:endParaRPr sz="1425" baseline="-32163">
              <a:latin typeface="Symbol"/>
              <a:cs typeface="Symbo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66867" y="6954599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56439" y="6966370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765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57823" y="6986916"/>
            <a:ext cx="34734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0035" algn="l"/>
              </a:tabLst>
            </a:pPr>
            <a:r>
              <a:rPr sz="1050" spc="20" dirty="0">
                <a:latin typeface="Symbol"/>
                <a:cs typeface="Symbol"/>
              </a:rPr>
              <a:t>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14506" y="7012280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80409" y="7013185"/>
            <a:ext cx="383540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2740" algn="l"/>
              </a:tabLst>
            </a:pPr>
            <a:r>
              <a:rPr sz="1050" spc="20" dirty="0">
                <a:latin typeface="Symbol"/>
                <a:cs typeface="Symbol"/>
              </a:rPr>
              <a:t>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600" spc="15" dirty="0">
                <a:latin typeface="Symbol"/>
                <a:cs typeface="Symbol"/>
              </a:rPr>
              <a:t></a:t>
            </a:r>
            <a:endParaRPr sz="60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30350" y="7085674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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66867" y="7085674"/>
            <a:ext cx="7937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31039" y="7028476"/>
            <a:ext cx="40576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050" spc="60" dirty="0">
                <a:latin typeface="Symbol"/>
                <a:cs typeface="Symbol"/>
              </a:rPr>
              <a:t></a:t>
            </a:r>
            <a:r>
              <a:rPr sz="2400" spc="89" baseline="-26041" dirty="0">
                <a:latin typeface="Times New Roman"/>
                <a:cs typeface="Times New Roman"/>
              </a:rPr>
              <a:t>U</a:t>
            </a:r>
            <a:r>
              <a:rPr sz="2400" spc="37" baseline="-26041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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89106" y="7085853"/>
            <a:ext cx="39497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75" spc="-607" baseline="10582" dirty="0">
                <a:latin typeface="Symbol"/>
                <a:cs typeface="Symbol"/>
              </a:rPr>
              <a:t></a:t>
            </a:r>
            <a:r>
              <a:rPr sz="1050" spc="35" dirty="0">
                <a:latin typeface="Symbol"/>
                <a:cs typeface="Symbol"/>
              </a:rPr>
              <a:t></a:t>
            </a:r>
            <a:r>
              <a:rPr sz="2400" spc="-37" baseline="13888" dirty="0">
                <a:latin typeface="Times New Roman"/>
                <a:cs typeface="Times New Roman"/>
              </a:rPr>
              <a:t>-</a:t>
            </a:r>
            <a:r>
              <a:rPr sz="2400" spc="157" baseline="13888" dirty="0">
                <a:latin typeface="Times New Roman"/>
                <a:cs typeface="Times New Roman"/>
              </a:rPr>
              <a:t>y</a:t>
            </a:r>
            <a:r>
              <a:rPr sz="600" spc="15" dirty="0">
                <a:latin typeface="Times New Roman"/>
                <a:cs typeface="Times New Roman"/>
              </a:rPr>
              <a:t>4</a:t>
            </a:r>
            <a:r>
              <a:rPr sz="600" spc="20" dirty="0"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26381" y="7034213"/>
            <a:ext cx="35877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ts val="1440"/>
              </a:lnSpc>
              <a:spcBef>
                <a:spcPts val="125"/>
              </a:spcBef>
            </a:pPr>
            <a:r>
              <a:rPr sz="1600" spc="25" dirty="0">
                <a:latin typeface="Times New Roman"/>
                <a:cs typeface="Times New Roman"/>
              </a:rPr>
              <a:t>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575" spc="-607" baseline="-10582" dirty="0">
                <a:latin typeface="Symbol"/>
                <a:cs typeface="Symbol"/>
              </a:rPr>
              <a:t></a:t>
            </a:r>
            <a:endParaRPr sz="1575" baseline="-10582">
              <a:latin typeface="Symbol"/>
              <a:cs typeface="Symbol"/>
            </a:endParaRPr>
          </a:p>
          <a:p>
            <a:pPr marL="153670">
              <a:lnSpc>
                <a:spcPts val="780"/>
              </a:lnSpc>
            </a:pPr>
            <a:r>
              <a:rPr sz="600" spc="15" dirty="0">
                <a:latin typeface="Times New Roman"/>
                <a:cs typeface="Times New Roman"/>
              </a:rPr>
              <a:t>44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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32423" y="7111224"/>
            <a:ext cx="3981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75" spc="-292" baseline="26455" dirty="0">
                <a:latin typeface="Symbol"/>
                <a:cs typeface="Symbol"/>
              </a:rPr>
              <a:t></a:t>
            </a:r>
            <a:r>
              <a:rPr sz="1050" spc="-195" dirty="0">
                <a:latin typeface="Symbol"/>
                <a:cs typeface="Symbol"/>
              </a:rPr>
              <a:t>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2400" spc="37" baseline="1736" dirty="0">
                <a:latin typeface="Times New Roman"/>
                <a:cs typeface="Times New Roman"/>
              </a:rPr>
              <a:t>0</a:t>
            </a:r>
            <a:r>
              <a:rPr sz="2400" spc="-15" baseline="1736" dirty="0">
                <a:latin typeface="Times New Roman"/>
                <a:cs typeface="Times New Roman"/>
              </a:rPr>
              <a:t> </a:t>
            </a:r>
            <a:r>
              <a:rPr sz="1575" spc="-292" baseline="26455" dirty="0">
                <a:latin typeface="Symbol"/>
                <a:cs typeface="Symbol"/>
              </a:rPr>
              <a:t></a:t>
            </a:r>
            <a:r>
              <a:rPr sz="1050" spc="-195" dirty="0">
                <a:latin typeface="Symbol"/>
                <a:cs typeface="Symbol"/>
              </a:rPr>
              <a:t>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56439" y="7200441"/>
            <a:ext cx="3549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9395" algn="l"/>
              </a:tabLst>
            </a:pPr>
            <a:r>
              <a:rPr sz="1050" spc="20" dirty="0">
                <a:latin typeface="Symbol"/>
                <a:cs typeface="Symbol"/>
              </a:rPr>
              <a:t></a:t>
            </a:r>
            <a:r>
              <a:rPr sz="1050" spc="20" dirty="0">
                <a:latin typeface="Times New Roman"/>
                <a:cs typeface="Times New Roman"/>
              </a:rPr>
              <a:t>	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r>
              <a:rPr sz="600" spc="-9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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30350" y="7143239"/>
            <a:ext cx="61595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25" dirty="0">
                <a:latin typeface="Symbol"/>
                <a:cs typeface="Symbol"/>
              </a:rPr>
              <a:t></a:t>
            </a:r>
            <a:r>
              <a:rPr sz="2400" spc="-30" baseline="3472" dirty="0">
                <a:latin typeface="Times New Roman"/>
                <a:cs typeface="Times New Roman"/>
              </a:rPr>
              <a:t>S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r>
              <a:rPr sz="600" dirty="0">
                <a:latin typeface="Times New Roman"/>
                <a:cs typeface="Times New Roman"/>
              </a:rPr>
              <a:t>     </a:t>
            </a:r>
            <a:r>
              <a:rPr sz="600" spc="10" dirty="0">
                <a:latin typeface="Times New Roman"/>
                <a:cs typeface="Times New Roman"/>
              </a:rPr>
              <a:t> </a:t>
            </a:r>
            <a:r>
              <a:rPr sz="2400" spc="112" baseline="3472" dirty="0">
                <a:latin typeface="Times New Roman"/>
                <a:cs typeface="Times New Roman"/>
              </a:rPr>
              <a:t>U</a:t>
            </a:r>
            <a:r>
              <a:rPr sz="600" spc="20" dirty="0">
                <a:latin typeface="Times New Roman"/>
                <a:cs typeface="Times New Roman"/>
              </a:rPr>
              <a:t>4</a:t>
            </a:r>
            <a:r>
              <a:rPr sz="600" spc="25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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49902" y="6627169"/>
            <a:ext cx="7861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2280" algn="l"/>
              </a:tabLst>
            </a:pPr>
            <a:r>
              <a:rPr sz="1050" spc="25" dirty="0">
                <a:latin typeface="Symbol"/>
                <a:cs typeface="Symbol"/>
              </a:rPr>
              <a:t></a:t>
            </a:r>
            <a:r>
              <a:rPr sz="1050" spc="25" dirty="0">
                <a:latin typeface="Times New Roman"/>
                <a:cs typeface="Times New Roman"/>
              </a:rPr>
              <a:t>	</a:t>
            </a:r>
            <a:r>
              <a:rPr sz="1050" spc="65" dirty="0">
                <a:latin typeface="Symbol"/>
                <a:cs typeface="Symbol"/>
              </a:rPr>
              <a:t></a:t>
            </a:r>
            <a:r>
              <a:rPr sz="1050" i="1" spc="65" dirty="0">
                <a:latin typeface="Times New Roman"/>
                <a:cs typeface="Times New Roman"/>
              </a:rPr>
              <a:t>U</a:t>
            </a:r>
            <a:r>
              <a:rPr sz="1050" i="1" spc="27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87983" y="7584185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03400" y="8238743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85389" y="8238743"/>
            <a:ext cx="958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130" algn="l"/>
                <a:tab pos="591185" algn="l"/>
                <a:tab pos="8566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0	–	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87983" y="9470390"/>
            <a:ext cx="53905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735" algn="l"/>
                <a:tab pos="5328285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 обчи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10" dirty="0">
                <a:latin typeface="Times New Roman"/>
                <a:cs typeface="Times New Roman"/>
              </a:rPr>
              <a:t>ен</a:t>
            </a:r>
            <a:r>
              <a:rPr sz="1400" spc="-5" dirty="0">
                <a:latin typeface="Times New Roman"/>
                <a:cs typeface="Times New Roman"/>
              </a:rPr>
              <a:t>і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овідності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ii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ij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92275" y="5431206"/>
            <a:ext cx="7556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25" dirty="0">
                <a:latin typeface="Symbol"/>
                <a:cs typeface="Symbol"/>
              </a:rPr>
              <a:t></a:t>
            </a:r>
            <a:endParaRPr sz="80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2873" y="5455718"/>
            <a:ext cx="39243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750" spc="95" dirty="0">
                <a:latin typeface="Symbol"/>
                <a:cs typeface="Symbol"/>
              </a:rPr>
              <a:t></a:t>
            </a:r>
            <a:r>
              <a:rPr sz="750" spc="95" dirty="0">
                <a:latin typeface="Times New Roman"/>
                <a:cs typeface="Times New Roman"/>
              </a:rPr>
              <a:t>	</a:t>
            </a:r>
            <a:r>
              <a:rPr sz="750" spc="95" dirty="0">
                <a:latin typeface="Symbol"/>
                <a:cs typeface="Symbol"/>
              </a:rPr>
              <a:t></a:t>
            </a:r>
            <a:endParaRPr sz="75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87983" y="4991607"/>
            <a:ext cx="6150610" cy="1183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6985" indent="266700">
              <a:lnSpc>
                <a:spcPts val="1620"/>
              </a:lnSpc>
              <a:spcBef>
                <a:spcPts val="200"/>
              </a:spcBef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комплексних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струмів </a:t>
            </a:r>
            <a:r>
              <a:rPr sz="1400" spc="-5" dirty="0">
                <a:latin typeface="Times New Roman"/>
                <a:cs typeface="Times New Roman"/>
              </a:rPr>
              <a:t>має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  <a:p>
            <a:pPr marL="1841500">
              <a:lnSpc>
                <a:spcPts val="1880"/>
              </a:lnSpc>
              <a:spcBef>
                <a:spcPts val="645"/>
              </a:spcBef>
            </a:pPr>
            <a:r>
              <a:rPr sz="2100" spc="82" baseline="1984" dirty="0">
                <a:latin typeface="Times New Roman"/>
                <a:cs typeface="Times New Roman"/>
              </a:rPr>
              <a:t>Y</a:t>
            </a:r>
            <a:r>
              <a:rPr sz="2100" spc="-232" baseline="1984" dirty="0">
                <a:latin typeface="Times New Roman"/>
                <a:cs typeface="Times New Roman"/>
              </a:rPr>
              <a:t> </a:t>
            </a:r>
            <a:r>
              <a:rPr sz="2100" spc="89" baseline="1984" dirty="0">
                <a:latin typeface="Symbol"/>
                <a:cs typeface="Symbol"/>
              </a:rPr>
              <a:t></a:t>
            </a:r>
            <a:r>
              <a:rPr sz="2100" i="1" spc="82" baseline="1984" dirty="0">
                <a:latin typeface="Times New Roman"/>
                <a:cs typeface="Times New Roman"/>
              </a:rPr>
              <a:t>U</a:t>
            </a:r>
            <a:r>
              <a:rPr sz="2100" i="1" baseline="1984" dirty="0">
                <a:latin typeface="Times New Roman"/>
                <a:cs typeface="Times New Roman"/>
              </a:rPr>
              <a:t> </a:t>
            </a:r>
            <a:r>
              <a:rPr sz="2100" i="1" spc="179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S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100" dirty="0">
                <a:latin typeface="Times New Roman"/>
                <a:cs typeface="Times New Roman"/>
              </a:rPr>
              <a:t>/</a:t>
            </a:r>
            <a:r>
              <a:rPr sz="1250" spc="35" dirty="0">
                <a:latin typeface="Times New Roman"/>
                <a:cs typeface="Times New Roman"/>
              </a:rPr>
              <a:t> </a:t>
            </a:r>
            <a:r>
              <a:rPr sz="1250" spc="265" dirty="0">
                <a:latin typeface="Times New Roman"/>
                <a:cs typeface="Times New Roman"/>
              </a:rPr>
              <a:t>U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575" spc="-7" baseline="-5291" dirty="0">
                <a:latin typeface="Times New Roman"/>
                <a:cs typeface="Times New Roman"/>
              </a:rPr>
              <a:t>δ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575" baseline="-5291" dirty="0">
                <a:latin typeface="Times New Roman"/>
                <a:cs typeface="Times New Roman"/>
              </a:rPr>
              <a:t>δ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70"/>
              </a:spcBef>
            </a:pP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записуються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крім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(балансуючих).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Використовується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неповна матриця провідностей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51316" y="7816925"/>
            <a:ext cx="186817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17220" algn="l"/>
                <a:tab pos="1210945" algn="l"/>
                <a:tab pos="181483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86609" y="7793989"/>
            <a:ext cx="36512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sz="950" spc="25" dirty="0">
                <a:latin typeface="Symbol"/>
                <a:cs typeface="Symbol"/>
              </a:rPr>
              <a:t></a:t>
            </a:r>
            <a:r>
              <a:rPr sz="950" spc="25" dirty="0">
                <a:latin typeface="Times New Roman"/>
                <a:cs typeface="Times New Roman"/>
              </a:rPr>
              <a:t>	</a:t>
            </a:r>
            <a:r>
              <a:rPr sz="950" spc="25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01467" y="7816734"/>
            <a:ext cx="654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40808" y="7885117"/>
            <a:ext cx="360426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1650"/>
              </a:lnSpc>
              <a:spcBef>
                <a:spcPts val="130"/>
              </a:spcBef>
            </a:pPr>
            <a:r>
              <a:rPr sz="2625" spc="22" baseline="7936" dirty="0">
                <a:latin typeface="Times New Roman"/>
                <a:cs typeface="Times New Roman"/>
              </a:rPr>
              <a:t>y </a:t>
            </a:r>
            <a:r>
              <a:rPr sz="2625" spc="-179" baseline="7936" dirty="0">
                <a:latin typeface="Times New Roman"/>
                <a:cs typeface="Times New Roman"/>
              </a:rPr>
              <a:t> 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57" baseline="7936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150" baseline="17857" dirty="0">
                <a:latin typeface="Times New Roman"/>
                <a:cs typeface="Times New Roman"/>
              </a:rPr>
              <a:t> </a:t>
            </a:r>
            <a:r>
              <a:rPr sz="2550" spc="-104" baseline="3267" dirty="0">
                <a:latin typeface="Times New Roman"/>
                <a:cs typeface="Times New Roman"/>
              </a:rPr>
              <a:t>S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80" dirty="0">
                <a:latin typeface="Times New Roman"/>
                <a:cs typeface="Times New Roman"/>
              </a:rPr>
              <a:t> </a:t>
            </a:r>
            <a:r>
              <a:rPr sz="1725" spc="15" baseline="21739" dirty="0">
                <a:latin typeface="Times New Roman"/>
                <a:cs typeface="Times New Roman"/>
              </a:rPr>
              <a:t>/</a:t>
            </a:r>
            <a:r>
              <a:rPr sz="1725" spc="-97" baseline="21739" dirty="0">
                <a:latin typeface="Times New Roman"/>
                <a:cs typeface="Times New Roman"/>
              </a:rPr>
              <a:t> </a:t>
            </a:r>
            <a:r>
              <a:rPr sz="2550" spc="52" baseline="3267" dirty="0">
                <a:latin typeface="Times New Roman"/>
                <a:cs typeface="Times New Roman"/>
              </a:rPr>
              <a:t>U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r>
              <a:rPr sz="650" spc="-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2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2625" baseline="7936" dirty="0">
                <a:latin typeface="Times New Roman"/>
                <a:cs typeface="Times New Roman"/>
              </a:rPr>
              <a:t> </a:t>
            </a:r>
            <a:r>
              <a:rPr sz="2625" spc="-127" baseline="7936" dirty="0">
                <a:latin typeface="Times New Roman"/>
                <a:cs typeface="Times New Roman"/>
              </a:rPr>
              <a:t> </a:t>
            </a: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0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  <a:p>
            <a:pPr marL="142240">
              <a:lnSpc>
                <a:spcPts val="415"/>
              </a:lnSpc>
              <a:tabLst>
                <a:tab pos="737235" algn="l"/>
                <a:tab pos="1336040" algn="l"/>
                <a:tab pos="1934845" algn="l"/>
                <a:tab pos="3183255" algn="l"/>
              </a:tabLst>
            </a:pPr>
            <a:r>
              <a:rPr sz="700" spc="-5" dirty="0">
                <a:latin typeface="Times New Roman"/>
                <a:cs typeface="Times New Roman"/>
              </a:rPr>
              <a:t>11	</a:t>
            </a:r>
            <a:r>
              <a:rPr sz="700" spc="-10" dirty="0">
                <a:latin typeface="Times New Roman"/>
                <a:cs typeface="Times New Roman"/>
              </a:rPr>
              <a:t>12	13	14	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17305" y="8415583"/>
            <a:ext cx="9588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latin typeface="Times New Roman"/>
                <a:cs typeface="Times New Roman"/>
              </a:rPr>
              <a:t>21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56316" y="8258003"/>
            <a:ext cx="17145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spc="-15" dirty="0">
                <a:latin typeface="Times New Roman"/>
                <a:cs typeface="Times New Roman"/>
              </a:rPr>
              <a:t>-y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01830" y="8284599"/>
            <a:ext cx="200025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00" spc="104" baseline="1984" dirty="0">
                <a:latin typeface="Times New Roman"/>
                <a:cs typeface="Times New Roman"/>
              </a:rPr>
              <a:t>U</a:t>
            </a:r>
            <a:r>
              <a:rPr sz="550" spc="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668355" y="8231978"/>
            <a:ext cx="58419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97359" y="8181049"/>
            <a:ext cx="412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13579" y="8248382"/>
            <a:ext cx="2120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52773" y="8258754"/>
            <a:ext cx="7874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120" baseline="17857" dirty="0">
                <a:latin typeface="Times New Roman"/>
                <a:cs typeface="Times New Roman"/>
              </a:rPr>
              <a:t> </a:t>
            </a:r>
            <a:r>
              <a:rPr sz="2550" spc="-37" baseline="3267" dirty="0">
                <a:latin typeface="Times New Roman"/>
                <a:cs typeface="Times New Roman"/>
              </a:rPr>
              <a:t>S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35" dirty="0">
                <a:latin typeface="Times New Roman"/>
                <a:cs typeface="Times New Roman"/>
              </a:rPr>
              <a:t> </a:t>
            </a:r>
            <a:r>
              <a:rPr sz="1650" spc="22" baseline="22727" dirty="0">
                <a:latin typeface="Times New Roman"/>
                <a:cs typeface="Times New Roman"/>
              </a:rPr>
              <a:t>/</a:t>
            </a:r>
            <a:r>
              <a:rPr sz="1650" spc="-82" baseline="22727" dirty="0">
                <a:latin typeface="Times New Roman"/>
                <a:cs typeface="Times New Roman"/>
              </a:rPr>
              <a:t> </a:t>
            </a:r>
            <a:r>
              <a:rPr sz="2550" spc="112" baseline="3267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r>
              <a:rPr sz="650" spc="7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976771" y="8214985"/>
            <a:ext cx="13970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2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90601" y="8409720"/>
            <a:ext cx="11366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22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864019" y="8159112"/>
            <a:ext cx="3714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6545" algn="l"/>
              </a:tabLst>
            </a:pPr>
            <a:r>
              <a:rPr sz="950" spc="5" dirty="0">
                <a:latin typeface="Symbol"/>
                <a:cs typeface="Symbol"/>
              </a:rPr>
              <a:t></a:t>
            </a:r>
            <a:r>
              <a:rPr sz="950" spc="5" dirty="0">
                <a:latin typeface="Times New Roman"/>
                <a:cs typeface="Times New Roman"/>
              </a:rPr>
              <a:t>	</a:t>
            </a:r>
            <a:r>
              <a:rPr sz="950" spc="5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74985" y="8596915"/>
            <a:ext cx="5905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10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30885" y="8622781"/>
            <a:ext cx="656590" cy="657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1440"/>
              </a:lnSpc>
              <a:spcBef>
                <a:spcPts val="130"/>
              </a:spcBef>
            </a:pP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45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2100" spc="157" baseline="-5952" dirty="0">
                <a:latin typeface="Times New Roman"/>
                <a:cs typeface="Times New Roman"/>
              </a:rPr>
              <a:t>U</a:t>
            </a:r>
            <a:r>
              <a:rPr sz="825" spc="15" baseline="-20202" dirty="0">
                <a:latin typeface="Times New Roman"/>
                <a:cs typeface="Times New Roman"/>
              </a:rPr>
              <a:t>1</a:t>
            </a:r>
            <a:r>
              <a:rPr sz="825" baseline="-20202" dirty="0">
                <a:latin typeface="Times New Roman"/>
                <a:cs typeface="Times New Roman"/>
              </a:rPr>
              <a:t>   </a:t>
            </a:r>
            <a:r>
              <a:rPr sz="825" spc="-89" baseline="-20202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–</a:t>
            </a:r>
            <a:endParaRPr sz="2100" baseline="7936">
              <a:latin typeface="Times New Roman"/>
              <a:cs typeface="Times New Roman"/>
            </a:endParaRPr>
          </a:p>
          <a:p>
            <a:pPr marL="201295">
              <a:lnSpc>
                <a:spcPts val="420"/>
              </a:lnSpc>
            </a:pPr>
            <a:r>
              <a:rPr sz="550" spc="5" dirty="0">
                <a:latin typeface="Times New Roman"/>
                <a:cs typeface="Times New Roman"/>
              </a:rPr>
              <a:t>31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38100">
              <a:lnSpc>
                <a:spcPts val="1445"/>
              </a:lnSpc>
              <a:spcBef>
                <a:spcPts val="520"/>
              </a:spcBef>
            </a:pPr>
            <a:r>
              <a:rPr sz="1400" spc="-20" dirty="0">
                <a:latin typeface="Times New Roman"/>
                <a:cs typeface="Times New Roman"/>
              </a:rPr>
              <a:t>-</a:t>
            </a:r>
            <a:r>
              <a:rPr sz="1400" spc="25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2100" spc="104" baseline="-5952" dirty="0">
                <a:latin typeface="Times New Roman"/>
                <a:cs typeface="Times New Roman"/>
              </a:rPr>
              <a:t>U</a:t>
            </a:r>
            <a:r>
              <a:rPr sz="825" spc="7" baseline="-20202" dirty="0">
                <a:latin typeface="Times New Roman"/>
                <a:cs typeface="Times New Roman"/>
              </a:rPr>
              <a:t>1</a:t>
            </a:r>
            <a:r>
              <a:rPr sz="825" baseline="-20202" dirty="0">
                <a:latin typeface="Times New Roman"/>
                <a:cs typeface="Times New Roman"/>
              </a:rPr>
              <a:t> </a:t>
            </a:r>
            <a:r>
              <a:rPr sz="825" spc="-97" baseline="-20202" dirty="0">
                <a:latin typeface="Times New Roman"/>
                <a:cs typeface="Times New Roman"/>
              </a:rPr>
              <a:t> </a:t>
            </a:r>
            <a:r>
              <a:rPr sz="2100" spc="-7" baseline="7936" dirty="0">
                <a:latin typeface="Times New Roman"/>
                <a:cs typeface="Times New Roman"/>
              </a:rPr>
              <a:t>–</a:t>
            </a:r>
            <a:endParaRPr sz="2100" baseline="7936">
              <a:latin typeface="Times New Roman"/>
              <a:cs typeface="Times New Roman"/>
            </a:endParaRPr>
          </a:p>
          <a:p>
            <a:pPr marL="198755">
              <a:lnSpc>
                <a:spcPts val="425"/>
              </a:lnSpc>
            </a:pPr>
            <a:r>
              <a:rPr sz="550" dirty="0">
                <a:latin typeface="Times New Roman"/>
                <a:cs typeface="Times New Roman"/>
              </a:rPr>
              <a:t>41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88681" y="8545968"/>
            <a:ext cx="6540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120392" y="8555427"/>
            <a:ext cx="1276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316865" algn="l"/>
                <a:tab pos="1149350" algn="l"/>
              </a:tabLst>
            </a:pPr>
            <a:r>
              <a:rPr sz="1400" spc="-5" dirty="0">
                <a:latin typeface="Times New Roman"/>
                <a:cs typeface="Times New Roman"/>
              </a:rPr>
              <a:t>0	+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625" spc="-52" baseline="-6349" dirty="0">
                <a:latin typeface="Times New Roman"/>
                <a:cs typeface="Times New Roman"/>
              </a:rPr>
              <a:t>y</a:t>
            </a:r>
            <a:r>
              <a:rPr sz="1050" spc="-15" baseline="-51587" dirty="0">
                <a:latin typeface="Times New Roman"/>
                <a:cs typeface="Times New Roman"/>
              </a:rPr>
              <a:t>3</a:t>
            </a:r>
            <a:r>
              <a:rPr sz="1050" spc="-22" baseline="-51587" dirty="0">
                <a:latin typeface="Times New Roman"/>
                <a:cs typeface="Times New Roman"/>
              </a:rPr>
              <a:t>3</a:t>
            </a:r>
            <a:r>
              <a:rPr sz="1050" spc="-60" baseline="-51587" dirty="0">
                <a:latin typeface="Times New Roman"/>
                <a:cs typeface="Times New Roman"/>
              </a:rPr>
              <a:t> </a:t>
            </a:r>
            <a:r>
              <a:rPr sz="2625" spc="-15" baseline="-11111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3</a:t>
            </a:r>
            <a:r>
              <a:rPr sz="1050" spc="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63097" y="8523330"/>
            <a:ext cx="3587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115" algn="l"/>
              </a:tabLst>
            </a:pPr>
            <a:r>
              <a:rPr sz="950" spc="-5" dirty="0">
                <a:latin typeface="Symbol"/>
                <a:cs typeface="Symbol"/>
              </a:rPr>
              <a:t></a:t>
            </a:r>
            <a:r>
              <a:rPr sz="950" spc="-5" dirty="0">
                <a:latin typeface="Times New Roman"/>
                <a:cs typeface="Times New Roman"/>
              </a:rPr>
              <a:t>	</a:t>
            </a:r>
            <a:r>
              <a:rPr sz="950" spc="-5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26307" y="8546020"/>
            <a:ext cx="6667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652773" y="8613547"/>
            <a:ext cx="14312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120" baseline="17857" dirty="0">
                <a:latin typeface="Times New Roman"/>
                <a:cs typeface="Times New Roman"/>
              </a:rPr>
              <a:t> </a:t>
            </a:r>
            <a:r>
              <a:rPr sz="2550" spc="-97" baseline="3267" dirty="0">
                <a:latin typeface="Times New Roman"/>
                <a:cs typeface="Times New Roman"/>
              </a:rPr>
              <a:t>S</a:t>
            </a:r>
            <a:r>
              <a:rPr sz="650" dirty="0">
                <a:latin typeface="Times New Roman"/>
                <a:cs typeface="Times New Roman"/>
              </a:rPr>
              <a:t>3 </a:t>
            </a:r>
            <a:r>
              <a:rPr sz="650" spc="-60" dirty="0">
                <a:latin typeface="Times New Roman"/>
                <a:cs typeface="Times New Roman"/>
              </a:rPr>
              <a:t> </a:t>
            </a:r>
            <a:r>
              <a:rPr sz="1650" spc="7" baseline="22727" dirty="0">
                <a:latin typeface="Times New Roman"/>
                <a:cs typeface="Times New Roman"/>
              </a:rPr>
              <a:t>/</a:t>
            </a:r>
            <a:r>
              <a:rPr sz="1650" spc="-89" baseline="22727" dirty="0">
                <a:latin typeface="Times New Roman"/>
                <a:cs typeface="Times New Roman"/>
              </a:rPr>
              <a:t> </a:t>
            </a:r>
            <a:r>
              <a:rPr sz="2550" spc="44" baseline="3267" dirty="0">
                <a:latin typeface="Times New Roman"/>
                <a:cs typeface="Times New Roman"/>
              </a:rPr>
              <a:t>U</a:t>
            </a: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142" baseline="17857" dirty="0">
                <a:latin typeface="Times New Roman"/>
                <a:cs typeface="Times New Roman"/>
              </a:rPr>
              <a:t> </a:t>
            </a:r>
            <a:r>
              <a:rPr sz="2625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3</a:t>
            </a:r>
            <a:r>
              <a:rPr sz="1050" spc="-7" baseline="-15873" dirty="0">
                <a:latin typeface="Times New Roman"/>
                <a:cs typeface="Times New Roman"/>
              </a:rPr>
              <a:t>0</a:t>
            </a:r>
            <a:r>
              <a:rPr sz="1050" spc="22" baseline="-15873" dirty="0">
                <a:latin typeface="Times New Roman"/>
                <a:cs typeface="Times New Roman"/>
              </a:rPr>
              <a:t> </a:t>
            </a:r>
            <a:r>
              <a:rPr sz="2625" spc="60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67810" y="8986359"/>
            <a:ext cx="58419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latin typeface="Symbol"/>
                <a:cs typeface="Symbol"/>
              </a:rPr>
              <a:t></a:t>
            </a:r>
            <a:endParaRPr sz="550">
              <a:latin typeface="Symbol"/>
              <a:cs typeface="Symbo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395137" y="8935429"/>
            <a:ext cx="666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38202" y="8885113"/>
            <a:ext cx="3714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6545" algn="l"/>
              </a:tabLst>
            </a:pPr>
            <a:r>
              <a:rPr sz="1000" spc="-15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87372" y="8936443"/>
            <a:ext cx="223329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660400" algn="l"/>
              </a:tabLst>
            </a:pPr>
            <a:r>
              <a:rPr sz="1400" spc="-5" dirty="0">
                <a:latin typeface="Times New Roman"/>
                <a:cs typeface="Times New Roman"/>
              </a:rPr>
              <a:t>0	–	0  + 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2625" spc="22" baseline="-6349" dirty="0">
                <a:latin typeface="Times New Roman"/>
                <a:cs typeface="Times New Roman"/>
              </a:rPr>
              <a:t>y</a:t>
            </a:r>
            <a:r>
              <a:rPr sz="1050" spc="-15" baseline="-51587" dirty="0">
                <a:latin typeface="Times New Roman"/>
                <a:cs typeface="Times New Roman"/>
              </a:rPr>
              <a:t>4</a:t>
            </a:r>
            <a:r>
              <a:rPr sz="1050" spc="-7" baseline="-51587" dirty="0">
                <a:latin typeface="Times New Roman"/>
                <a:cs typeface="Times New Roman"/>
              </a:rPr>
              <a:t>4 </a:t>
            </a:r>
            <a:r>
              <a:rPr sz="2625" spc="75" baseline="-12698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4</a:t>
            </a:r>
            <a:r>
              <a:rPr sz="1050" spc="8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2775" spc="-165" baseline="-10510" dirty="0">
                <a:latin typeface="Times New Roman"/>
                <a:cs typeface="Times New Roman"/>
              </a:rPr>
              <a:t>S</a:t>
            </a:r>
            <a:r>
              <a:rPr sz="1050" spc="-22" baseline="-35714" dirty="0">
                <a:latin typeface="Times New Roman"/>
                <a:cs typeface="Times New Roman"/>
              </a:rPr>
              <a:t>4</a:t>
            </a:r>
            <a:r>
              <a:rPr sz="1050" baseline="-35714" dirty="0">
                <a:latin typeface="Times New Roman"/>
                <a:cs typeface="Times New Roman"/>
              </a:rPr>
              <a:t> </a:t>
            </a:r>
            <a:r>
              <a:rPr sz="1050" spc="-89" baseline="-357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/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2775" spc="-52" baseline="-10510" dirty="0">
                <a:latin typeface="Times New Roman"/>
                <a:cs typeface="Times New Roman"/>
              </a:rPr>
              <a:t>U</a:t>
            </a:r>
            <a:r>
              <a:rPr sz="1050" spc="-22" baseline="-35714" dirty="0">
                <a:latin typeface="Times New Roman"/>
                <a:cs typeface="Times New Roman"/>
              </a:rPr>
              <a:t>4</a:t>
            </a:r>
            <a:r>
              <a:rPr sz="1050" spc="82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96789" y="9528785"/>
            <a:ext cx="426084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74650" algn="l"/>
              </a:tabLst>
            </a:pPr>
            <a:r>
              <a:rPr sz="650" spc="-10" dirty="0">
                <a:latin typeface="Symbol"/>
                <a:cs typeface="Symbol"/>
              </a:rPr>
              <a:t></a:t>
            </a:r>
            <a:r>
              <a:rPr sz="650" spc="-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658275" y="9592812"/>
            <a:ext cx="5467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4645" algn="l"/>
              </a:tabLst>
            </a:pPr>
            <a:r>
              <a:rPr sz="2550" spc="-150" baseline="3267" dirty="0">
                <a:latin typeface="Times New Roman"/>
                <a:cs typeface="Times New Roman"/>
              </a:rPr>
              <a:t>S</a:t>
            </a:r>
            <a:r>
              <a:rPr sz="650" spc="-5" dirty="0">
                <a:latin typeface="Times New Roman"/>
                <a:cs typeface="Times New Roman"/>
              </a:rPr>
              <a:t>i</a:t>
            </a:r>
            <a:r>
              <a:rPr sz="650" spc="-110" dirty="0">
                <a:latin typeface="Times New Roman"/>
                <a:cs typeface="Times New Roman"/>
              </a:rPr>
              <a:t> </a:t>
            </a:r>
            <a:r>
              <a:rPr sz="650" i="1" spc="-10" dirty="0">
                <a:latin typeface="Times New Roman"/>
                <a:cs typeface="Times New Roman"/>
              </a:rPr>
              <a:t>н</a:t>
            </a:r>
            <a:r>
              <a:rPr sz="650" i="1" dirty="0">
                <a:latin typeface="Times New Roman"/>
                <a:cs typeface="Times New Roman"/>
              </a:rPr>
              <a:t>	</a:t>
            </a:r>
            <a:r>
              <a:rPr sz="2550" spc="15" baseline="3267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15364" y="7814690"/>
            <a:ext cx="228600" cy="1600200"/>
          </a:xfrm>
          <a:custGeom>
            <a:avLst/>
            <a:gdLst/>
            <a:ahLst/>
            <a:cxnLst/>
            <a:rect l="l" t="t" r="r" b="b"/>
            <a:pathLst>
              <a:path w="228600" h="1600200">
                <a:moveTo>
                  <a:pt x="228600" y="1600200"/>
                </a:moveTo>
                <a:lnTo>
                  <a:pt x="184106" y="1589722"/>
                </a:lnTo>
                <a:lnTo>
                  <a:pt x="147775" y="1561147"/>
                </a:lnTo>
                <a:lnTo>
                  <a:pt x="123281" y="1518761"/>
                </a:lnTo>
                <a:lnTo>
                  <a:pt x="114300" y="1466850"/>
                </a:lnTo>
                <a:lnTo>
                  <a:pt x="114300" y="933450"/>
                </a:lnTo>
                <a:lnTo>
                  <a:pt x="105318" y="881538"/>
                </a:lnTo>
                <a:lnTo>
                  <a:pt x="80824" y="839152"/>
                </a:lnTo>
                <a:lnTo>
                  <a:pt x="44493" y="810577"/>
                </a:lnTo>
                <a:lnTo>
                  <a:pt x="0" y="800100"/>
                </a:lnTo>
                <a:lnTo>
                  <a:pt x="44493" y="789622"/>
                </a:lnTo>
                <a:lnTo>
                  <a:pt x="80824" y="761047"/>
                </a:lnTo>
                <a:lnTo>
                  <a:pt x="105318" y="718661"/>
                </a:lnTo>
                <a:lnTo>
                  <a:pt x="114300" y="666750"/>
                </a:lnTo>
                <a:lnTo>
                  <a:pt x="114300" y="133350"/>
                </a:lnTo>
                <a:lnTo>
                  <a:pt x="123281" y="81438"/>
                </a:lnTo>
                <a:lnTo>
                  <a:pt x="147775" y="39052"/>
                </a:lnTo>
                <a:lnTo>
                  <a:pt x="184106" y="10477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480" y="542112"/>
            <a:ext cx="5168265" cy="290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71930">
              <a:lnSpc>
                <a:spcPts val="400"/>
              </a:lnSpc>
              <a:spcBef>
                <a:spcPts val="114"/>
              </a:spcBef>
              <a:tabLst>
                <a:tab pos="3178810" algn="l"/>
                <a:tab pos="4885055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  <a:p>
            <a:pPr marL="50800">
              <a:lnSpc>
                <a:spcPts val="1660"/>
              </a:lnSpc>
            </a:pPr>
            <a:r>
              <a:rPr sz="1400" spc="-5" dirty="0">
                <a:latin typeface="Times New Roman"/>
                <a:cs typeface="Times New Roman"/>
              </a:rPr>
              <a:t>(0,3544 –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0,5288)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spc="37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42735" dirty="0">
                <a:latin typeface="Times New Roman"/>
                <a:cs typeface="Times New Roman"/>
              </a:rPr>
              <a:t>2</a:t>
            </a:r>
            <a:r>
              <a:rPr sz="975" spc="6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(0,1393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0,1899)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3</a:t>
            </a:r>
            <a:r>
              <a:rPr sz="975" spc="-3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064" y="874268"/>
            <a:ext cx="4608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1489" algn="l"/>
                <a:tab pos="272605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	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	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(0,1034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j0,1756)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1027" y="907045"/>
            <a:ext cx="635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3063" y="961282"/>
            <a:ext cx="17843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8993" y="1103816"/>
            <a:ext cx="6667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0649" y="1094926"/>
            <a:ext cx="6858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1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395" y="842986"/>
            <a:ext cx="8699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0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3122" y="940287"/>
            <a:ext cx="18605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80" dirty="0">
                <a:latin typeface="Times New Roman"/>
                <a:cs typeface="Times New Roman"/>
              </a:rPr>
              <a:t>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3349" y="1271369"/>
            <a:ext cx="173736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85925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9645" y="1207181"/>
            <a:ext cx="8445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40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3349" y="1635583"/>
            <a:ext cx="17411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87830" algn="l"/>
              </a:tabLst>
            </a:pPr>
            <a:r>
              <a:rPr sz="650" spc="15" dirty="0">
                <a:latin typeface="Symbol"/>
                <a:cs typeface="Symbol"/>
              </a:rPr>
              <a:t></a:t>
            </a:r>
            <a:r>
              <a:rPr sz="650" spc="15" dirty="0">
                <a:latin typeface="Times New Roman"/>
                <a:cs typeface="Times New Roman"/>
              </a:rPr>
              <a:t>	</a:t>
            </a:r>
            <a:r>
              <a:rPr sz="650" spc="10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3841" y="1572207"/>
            <a:ext cx="84455" cy="181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40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6010" y="2292449"/>
            <a:ext cx="178181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30375" algn="l"/>
              </a:tabLst>
            </a:pPr>
            <a:r>
              <a:rPr sz="650" spc="10" dirty="0">
                <a:latin typeface="Symbol"/>
                <a:cs typeface="Symbol"/>
              </a:rPr>
              <a:t>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650" spc="-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1001" y="2228288"/>
            <a:ext cx="84455" cy="181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40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583" y="1173272"/>
            <a:ext cx="5962650" cy="18592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Times New Roman"/>
                <a:cs typeface="Times New Roman"/>
              </a:rPr>
              <a:t>– (0,1111 – j0,1518)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5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+(0,1111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2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(5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775" spc="-135" baseline="-10510" dirty="0">
                <a:latin typeface="Times New Roman"/>
                <a:cs typeface="Times New Roman"/>
              </a:rPr>
              <a:t>U</a:t>
            </a:r>
            <a:r>
              <a:rPr sz="1050" spc="-44" baseline="-35714" dirty="0">
                <a:latin typeface="Times New Roman"/>
                <a:cs typeface="Times New Roman"/>
              </a:rPr>
              <a:t>2</a:t>
            </a:r>
            <a:r>
              <a:rPr sz="1050" spc="30" baseline="-357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488315">
              <a:lnSpc>
                <a:spcPct val="100000"/>
              </a:lnSpc>
              <a:spcBef>
                <a:spcPts val="655"/>
              </a:spcBef>
            </a:pPr>
            <a:r>
              <a:rPr sz="1400" spc="-5" dirty="0">
                <a:latin typeface="Times New Roman"/>
                <a:cs typeface="Times New Roman"/>
              </a:rPr>
              <a:t>– (0,1393 – j0,1899)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5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(0,2254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–j0,3362)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spc="44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  </a:t>
            </a:r>
            <a:r>
              <a:rPr sz="975" spc="2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(4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j3)/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775" spc="-165" baseline="-10510" dirty="0">
                <a:latin typeface="Times New Roman"/>
                <a:cs typeface="Times New Roman"/>
              </a:rPr>
              <a:t>U</a:t>
            </a:r>
            <a:r>
              <a:rPr sz="1050" spc="-44" baseline="-35714" dirty="0">
                <a:latin typeface="Times New Roman"/>
                <a:cs typeface="Times New Roman"/>
              </a:rPr>
              <a:t>3</a:t>
            </a:r>
            <a:r>
              <a:rPr sz="1050" spc="6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976630">
              <a:lnSpc>
                <a:spcPct val="100000"/>
              </a:lnSpc>
              <a:spcBef>
                <a:spcPts val="20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(0,0861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j0,1463)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115;</a:t>
            </a:r>
            <a:endParaRPr sz="1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345"/>
              </a:spcBef>
              <a:tabLst>
                <a:tab pos="71437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(0,0017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0,0343)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30" baseline="-13071" dirty="0">
                <a:latin typeface="Times New Roman"/>
                <a:cs typeface="Times New Roman"/>
              </a:rPr>
              <a:t>U</a:t>
            </a:r>
            <a:r>
              <a:rPr sz="975" spc="22" baseline="-38461" dirty="0">
                <a:latin typeface="Times New Roman"/>
                <a:cs typeface="Times New Roman"/>
              </a:rPr>
              <a:t>1</a:t>
            </a:r>
            <a:r>
              <a:rPr sz="975" spc="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(0,0051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0,1025)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550" spc="-7" baseline="-13071" dirty="0">
                <a:latin typeface="Times New Roman"/>
                <a:cs typeface="Times New Roman"/>
              </a:rPr>
              <a:t>U</a:t>
            </a:r>
            <a:r>
              <a:rPr sz="975" spc="-7" baseline="-38461" dirty="0">
                <a:latin typeface="Times New Roman"/>
                <a:cs typeface="Times New Roman"/>
              </a:rPr>
              <a:t>4</a:t>
            </a:r>
            <a:r>
              <a:rPr sz="975" baseline="-38461" dirty="0">
                <a:latin typeface="Times New Roman"/>
                <a:cs typeface="Times New Roman"/>
              </a:rPr>
              <a:t>  </a:t>
            </a:r>
            <a:r>
              <a:rPr sz="975" spc="10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2775" spc="-135" baseline="-10510" dirty="0">
                <a:latin typeface="Times New Roman"/>
                <a:cs typeface="Times New Roman"/>
              </a:rPr>
              <a:t>U</a:t>
            </a:r>
            <a:r>
              <a:rPr sz="1050" spc="-44" baseline="-35714" dirty="0">
                <a:latin typeface="Times New Roman"/>
                <a:cs typeface="Times New Roman"/>
              </a:rPr>
              <a:t>4</a:t>
            </a:r>
            <a:r>
              <a:rPr sz="1050" spc="3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 marR="30480" indent="448309">
              <a:lnSpc>
                <a:spcPts val="1610"/>
              </a:lnSpc>
              <a:spcBef>
                <a:spcPts val="335"/>
              </a:spcBef>
            </a:pPr>
            <a:r>
              <a:rPr sz="1400" spc="-5" dirty="0">
                <a:latin typeface="Times New Roman"/>
                <a:cs typeface="Times New Roman"/>
              </a:rPr>
              <a:t>Система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комплексних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–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тужностей </a:t>
            </a:r>
            <a:r>
              <a:rPr sz="1400" spc="-5" dirty="0">
                <a:latin typeface="Times New Roman"/>
                <a:cs typeface="Times New Roman"/>
              </a:rPr>
              <a:t>має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2217" y="3059385"/>
            <a:ext cx="9207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2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91344" y="3032578"/>
            <a:ext cx="92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Symbol"/>
                <a:cs typeface="Symbol"/>
              </a:rPr>
              <a:t>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2322" y="3171938"/>
            <a:ext cx="3883660" cy="513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24380">
              <a:lnSpc>
                <a:spcPts val="2175"/>
              </a:lnSpc>
              <a:spcBef>
                <a:spcPts val="135"/>
              </a:spcBef>
            </a:pPr>
            <a:r>
              <a:rPr sz="2625" spc="37" baseline="4761" dirty="0">
                <a:latin typeface="Times New Roman"/>
                <a:cs typeface="Times New Roman"/>
              </a:rPr>
              <a:t>U</a:t>
            </a:r>
            <a:r>
              <a:rPr sz="2625" spc="-127" baseline="476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2475" spc="-15" baseline="3367" dirty="0">
                <a:latin typeface="Times New Roman"/>
                <a:cs typeface="Times New Roman"/>
              </a:rPr>
              <a:t>Y</a:t>
            </a:r>
            <a:r>
              <a:rPr sz="2475" baseline="3367" dirty="0">
                <a:latin typeface="Times New Roman"/>
                <a:cs typeface="Times New Roman"/>
              </a:rPr>
              <a:t>U</a:t>
            </a:r>
            <a:r>
              <a:rPr sz="2475" spc="262" baseline="3367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Y</a:t>
            </a:r>
            <a:r>
              <a:rPr sz="1725" spc="-7" baseline="-7246" dirty="0">
                <a:latin typeface="Times New Roman"/>
                <a:cs typeface="Times New Roman"/>
              </a:rPr>
              <a:t>δ</a:t>
            </a: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725" spc="-7" baseline="-7246" dirty="0">
                <a:latin typeface="Times New Roman"/>
                <a:cs typeface="Times New Roman"/>
              </a:rPr>
              <a:t>δ</a:t>
            </a:r>
            <a:r>
              <a:rPr sz="1800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775" spc="-52" baseline="4504" dirty="0">
                <a:latin typeface="Times New Roman"/>
                <a:cs typeface="Times New Roman"/>
              </a:rPr>
              <a:t>S</a:t>
            </a:r>
            <a:r>
              <a:rPr sz="2775" spc="-217" baseline="45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5400">
              <a:lnSpc>
                <a:spcPts val="1635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0556" y="3663267"/>
            <a:ext cx="346519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9435" algn="l"/>
                <a:tab pos="1164590" algn="l"/>
                <a:tab pos="1757680" algn="l"/>
                <a:tab pos="2362200" algn="l"/>
                <a:tab pos="2960370" algn="l"/>
                <a:tab pos="3394075" algn="l"/>
              </a:tabLst>
            </a:pPr>
            <a:r>
              <a:rPr sz="1500" spc="-30" baseline="2777" dirty="0">
                <a:latin typeface="Times New Roman"/>
                <a:cs typeface="Times New Roman"/>
              </a:rPr>
              <a:t>*	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1500" spc="-67" baseline="2777" dirty="0">
                <a:latin typeface="Times New Roman"/>
                <a:cs typeface="Times New Roman"/>
              </a:rPr>
              <a:t>*</a:t>
            </a:r>
            <a:endParaRPr sz="1500" baseline="277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6408" y="4095313"/>
            <a:ext cx="68897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500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6943" y="4044887"/>
            <a:ext cx="1802764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29739" algn="l"/>
              </a:tabLst>
            </a:pPr>
            <a:r>
              <a:rPr sz="1000" spc="-40" dirty="0">
                <a:latin typeface="Times New Roman"/>
                <a:cs typeface="Times New Roman"/>
              </a:rPr>
              <a:t>*	</a:t>
            </a:r>
            <a:r>
              <a:rPr sz="1000" spc="-3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9728" y="4485431"/>
            <a:ext cx="12947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23570" algn="l"/>
                <a:tab pos="124079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15" dirty="0">
                <a:latin typeface="Symbol"/>
                <a:cs typeface="Symbol"/>
              </a:rPr>
              <a:t></a:t>
            </a:r>
            <a:r>
              <a:rPr sz="700" spc="-1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06943" y="4435031"/>
            <a:ext cx="240157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28545" algn="l"/>
              </a:tabLst>
            </a:pPr>
            <a:r>
              <a:rPr sz="1000" spc="-40" dirty="0">
                <a:latin typeface="Times New Roman"/>
                <a:cs typeface="Times New Roman"/>
              </a:rPr>
              <a:t>*	</a:t>
            </a:r>
            <a:r>
              <a:rPr sz="1000" spc="-3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6943" y="4832826"/>
            <a:ext cx="184785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02310" algn="l"/>
                <a:tab pos="1329055" algn="l"/>
                <a:tab pos="1774825" algn="l"/>
              </a:tabLst>
            </a:pPr>
            <a:r>
              <a:rPr sz="1500" spc="-60" baseline="2777" dirty="0">
                <a:latin typeface="Times New Roman"/>
                <a:cs typeface="Times New Roman"/>
              </a:rPr>
              <a:t>*	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1500" spc="-52" baseline="2777" dirty="0">
                <a:latin typeface="Times New Roman"/>
                <a:cs typeface="Times New Roman"/>
              </a:rPr>
              <a:t>*</a:t>
            </a:r>
            <a:endParaRPr sz="1500" baseline="277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583" y="3656141"/>
            <a:ext cx="6196330" cy="240728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955"/>
              </a:spcBef>
            </a:pPr>
            <a:r>
              <a:rPr sz="2775" spc="-157" baseline="3003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1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89" baseline="7936" dirty="0">
                <a:latin typeface="Times New Roman"/>
                <a:cs typeface="Times New Roman"/>
              </a:rPr>
              <a:t>y</a:t>
            </a:r>
            <a:r>
              <a:rPr sz="1050" spc="-7" baseline="-15873" dirty="0">
                <a:latin typeface="Times New Roman"/>
                <a:cs typeface="Times New Roman"/>
              </a:rPr>
              <a:t>11</a:t>
            </a:r>
            <a:r>
              <a:rPr sz="1050" spc="-67" baseline="-15873" dirty="0">
                <a:latin typeface="Times New Roman"/>
                <a:cs typeface="Times New Roman"/>
              </a:rPr>
              <a:t> 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2" baseline="17857" dirty="0">
                <a:latin typeface="Times New Roman"/>
                <a:cs typeface="Times New Roman"/>
              </a:rPr>
              <a:t> </a:t>
            </a:r>
            <a:r>
              <a:rPr sz="2625" spc="-120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1</a:t>
            </a:r>
            <a:r>
              <a:rPr sz="1050" spc="-22" baseline="-15873" dirty="0">
                <a:latin typeface="Times New Roman"/>
                <a:cs typeface="Times New Roman"/>
              </a:rPr>
              <a:t>2</a:t>
            </a:r>
            <a:r>
              <a:rPr sz="1050" baseline="-15873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20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1</a:t>
            </a:r>
            <a:r>
              <a:rPr sz="1050" spc="-22" baseline="-15873" dirty="0">
                <a:latin typeface="Times New Roman"/>
                <a:cs typeface="Times New Roman"/>
              </a:rPr>
              <a:t>3</a:t>
            </a:r>
            <a:r>
              <a:rPr sz="1050" spc="-30" baseline="-15873" dirty="0">
                <a:latin typeface="Times New Roman"/>
                <a:cs typeface="Times New Roman"/>
              </a:rPr>
              <a:t> </a:t>
            </a:r>
            <a:r>
              <a:rPr sz="2625" spc="-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120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1</a:t>
            </a:r>
            <a:r>
              <a:rPr sz="1050" spc="-22" baseline="-15873" dirty="0">
                <a:latin typeface="Times New Roman"/>
                <a:cs typeface="Times New Roman"/>
              </a:rPr>
              <a:t>4</a:t>
            </a:r>
            <a:r>
              <a:rPr sz="1050" baseline="-15873" dirty="0">
                <a:latin typeface="Times New Roman"/>
                <a:cs typeface="Times New Roman"/>
              </a:rPr>
              <a:t> </a:t>
            </a:r>
            <a:r>
              <a:rPr sz="2625" spc="30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4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2" baseline="17857" dirty="0">
                <a:latin typeface="Times New Roman"/>
                <a:cs typeface="Times New Roman"/>
              </a:rPr>
              <a:t> </a:t>
            </a:r>
            <a:r>
              <a:rPr sz="2625" spc="-120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1</a:t>
            </a:r>
            <a:r>
              <a:rPr sz="1050" spc="-22" baseline="-15873" dirty="0">
                <a:latin typeface="Times New Roman"/>
                <a:cs typeface="Times New Roman"/>
              </a:rPr>
              <a:t>0</a:t>
            </a:r>
            <a:r>
              <a:rPr sz="1050" baseline="-15873" dirty="0">
                <a:latin typeface="Times New Roman"/>
                <a:cs typeface="Times New Roman"/>
              </a:rPr>
              <a:t> </a:t>
            </a: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0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 =</a:t>
            </a:r>
            <a:r>
              <a:rPr sz="2100" spc="150" baseline="17857" dirty="0">
                <a:latin typeface="Times New Roman"/>
                <a:cs typeface="Times New Roman"/>
              </a:rPr>
              <a:t> </a:t>
            </a:r>
            <a:r>
              <a:rPr sz="2775" spc="-345" baseline="3003" dirty="0">
                <a:latin typeface="Times New Roman"/>
                <a:cs typeface="Times New Roman"/>
              </a:rPr>
              <a:t>S</a:t>
            </a:r>
            <a:r>
              <a:rPr sz="700" spc="-35" dirty="0">
                <a:latin typeface="Times New Roman"/>
                <a:cs typeface="Times New Roman"/>
              </a:rPr>
              <a:t>1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  <a:p>
            <a:pPr marL="511175">
              <a:lnSpc>
                <a:spcPct val="100000"/>
              </a:lnSpc>
              <a:spcBef>
                <a:spcPts val="850"/>
              </a:spcBef>
            </a:pPr>
            <a:r>
              <a:rPr sz="2775" spc="-135" baseline="3003" dirty="0">
                <a:latin typeface="Times New Roman"/>
                <a:cs typeface="Times New Roman"/>
              </a:rPr>
              <a:t>U</a:t>
            </a:r>
            <a:r>
              <a:rPr sz="700" spc="-30" dirty="0">
                <a:latin typeface="Times New Roman"/>
                <a:cs typeface="Times New Roman"/>
              </a:rPr>
              <a:t>2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(–</a:t>
            </a:r>
            <a:r>
              <a:rPr sz="2100" spc="-195" baseline="17857" dirty="0">
                <a:latin typeface="Times New Roman"/>
                <a:cs typeface="Times New Roman"/>
              </a:rPr>
              <a:t> </a:t>
            </a:r>
            <a:r>
              <a:rPr sz="2625" spc="30" baseline="7936" dirty="0">
                <a:latin typeface="Times New Roman"/>
                <a:cs typeface="Times New Roman"/>
              </a:rPr>
              <a:t>y</a:t>
            </a:r>
            <a:r>
              <a:rPr sz="1050" spc="-7" baseline="-15873" dirty="0">
                <a:latin typeface="Times New Roman"/>
                <a:cs typeface="Times New Roman"/>
              </a:rPr>
              <a:t>21</a:t>
            </a:r>
            <a:r>
              <a:rPr sz="1050" spc="-67" baseline="-15873" dirty="0">
                <a:latin typeface="Times New Roman"/>
                <a:cs typeface="Times New Roman"/>
              </a:rPr>
              <a:t> </a:t>
            </a:r>
            <a:r>
              <a:rPr sz="2625" spc="-44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-6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625" spc="22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2</a:t>
            </a:r>
            <a:r>
              <a:rPr sz="1050" spc="-7" baseline="-15873" dirty="0">
                <a:latin typeface="Times New Roman"/>
                <a:cs typeface="Times New Roman"/>
              </a:rPr>
              <a:t>2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2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 =</a:t>
            </a:r>
            <a:r>
              <a:rPr sz="2100" spc="127" baseline="17857" dirty="0">
                <a:latin typeface="Times New Roman"/>
                <a:cs typeface="Times New Roman"/>
              </a:rPr>
              <a:t> </a:t>
            </a:r>
            <a:r>
              <a:rPr sz="2775" spc="-202" baseline="3003" dirty="0">
                <a:latin typeface="Times New Roman"/>
                <a:cs typeface="Times New Roman"/>
              </a:rPr>
              <a:t>S</a:t>
            </a:r>
            <a:r>
              <a:rPr sz="700" spc="-25" dirty="0">
                <a:latin typeface="Times New Roman"/>
                <a:cs typeface="Times New Roman"/>
              </a:rPr>
              <a:t>2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1800" baseline="20833" dirty="0">
                <a:latin typeface="Times New Roman"/>
                <a:cs typeface="Times New Roman"/>
              </a:rPr>
              <a:t>;</a:t>
            </a:r>
            <a:endParaRPr sz="1800" baseline="20833">
              <a:latin typeface="Times New Roman"/>
              <a:cs typeface="Times New Roman"/>
            </a:endParaRPr>
          </a:p>
          <a:p>
            <a:pPr marL="511175">
              <a:lnSpc>
                <a:spcPct val="100000"/>
              </a:lnSpc>
              <a:spcBef>
                <a:spcPts val="844"/>
              </a:spcBef>
            </a:pPr>
            <a:r>
              <a:rPr sz="2775" spc="-165" baseline="3003" dirty="0">
                <a:latin typeface="Times New Roman"/>
                <a:cs typeface="Times New Roman"/>
              </a:rPr>
              <a:t>U</a:t>
            </a:r>
            <a:r>
              <a:rPr sz="700" spc="-30" dirty="0">
                <a:latin typeface="Times New Roman"/>
                <a:cs typeface="Times New Roman"/>
              </a:rPr>
              <a:t>3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(–</a:t>
            </a:r>
            <a:r>
              <a:rPr sz="2100" spc="-195" baseline="17857" dirty="0">
                <a:latin typeface="Times New Roman"/>
                <a:cs typeface="Times New Roman"/>
              </a:rPr>
              <a:t> </a:t>
            </a:r>
            <a:r>
              <a:rPr sz="2625" spc="-15" baseline="7936" dirty="0">
                <a:latin typeface="Times New Roman"/>
                <a:cs typeface="Times New Roman"/>
              </a:rPr>
              <a:t>y</a:t>
            </a:r>
            <a:r>
              <a:rPr sz="1050" spc="-7" baseline="-15873" dirty="0">
                <a:latin typeface="Times New Roman"/>
                <a:cs typeface="Times New Roman"/>
              </a:rPr>
              <a:t>31</a:t>
            </a:r>
            <a:r>
              <a:rPr sz="1050" spc="-97" baseline="-15873" dirty="0">
                <a:latin typeface="Times New Roman"/>
                <a:cs typeface="Times New Roman"/>
              </a:rPr>
              <a:t> </a:t>
            </a:r>
            <a:r>
              <a:rPr sz="2625" spc="-52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-52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3</a:t>
            </a:r>
            <a:r>
              <a:rPr sz="1050" spc="-22" baseline="-15873" dirty="0">
                <a:latin typeface="Times New Roman"/>
                <a:cs typeface="Times New Roman"/>
              </a:rPr>
              <a:t>3</a:t>
            </a:r>
            <a:r>
              <a:rPr sz="1050" spc="-60" baseline="-15873" dirty="0">
                <a:latin typeface="Times New Roman"/>
                <a:cs typeface="Times New Roman"/>
              </a:rPr>
              <a:t> </a:t>
            </a:r>
            <a:r>
              <a:rPr sz="2625" spc="-15" baseline="3174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3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2" baseline="17857" dirty="0">
                <a:latin typeface="Times New Roman"/>
                <a:cs typeface="Times New Roman"/>
              </a:rPr>
              <a:t> </a:t>
            </a:r>
            <a:r>
              <a:rPr sz="2625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3</a:t>
            </a:r>
            <a:r>
              <a:rPr sz="1050" spc="-7" baseline="-15873" dirty="0">
                <a:latin typeface="Times New Roman"/>
                <a:cs typeface="Times New Roman"/>
              </a:rPr>
              <a:t>0</a:t>
            </a:r>
            <a:r>
              <a:rPr sz="1050" spc="22" baseline="-15873" dirty="0">
                <a:latin typeface="Times New Roman"/>
                <a:cs typeface="Times New Roman"/>
              </a:rPr>
              <a:t> </a:t>
            </a:r>
            <a:r>
              <a:rPr sz="2625" spc="60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 =</a:t>
            </a:r>
            <a:r>
              <a:rPr sz="2100" spc="135" baseline="17857" dirty="0">
                <a:latin typeface="Times New Roman"/>
                <a:cs typeface="Times New Roman"/>
              </a:rPr>
              <a:t> </a:t>
            </a:r>
            <a:r>
              <a:rPr sz="2775" spc="-232" baseline="3003" dirty="0">
                <a:latin typeface="Times New Roman"/>
                <a:cs typeface="Times New Roman"/>
              </a:rPr>
              <a:t>S</a:t>
            </a:r>
            <a:r>
              <a:rPr sz="700" spc="-25" dirty="0">
                <a:latin typeface="Times New Roman"/>
                <a:cs typeface="Times New Roman"/>
              </a:rPr>
              <a:t>3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1800" baseline="20833" dirty="0">
                <a:latin typeface="Times New Roman"/>
                <a:cs typeface="Times New Roman"/>
              </a:rPr>
              <a:t>;</a:t>
            </a:r>
            <a:endParaRPr sz="1800" baseline="20833">
              <a:latin typeface="Times New Roman"/>
              <a:cs typeface="Times New Roman"/>
            </a:endParaRPr>
          </a:p>
          <a:p>
            <a:pPr marL="511175">
              <a:lnSpc>
                <a:spcPts val="2200"/>
              </a:lnSpc>
              <a:spcBef>
                <a:spcPts val="855"/>
              </a:spcBef>
            </a:pPr>
            <a:r>
              <a:rPr sz="2775" spc="-135" baseline="3003" dirty="0">
                <a:latin typeface="Times New Roman"/>
                <a:cs typeface="Times New Roman"/>
              </a:rPr>
              <a:t>U</a:t>
            </a:r>
            <a:r>
              <a:rPr sz="700" spc="-30" dirty="0">
                <a:latin typeface="Times New Roman"/>
                <a:cs typeface="Times New Roman"/>
              </a:rPr>
              <a:t>4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95" baseline="17857" dirty="0">
                <a:latin typeface="Times New Roman"/>
                <a:cs typeface="Times New Roman"/>
              </a:rPr>
              <a:t> </a:t>
            </a:r>
            <a:r>
              <a:rPr sz="2625" spc="15" baseline="7936" dirty="0">
                <a:latin typeface="Times New Roman"/>
                <a:cs typeface="Times New Roman"/>
              </a:rPr>
              <a:t>y</a:t>
            </a:r>
            <a:r>
              <a:rPr sz="1050" spc="-7" baseline="-15873" dirty="0">
                <a:latin typeface="Times New Roman"/>
                <a:cs typeface="Times New Roman"/>
              </a:rPr>
              <a:t>41</a:t>
            </a:r>
            <a:r>
              <a:rPr sz="1050" spc="-97" baseline="-15873" dirty="0">
                <a:latin typeface="Times New Roman"/>
                <a:cs typeface="Times New Roman"/>
              </a:rPr>
              <a:t> </a:t>
            </a:r>
            <a:r>
              <a:rPr sz="2625" spc="-52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625" spc="22" baseline="7936" dirty="0">
                <a:latin typeface="Times New Roman"/>
                <a:cs typeface="Times New Roman"/>
              </a:rPr>
              <a:t>y</a:t>
            </a:r>
            <a:r>
              <a:rPr sz="1050" spc="-15" baseline="-15873" dirty="0">
                <a:latin typeface="Times New Roman"/>
                <a:cs typeface="Times New Roman"/>
              </a:rPr>
              <a:t>4</a:t>
            </a:r>
            <a:r>
              <a:rPr sz="1050" spc="-7" baseline="-15873" dirty="0">
                <a:latin typeface="Times New Roman"/>
                <a:cs typeface="Times New Roman"/>
              </a:rPr>
              <a:t>4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4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 =</a:t>
            </a:r>
            <a:r>
              <a:rPr sz="2100" spc="127" baseline="17857" dirty="0">
                <a:latin typeface="Times New Roman"/>
                <a:cs typeface="Times New Roman"/>
              </a:rPr>
              <a:t> </a:t>
            </a:r>
            <a:r>
              <a:rPr sz="2775" spc="-202" baseline="3003" dirty="0">
                <a:latin typeface="Times New Roman"/>
                <a:cs typeface="Times New Roman"/>
              </a:rPr>
              <a:t>S</a:t>
            </a:r>
            <a:r>
              <a:rPr sz="700" spc="-25" dirty="0">
                <a:latin typeface="Times New Roman"/>
                <a:cs typeface="Times New Roman"/>
              </a:rPr>
              <a:t>4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.</a:t>
            </a:r>
            <a:endParaRPr sz="2100" baseline="17857">
              <a:latin typeface="Times New Roman"/>
              <a:cs typeface="Times New Roman"/>
            </a:endParaRPr>
          </a:p>
          <a:p>
            <a:pPr marL="38100" marR="30480" indent="266700" algn="just">
              <a:lnSpc>
                <a:spcPct val="95800"/>
              </a:lnSpc>
              <a:spcBef>
                <a:spcPts val="50"/>
              </a:spcBef>
            </a:pPr>
            <a:r>
              <a:rPr sz="1400" spc="-5" dirty="0">
                <a:latin typeface="Times New Roman"/>
                <a:cs typeface="Times New Roman"/>
              </a:rPr>
              <a:t>Система </a:t>
            </a:r>
            <a:r>
              <a:rPr sz="1400" i="1" spc="-5" dirty="0">
                <a:latin typeface="Times New Roman"/>
                <a:cs typeface="Times New Roman"/>
              </a:rPr>
              <a:t>дійсних рівнянь балансу потужностей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i="1" spc="-5" dirty="0">
                <a:latin typeface="Times New Roman"/>
                <a:cs typeface="Times New Roman"/>
              </a:rPr>
              <a:t>прямокутних </a:t>
            </a:r>
            <a:r>
              <a:rPr sz="1400" spc="-5" dirty="0">
                <a:latin typeface="Times New Roman"/>
                <a:cs typeface="Times New Roman"/>
              </a:rPr>
              <a:t>координатах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формується із відповідних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 що складені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 Практичному занятті № </a:t>
            </a:r>
            <a:r>
              <a:rPr sz="1400" dirty="0">
                <a:latin typeface="Times New Roman"/>
                <a:cs typeface="Times New Roman"/>
              </a:rPr>
              <a:t>2.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записуються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крім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опорного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(балансуючого)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5364" y="570356"/>
            <a:ext cx="228600" cy="1958339"/>
          </a:xfrm>
          <a:custGeom>
            <a:avLst/>
            <a:gdLst/>
            <a:ahLst/>
            <a:cxnLst/>
            <a:rect l="l" t="t" r="r" b="b"/>
            <a:pathLst>
              <a:path w="228600" h="1958339">
                <a:moveTo>
                  <a:pt x="228600" y="1958340"/>
                </a:moveTo>
                <a:lnTo>
                  <a:pt x="161093" y="1926864"/>
                </a:lnTo>
                <a:lnTo>
                  <a:pt x="136351" y="1891543"/>
                </a:lnTo>
                <a:lnTo>
                  <a:pt x="120126" y="1846742"/>
                </a:lnTo>
                <a:lnTo>
                  <a:pt x="114300" y="1795145"/>
                </a:lnTo>
                <a:lnTo>
                  <a:pt x="114300" y="1142365"/>
                </a:lnTo>
                <a:lnTo>
                  <a:pt x="108473" y="1090767"/>
                </a:lnTo>
                <a:lnTo>
                  <a:pt x="92248" y="1045966"/>
                </a:lnTo>
                <a:lnTo>
                  <a:pt x="67506" y="1010645"/>
                </a:lnTo>
                <a:lnTo>
                  <a:pt x="36129" y="987485"/>
                </a:lnTo>
                <a:lnTo>
                  <a:pt x="0" y="979170"/>
                </a:lnTo>
                <a:lnTo>
                  <a:pt x="36129" y="970854"/>
                </a:lnTo>
                <a:lnTo>
                  <a:pt x="67506" y="947694"/>
                </a:lnTo>
                <a:lnTo>
                  <a:pt x="92248" y="912373"/>
                </a:lnTo>
                <a:lnTo>
                  <a:pt x="108473" y="867572"/>
                </a:lnTo>
                <a:lnTo>
                  <a:pt x="114300" y="815975"/>
                </a:lnTo>
                <a:lnTo>
                  <a:pt x="114300" y="163195"/>
                </a:lnTo>
                <a:lnTo>
                  <a:pt x="120127" y="111597"/>
                </a:lnTo>
                <a:lnTo>
                  <a:pt x="136355" y="66796"/>
                </a:lnTo>
                <a:lnTo>
                  <a:pt x="161098" y="31475"/>
                </a:lnTo>
                <a:lnTo>
                  <a:pt x="192475" y="8315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9664" y="3711320"/>
            <a:ext cx="228600" cy="1485900"/>
          </a:xfrm>
          <a:custGeom>
            <a:avLst/>
            <a:gdLst/>
            <a:ahLst/>
            <a:cxnLst/>
            <a:rect l="l" t="t" r="r" b="b"/>
            <a:pathLst>
              <a:path w="228600" h="1485900">
                <a:moveTo>
                  <a:pt x="228600" y="1485900"/>
                </a:moveTo>
                <a:lnTo>
                  <a:pt x="184112" y="1476160"/>
                </a:lnTo>
                <a:lnTo>
                  <a:pt x="147780" y="1449609"/>
                </a:lnTo>
                <a:lnTo>
                  <a:pt x="123283" y="1410247"/>
                </a:lnTo>
                <a:lnTo>
                  <a:pt x="114300" y="1362075"/>
                </a:lnTo>
                <a:lnTo>
                  <a:pt x="114300" y="866775"/>
                </a:lnTo>
                <a:lnTo>
                  <a:pt x="105318" y="818602"/>
                </a:lnTo>
                <a:lnTo>
                  <a:pt x="80824" y="779240"/>
                </a:lnTo>
                <a:lnTo>
                  <a:pt x="44493" y="752689"/>
                </a:lnTo>
                <a:lnTo>
                  <a:pt x="0" y="742950"/>
                </a:lnTo>
                <a:lnTo>
                  <a:pt x="44493" y="733210"/>
                </a:lnTo>
                <a:lnTo>
                  <a:pt x="80824" y="706659"/>
                </a:lnTo>
                <a:lnTo>
                  <a:pt x="105318" y="667297"/>
                </a:lnTo>
                <a:lnTo>
                  <a:pt x="114300" y="619125"/>
                </a:lnTo>
                <a:lnTo>
                  <a:pt x="114300" y="123825"/>
                </a:lnTo>
                <a:lnTo>
                  <a:pt x="123283" y="75652"/>
                </a:lnTo>
                <a:lnTo>
                  <a:pt x="147780" y="36290"/>
                </a:lnTo>
                <a:lnTo>
                  <a:pt x="184112" y="9739"/>
                </a:lnTo>
                <a:lnTo>
                  <a:pt x="2286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454" y="56337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317" y="512317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583" y="563371"/>
            <a:ext cx="889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0376" y="56337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391" y="56337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1884" y="56337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2661" y="563371"/>
            <a:ext cx="3359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3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6467" y="912368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8738" y="86131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</a:tabLst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 </a:t>
            </a: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1955" y="912368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6684" y="912368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7817" y="1361947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1727" y="1361947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6201" y="1361947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3235" y="1361947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7709" y="1361947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9979" y="1310893"/>
            <a:ext cx="72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5988" y="201752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3529" y="201752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88258" y="1966467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</a:tabLst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3188" y="201752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4679" y="2017521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36294" y="2345944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3439" y="2345944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84677" y="2345944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74947" y="2345944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6185" y="2345944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7217" y="2345944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88455" y="2294890"/>
            <a:ext cx="31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6294" y="2623311"/>
            <a:ext cx="5251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74594" y="2882392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07891" y="2882392"/>
            <a:ext cx="21780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9485" y="2882392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11852" y="2882392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9053" y="2856483"/>
            <a:ext cx="5060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8122" y="3186430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29892" y="2791409"/>
            <a:ext cx="596900" cy="9721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4830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44830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44830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6085" y="3186430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09109" y="3186430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51476" y="3186430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2171" y="3262629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7247" y="3160522"/>
            <a:ext cx="6673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84576" y="351485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48994" y="3842511"/>
            <a:ext cx="889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94255" y="3791457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64329" y="384251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28920" y="3918711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92040" y="3791457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85695" y="417017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21560" y="4119117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57144" y="417017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91634" y="417017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19597" y="4119117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24251" y="449783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85744" y="449783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54932" y="4497831"/>
            <a:ext cx="889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86653" y="4574031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75276" y="4446777"/>
            <a:ext cx="743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–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32683" y="4801107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65982" y="4801107"/>
            <a:ext cx="21780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27576" y="4801107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87982" y="4709871"/>
            <a:ext cx="520700" cy="6343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4830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448309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81879" y="4801107"/>
            <a:ext cx="1003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57570" y="4877307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97144" y="4775200"/>
            <a:ext cx="4927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66211" y="5105399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94176" y="5105399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67200" y="5105399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43497" y="5181599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08573" y="5079491"/>
            <a:ext cx="662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38580" y="5536691"/>
            <a:ext cx="56940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Підставимо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цю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систему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задані</a:t>
            </a:r>
            <a:r>
              <a:rPr sz="1400" i="1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параметрів: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87983" y="6044183"/>
            <a:ext cx="6144895" cy="85216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(Табл. </a:t>
            </a:r>
            <a:r>
              <a:rPr sz="1400" dirty="0">
                <a:latin typeface="Times New Roman"/>
                <a:cs typeface="Times New Roman"/>
              </a:rPr>
              <a:t>1.3); </a:t>
            </a:r>
            <a:r>
              <a:rPr sz="1400" i="1" spc="-5" dirty="0">
                <a:latin typeface="Times New Roman"/>
                <a:cs typeface="Times New Roman"/>
              </a:rPr>
              <a:t>обчислені </a:t>
            </a:r>
            <a:r>
              <a:rPr sz="1400" spc="-5" dirty="0">
                <a:latin typeface="Times New Roman"/>
                <a:cs typeface="Times New Roman"/>
              </a:rPr>
              <a:t>значення - </a:t>
            </a:r>
            <a:r>
              <a:rPr sz="1400" spc="-10" dirty="0">
                <a:latin typeface="Times New Roman"/>
                <a:cs typeface="Times New Roman"/>
              </a:rPr>
              <a:t>власні </a:t>
            </a:r>
            <a:r>
              <a:rPr sz="1400" spc="-5" dirty="0">
                <a:latin typeface="Times New Roman"/>
                <a:cs typeface="Times New Roman"/>
              </a:rPr>
              <a:t>та взаємні провідності </a:t>
            </a:r>
            <a:r>
              <a:rPr sz="1400" spc="-10" dirty="0">
                <a:latin typeface="Times New Roman"/>
                <a:cs typeface="Times New Roman"/>
              </a:rPr>
              <a:t>вузлів. </a:t>
            </a:r>
            <a:r>
              <a:rPr sz="1400" spc="-5" dirty="0">
                <a:latin typeface="Times New Roman"/>
                <a:cs typeface="Times New Roman"/>
              </a:rPr>
              <a:t>Виконуємо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прості перетворення, спрощення і отримуємо для </a:t>
            </a:r>
            <a:r>
              <a:rPr sz="1400" spc="-10" dirty="0">
                <a:latin typeface="Times New Roman"/>
                <a:cs typeface="Times New Roman"/>
              </a:rPr>
              <a:t>заданої </a:t>
            </a:r>
            <a:r>
              <a:rPr sz="1400" spc="-5" dirty="0">
                <a:latin typeface="Times New Roman"/>
                <a:cs typeface="Times New Roman"/>
              </a:rPr>
              <a:t>схеми систему рівнянь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дійсними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прямокутних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65642" y="538982"/>
            <a:ext cx="13652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81372" y="564001"/>
            <a:ext cx="6858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71742" y="711148"/>
            <a:ext cx="6858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14247" y="734357"/>
            <a:ext cx="11176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474209" y="526000"/>
            <a:ext cx="8064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17373" y="562727"/>
            <a:ext cx="58483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7670" algn="l"/>
              </a:tabLst>
            </a:pPr>
            <a:r>
              <a:rPr sz="1750" spc="-5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23836" y="713682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183665" y="554658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18299" y="576787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54025" y="555157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34494" y="718499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610038" y="740551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86742" y="564494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70460" y="542817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60331" y="576796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70800" y="555177"/>
            <a:ext cx="13652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02165" y="718410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353082" y="740425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27188" y="564124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86170" y="542505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71077" y="576787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06803" y="555157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588795" y="718499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62816" y="740551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39520" y="564119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23238" y="542442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13109" y="576796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23578" y="555177"/>
            <a:ext cx="13652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356501" y="718410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005859" y="740425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279966" y="564522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38948" y="542853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26994" y="576823"/>
            <a:ext cx="1911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759460" y="555168"/>
            <a:ext cx="1403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246883" y="718579"/>
            <a:ext cx="704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19013" y="740604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199266" y="564098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878522" y="542443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652861" y="925792"/>
            <a:ext cx="18669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93870" y="1067406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548158" y="1089421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40256" y="913518"/>
            <a:ext cx="58547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2125" algn="l"/>
              </a:tabLst>
            </a:pPr>
            <a:r>
              <a:rPr sz="2550" spc="44" baseline="1633" dirty="0">
                <a:latin typeface="Times New Roman"/>
                <a:cs typeface="Times New Roman"/>
              </a:rPr>
              <a:t>y</a:t>
            </a:r>
            <a:r>
              <a:rPr sz="2550" spc="44" baseline="4901" dirty="0">
                <a:latin typeface="Symbol"/>
                <a:cs typeface="Symbol"/>
              </a:rPr>
              <a:t></a:t>
            </a:r>
            <a:r>
              <a:rPr sz="2550" spc="44" baseline="4901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65899" y="925783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301625" y="904154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783616" y="1067495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457638" y="1089546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734342" y="913114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418060" y="891437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307931" y="925792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831845" y="874658"/>
            <a:ext cx="33591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2550" spc="30" baseline="-8169" dirty="0">
                <a:latin typeface="Times New Roman"/>
                <a:cs typeface="Times New Roman"/>
              </a:rPr>
              <a:t>y</a:t>
            </a:r>
            <a:endParaRPr sz="2550" baseline="-8169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51323" y="1067406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00682" y="1089421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474788" y="913518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133770" y="891849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967615" y="915660"/>
            <a:ext cx="1771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188456" y="1061904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912682" y="1067573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64615" y="1089631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671553" y="925792"/>
            <a:ext cx="2470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80" dirty="0">
                <a:latin typeface="Times New Roman"/>
                <a:cs typeface="Times New Roman"/>
              </a:rPr>
              <a:t>U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125238" y="902948"/>
            <a:ext cx="4806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750" spc="-25" dirty="0">
                <a:latin typeface="Symbol"/>
                <a:cs typeface="Symbol"/>
              </a:rPr>
              <a:t></a:t>
            </a:r>
            <a:r>
              <a:rPr sz="1750" spc="-25" dirty="0">
                <a:latin typeface="Times New Roman"/>
                <a:cs typeface="Times New Roman"/>
              </a:rPr>
              <a:t>	</a:t>
            </a:r>
            <a:r>
              <a:rPr sz="2550" spc="75" baseline="1633" dirty="0">
                <a:latin typeface="Times New Roman"/>
                <a:cs typeface="Times New Roman"/>
              </a:rPr>
              <a:t>y</a:t>
            </a:r>
            <a:r>
              <a:rPr sz="2550" spc="15" baseline="4901" dirty="0">
                <a:latin typeface="Symbol"/>
                <a:cs typeface="Symbol"/>
              </a:rPr>
              <a:t></a:t>
            </a:r>
            <a:endParaRPr sz="2550" baseline="4901">
              <a:latin typeface="Symbol"/>
              <a:cs typeface="Symbo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57563" y="1067573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336701" y="1089631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43621" y="925792"/>
            <a:ext cx="247015" cy="675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80" dirty="0">
                <a:latin typeface="Times New Roman"/>
                <a:cs typeface="Times New Roman"/>
              </a:rPr>
              <a:t>U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  <a:p>
            <a:pPr marL="13970">
              <a:lnSpc>
                <a:spcPct val="100000"/>
              </a:lnSpc>
              <a:spcBef>
                <a:spcPts val="13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154990" y="904166"/>
            <a:ext cx="1955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830055" y="1376140"/>
            <a:ext cx="1854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569018" y="1354574"/>
            <a:ext cx="13652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072729" y="151752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23117" y="153952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96413" y="1363864"/>
            <a:ext cx="80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83997" y="1342253"/>
            <a:ext cx="80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602480" y="1376140"/>
            <a:ext cx="1854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817285" y="151752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495697" y="153952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768646" y="1363864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14218" y="1354574"/>
            <a:ext cx="1949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485921" y="1376125"/>
            <a:ext cx="18923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730733" y="1517706"/>
            <a:ext cx="698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79546" y="1539725"/>
            <a:ext cx="1162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3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655652" y="1363788"/>
            <a:ext cx="8128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966860" y="1354487"/>
            <a:ext cx="13906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475894" y="1517706"/>
            <a:ext cx="698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152460" y="1539725"/>
            <a:ext cx="11683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3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258960" y="1376125"/>
            <a:ext cx="25146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5" dirty="0">
                <a:latin typeface="Times New Roman"/>
                <a:cs typeface="Times New Roman"/>
              </a:rPr>
              <a:t>U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222350" y="1354487"/>
            <a:ext cx="94361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4394" algn="l"/>
              </a:tabLst>
            </a:pPr>
            <a:r>
              <a:rPr sz="1700" spc="65" dirty="0">
                <a:latin typeface="Times New Roman"/>
                <a:cs typeface="Times New Roman"/>
              </a:rPr>
              <a:t>y</a:t>
            </a:r>
            <a:r>
              <a:rPr sz="2550" spc="22" baseline="3267" dirty="0">
                <a:latin typeface="Symbol"/>
                <a:cs typeface="Symbol"/>
              </a:rPr>
              <a:t></a:t>
            </a:r>
            <a:r>
              <a:rPr sz="2550" baseline="3267" dirty="0">
                <a:latin typeface="Times New Roman"/>
                <a:cs typeface="Times New Roman"/>
              </a:rPr>
              <a:t>	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873812" y="1354574"/>
            <a:ext cx="13652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377523" y="151752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027911" y="153952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134849" y="1376140"/>
            <a:ext cx="2470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80" dirty="0">
                <a:latin typeface="Times New Roman"/>
                <a:cs typeface="Times New Roman"/>
              </a:rPr>
              <a:t>U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988791" y="1342253"/>
            <a:ext cx="80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122079" y="151752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800491" y="153952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907274" y="1376140"/>
            <a:ext cx="24637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75" dirty="0">
                <a:latin typeface="Times New Roman"/>
                <a:cs typeface="Times New Roman"/>
              </a:rPr>
              <a:t>U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619012" y="1354574"/>
            <a:ext cx="1949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651391" y="1688019"/>
            <a:ext cx="1879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1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363791" y="1665210"/>
            <a:ext cx="13843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816671" y="1690180"/>
            <a:ext cx="692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806896" y="1837116"/>
            <a:ext cx="6921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549023" y="1860264"/>
            <a:ext cx="11239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378522" y="1842282"/>
            <a:ext cx="80073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44220" algn="l"/>
              </a:tabLst>
            </a:pPr>
            <a:r>
              <a:rPr sz="650" spc="20" dirty="0">
                <a:latin typeface="Times New Roman"/>
                <a:cs typeface="Times New Roman"/>
              </a:rPr>
              <a:t>1	</a:t>
            </a: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895057" y="1845366"/>
            <a:ext cx="28346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00125" algn="l"/>
                <a:tab pos="1784350" algn="l"/>
                <a:tab pos="2776855" algn="l"/>
              </a:tabLst>
            </a:pPr>
            <a:r>
              <a:rPr sz="650" spc="10" dirty="0">
                <a:latin typeface="Times New Roman"/>
                <a:cs typeface="Times New Roman"/>
              </a:rPr>
              <a:t>0	2	2	</a:t>
            </a: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762485" y="1867385"/>
            <a:ext cx="366267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4230" algn="l"/>
                <a:tab pos="1783080" algn="l"/>
                <a:tab pos="2595245" algn="l"/>
                <a:tab pos="3558540" algn="l"/>
              </a:tabLst>
            </a:pP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0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0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5" dirty="0">
                <a:latin typeface="Times New Roman"/>
                <a:cs typeface="Times New Roman"/>
              </a:rPr>
              <a:t>1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3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655969" y="2031438"/>
            <a:ext cx="1892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363868" y="2009741"/>
            <a:ext cx="139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4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872902" y="2173411"/>
            <a:ext cx="698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549468" y="2195490"/>
            <a:ext cx="11683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3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825917" y="2019067"/>
            <a:ext cx="819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455615" y="1549575"/>
            <a:ext cx="5615940" cy="7327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  <a:tabLst>
                <a:tab pos="526415" algn="l"/>
              </a:tabLst>
            </a:pPr>
            <a:r>
              <a:rPr sz="2625" spc="7" baseline="-3174" dirty="0">
                <a:latin typeface="Symbol"/>
                <a:cs typeface="Symbol"/>
              </a:rPr>
              <a:t></a:t>
            </a:r>
            <a:r>
              <a:rPr sz="2625" spc="7" baseline="-3174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2625" spc="60" baseline="-12698" dirty="0">
                <a:latin typeface="Times New Roman"/>
                <a:cs typeface="Times New Roman"/>
              </a:rPr>
              <a:t>U</a:t>
            </a:r>
            <a:r>
              <a:rPr sz="2625" spc="60" baseline="-9523" dirty="0">
                <a:latin typeface="Symbol"/>
                <a:cs typeface="Symbol"/>
              </a:rPr>
              <a:t></a:t>
            </a:r>
            <a:r>
              <a:rPr sz="2625" spc="-60" baseline="-9523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550" spc="44" baseline="-8169" dirty="0">
                <a:latin typeface="Times New Roman"/>
                <a:cs typeface="Times New Roman"/>
              </a:rPr>
              <a:t>y</a:t>
            </a:r>
            <a:r>
              <a:rPr sz="2550" spc="44" baseline="-4901" dirty="0">
                <a:latin typeface="Symbol"/>
                <a:cs typeface="Symbol"/>
              </a:rPr>
              <a:t></a:t>
            </a:r>
            <a:r>
              <a:rPr sz="2550" spc="434" baseline="-4901" dirty="0">
                <a:latin typeface="Times New Roman"/>
                <a:cs typeface="Times New Roman"/>
              </a:rPr>
              <a:t> </a:t>
            </a:r>
            <a:r>
              <a:rPr sz="2550" spc="67" baseline="-13071" dirty="0">
                <a:latin typeface="Times New Roman"/>
                <a:cs typeface="Times New Roman"/>
              </a:rPr>
              <a:t>U</a:t>
            </a:r>
            <a:r>
              <a:rPr sz="2550" spc="67" baseline="-9803" dirty="0">
                <a:latin typeface="Symbol"/>
                <a:cs typeface="Symbol"/>
              </a:rPr>
              <a:t></a:t>
            </a:r>
            <a:r>
              <a:rPr sz="2550" spc="419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30" dirty="0">
                <a:latin typeface="Times New Roman"/>
                <a:cs typeface="Times New Roman"/>
              </a:rPr>
              <a:t> </a:t>
            </a:r>
            <a:r>
              <a:rPr sz="2550" spc="44" baseline="-8169" dirty="0">
                <a:latin typeface="Times New Roman"/>
                <a:cs typeface="Times New Roman"/>
              </a:rPr>
              <a:t>y</a:t>
            </a:r>
            <a:r>
              <a:rPr sz="2550" spc="44" baseline="-4901" dirty="0">
                <a:latin typeface="Symbol"/>
                <a:cs typeface="Symbol"/>
              </a:rPr>
              <a:t></a:t>
            </a:r>
            <a:r>
              <a:rPr sz="2550" spc="44" baseline="-4901" dirty="0">
                <a:latin typeface="Times New Roman"/>
                <a:cs typeface="Times New Roman"/>
              </a:rPr>
              <a:t> </a:t>
            </a:r>
            <a:r>
              <a:rPr sz="2550" spc="82" baseline="-4901" dirty="0">
                <a:latin typeface="Times New Roman"/>
                <a:cs typeface="Times New Roman"/>
              </a:rPr>
              <a:t> </a:t>
            </a:r>
            <a:r>
              <a:rPr sz="2550" spc="67" baseline="-13071" dirty="0">
                <a:latin typeface="Times New Roman"/>
                <a:cs typeface="Times New Roman"/>
              </a:rPr>
              <a:t>U</a:t>
            </a:r>
            <a:r>
              <a:rPr sz="2550" spc="67" baseline="-9803" dirty="0">
                <a:latin typeface="Symbol"/>
                <a:cs typeface="Symbol"/>
              </a:rPr>
              <a:t></a:t>
            </a:r>
            <a:r>
              <a:rPr sz="2550" spc="89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2550" spc="44" baseline="-8169" dirty="0">
                <a:latin typeface="Times New Roman"/>
                <a:cs typeface="Times New Roman"/>
              </a:rPr>
              <a:t>y</a:t>
            </a:r>
            <a:r>
              <a:rPr sz="2550" spc="44" baseline="-4901" dirty="0">
                <a:latin typeface="Symbol"/>
                <a:cs typeface="Symbol"/>
              </a:rPr>
              <a:t></a:t>
            </a:r>
            <a:r>
              <a:rPr sz="2550" spc="434" baseline="-4901" dirty="0">
                <a:latin typeface="Times New Roman"/>
                <a:cs typeface="Times New Roman"/>
              </a:rPr>
              <a:t> </a:t>
            </a:r>
            <a:r>
              <a:rPr sz="2550" spc="67" baseline="-13071" dirty="0">
                <a:latin typeface="Times New Roman"/>
                <a:cs typeface="Times New Roman"/>
              </a:rPr>
              <a:t>U</a:t>
            </a:r>
            <a:r>
              <a:rPr sz="2550" spc="67" baseline="-9803" dirty="0">
                <a:latin typeface="Symbol"/>
                <a:cs typeface="Symbol"/>
              </a:rPr>
              <a:t></a:t>
            </a:r>
            <a:r>
              <a:rPr sz="2550" spc="412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40" dirty="0">
                <a:latin typeface="Times New Roman"/>
                <a:cs typeface="Times New Roman"/>
              </a:rPr>
              <a:t> </a:t>
            </a:r>
            <a:r>
              <a:rPr sz="2550" spc="37" baseline="-8169" dirty="0">
                <a:latin typeface="Times New Roman"/>
                <a:cs typeface="Times New Roman"/>
              </a:rPr>
              <a:t>y</a:t>
            </a:r>
            <a:r>
              <a:rPr sz="2550" spc="37" baseline="-4901" dirty="0">
                <a:latin typeface="Symbol"/>
                <a:cs typeface="Symbol"/>
              </a:rPr>
              <a:t></a:t>
            </a:r>
            <a:r>
              <a:rPr sz="2550" spc="37" baseline="-4901" dirty="0">
                <a:latin typeface="Times New Roman"/>
                <a:cs typeface="Times New Roman"/>
              </a:rPr>
              <a:t> </a:t>
            </a:r>
            <a:r>
              <a:rPr sz="2550" spc="89" baseline="-4901" dirty="0">
                <a:latin typeface="Times New Roman"/>
                <a:cs typeface="Times New Roman"/>
              </a:rPr>
              <a:t> </a:t>
            </a:r>
            <a:r>
              <a:rPr sz="2550" spc="60" baseline="-13071" dirty="0">
                <a:latin typeface="Times New Roman"/>
                <a:cs typeface="Times New Roman"/>
              </a:rPr>
              <a:t>U</a:t>
            </a:r>
            <a:r>
              <a:rPr sz="2550" spc="60" baseline="-9803" dirty="0">
                <a:latin typeface="Symbol"/>
                <a:cs typeface="Symbol"/>
              </a:rPr>
              <a:t></a:t>
            </a:r>
            <a:r>
              <a:rPr sz="2550" spc="82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2550" spc="60" baseline="-8169" dirty="0">
                <a:latin typeface="Times New Roman"/>
                <a:cs typeface="Times New Roman"/>
              </a:rPr>
              <a:t>y</a:t>
            </a:r>
            <a:r>
              <a:rPr sz="2550" spc="60" baseline="-4901" dirty="0">
                <a:latin typeface="Symbol"/>
                <a:cs typeface="Symbol"/>
              </a:rPr>
              <a:t></a:t>
            </a:r>
            <a:r>
              <a:rPr sz="2550" spc="427" baseline="-4901" dirty="0">
                <a:latin typeface="Times New Roman"/>
                <a:cs typeface="Times New Roman"/>
              </a:rPr>
              <a:t> </a:t>
            </a:r>
            <a:r>
              <a:rPr sz="2550" spc="89" baseline="-13071" dirty="0">
                <a:latin typeface="Times New Roman"/>
                <a:cs typeface="Times New Roman"/>
              </a:rPr>
              <a:t>U</a:t>
            </a:r>
            <a:r>
              <a:rPr sz="2550" spc="89" baseline="-9803" dirty="0">
                <a:latin typeface="Symbol"/>
                <a:cs typeface="Symbol"/>
              </a:rPr>
              <a:t></a:t>
            </a:r>
            <a:r>
              <a:rPr sz="2550" spc="330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700" spc="2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531857" y="2031454"/>
            <a:ext cx="1854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270820" y="2009828"/>
            <a:ext cx="1365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774532" y="2173234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424919" y="2195293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698215" y="2019144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385799" y="1997473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304282" y="2031454"/>
            <a:ext cx="1854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519087" y="2173234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197499" y="2195293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470448" y="2019144"/>
            <a:ext cx="8001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016020" y="2009828"/>
            <a:ext cx="1949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935670" y="2021322"/>
            <a:ext cx="1778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157072" y="2167566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093693" y="2008610"/>
            <a:ext cx="42290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750" spc="-25" dirty="0">
                <a:latin typeface="Symbol"/>
                <a:cs typeface="Symbol"/>
              </a:rPr>
              <a:t></a:t>
            </a:r>
            <a:r>
              <a:rPr sz="1750" spc="-25" dirty="0">
                <a:latin typeface="Times New Roman"/>
                <a:cs typeface="Times New Roman"/>
              </a:rPr>
              <a:t>	</a:t>
            </a:r>
            <a:r>
              <a:rPr sz="2550" spc="44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859306" y="2173156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534850" y="2195208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643111" y="2031444"/>
            <a:ext cx="249554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95" dirty="0">
                <a:latin typeface="Times New Roman"/>
                <a:cs typeface="Times New Roman"/>
              </a:rPr>
              <a:t>U</a:t>
            </a:r>
            <a:r>
              <a:rPr sz="2550" spc="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495272" y="1997099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385143" y="2031454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626977" y="2173067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277894" y="2195082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070212" y="2018782"/>
            <a:ext cx="58801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4030" algn="l"/>
              </a:tabLst>
            </a:pPr>
            <a:r>
              <a:rPr sz="2550" spc="44" baseline="1633" dirty="0">
                <a:latin typeface="Times New Roman"/>
                <a:cs typeface="Times New Roman"/>
              </a:rPr>
              <a:t>y</a:t>
            </a:r>
            <a:r>
              <a:rPr sz="2550" spc="44" baseline="4901" dirty="0">
                <a:latin typeface="Symbol"/>
                <a:cs typeface="Symbol"/>
              </a:rPr>
              <a:t></a:t>
            </a:r>
            <a:r>
              <a:rPr sz="2550" spc="44" baseline="4901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832093" y="2359104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567820" y="2337475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2049810" y="2500817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723832" y="2522869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2000536" y="2346437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684254" y="2324759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574125" y="2359115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2284594" y="2337494"/>
            <a:ext cx="13652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817517" y="2500728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466876" y="2522743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2740982" y="2346839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399964" y="2325171"/>
            <a:ext cx="8064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88010" y="2359140"/>
            <a:ext cx="1911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220475" y="2337486"/>
            <a:ext cx="1403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707899" y="2500898"/>
            <a:ext cx="704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380029" y="2522922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660281" y="2346416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339538" y="2324761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223468" y="2359115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464186" y="2500728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118891" y="2522743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3911210" y="2346839"/>
            <a:ext cx="58483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1490" algn="l"/>
              </a:tabLst>
            </a:pPr>
            <a:r>
              <a:rPr sz="2550" spc="44" baseline="1633" dirty="0">
                <a:latin typeface="Times New Roman"/>
                <a:cs typeface="Times New Roman"/>
              </a:rPr>
              <a:t>y</a:t>
            </a:r>
            <a:r>
              <a:rPr sz="2550" spc="44" baseline="4901" dirty="0">
                <a:latin typeface="Symbol"/>
                <a:cs typeface="Symbol"/>
              </a:rPr>
              <a:t></a:t>
            </a:r>
            <a:r>
              <a:rPr sz="2550" spc="44" baseline="4901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5136888" y="2359104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872613" y="2337475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5354604" y="2500817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028626" y="2522869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305330" y="2346437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989048" y="2324759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878919" y="2359115"/>
            <a:ext cx="18605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122311" y="2500728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771670" y="2522743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563988" y="2346839"/>
            <a:ext cx="58801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4030" algn="l"/>
              </a:tabLst>
            </a:pPr>
            <a:r>
              <a:rPr sz="2550" spc="44" baseline="1633" dirty="0">
                <a:latin typeface="Times New Roman"/>
                <a:cs typeface="Times New Roman"/>
              </a:rPr>
              <a:t>y</a:t>
            </a:r>
            <a:r>
              <a:rPr sz="2550" spc="44" baseline="4901" dirty="0">
                <a:latin typeface="Symbol"/>
                <a:cs typeface="Symbol"/>
              </a:rPr>
              <a:t></a:t>
            </a:r>
            <a:r>
              <a:rPr sz="2550" spc="44" baseline="4901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642457" y="2881308"/>
            <a:ext cx="19304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364432" y="2858464"/>
            <a:ext cx="14160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3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812269" y="2842237"/>
            <a:ext cx="70485" cy="3206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528644" y="3054040"/>
            <a:ext cx="1168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imes New Roman"/>
                <a:cs typeface="Times New Roman"/>
              </a:rPr>
              <a:t>22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477092" y="2845457"/>
            <a:ext cx="8318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1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294471" y="3033266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245517" y="2874195"/>
            <a:ext cx="3435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2550" spc="30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609656" y="3060182"/>
            <a:ext cx="11048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686495" y="2906434"/>
            <a:ext cx="3181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50" spc="37" baseline="3267" dirty="0">
                <a:latin typeface="Times New Roman"/>
                <a:cs typeface="Times New Roman"/>
              </a:rPr>
              <a:t>U</a:t>
            </a:r>
            <a:r>
              <a:rPr sz="2550" spc="-165" baseline="6535" dirty="0">
                <a:latin typeface="Symbol"/>
                <a:cs typeface="Symbol"/>
              </a:rPr>
              <a:t>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2560391" y="2862344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424351" y="2896324"/>
            <a:ext cx="1854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3136452" y="2874698"/>
            <a:ext cx="1365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3651673" y="3038105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321579" y="3060163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3244529" y="2862343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584202" y="2886888"/>
            <a:ext cx="5683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8145" algn="l"/>
              </a:tabLst>
            </a:pPr>
            <a:r>
              <a:rPr sz="2550" spc="15" baseline="3267" dirty="0">
                <a:latin typeface="Symbol"/>
                <a:cs typeface="Symbol"/>
              </a:rPr>
              <a:t></a:t>
            </a:r>
            <a:r>
              <a:rPr sz="2550" spc="15" baseline="3267" dirty="0">
                <a:latin typeface="Times New Roman"/>
                <a:cs typeface="Times New Roman"/>
              </a:rPr>
              <a:t>	</a:t>
            </a:r>
            <a:r>
              <a:rPr sz="1750" spc="-3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202548" y="3033581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4126906" y="2874130"/>
            <a:ext cx="36893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3840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2550" spc="44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517749" y="3060079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596356" y="2906401"/>
            <a:ext cx="3505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172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4467703" y="2862345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378162" y="2896314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5580369" y="3038027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274202" y="3060079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5539991" y="2884022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5086736" y="2874685"/>
            <a:ext cx="1905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656090" y="3185332"/>
            <a:ext cx="18478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363114" y="3162512"/>
            <a:ext cx="1358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818543" y="3146360"/>
            <a:ext cx="68580" cy="3194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547353" y="3357702"/>
            <a:ext cx="11176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22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1470703" y="3149564"/>
            <a:ext cx="8001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087266" y="2849798"/>
            <a:ext cx="18351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50" spc="-15" dirty="0">
                <a:latin typeface="Times New Roman"/>
                <a:cs typeface="Times New Roman"/>
              </a:rPr>
              <a:t>U  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294471" y="3337304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245517" y="3178232"/>
            <a:ext cx="34544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345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2550" spc="44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612749" y="3364116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691356" y="3210438"/>
            <a:ext cx="3505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172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562703" y="3166383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473162" y="3200352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181735" y="3178723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675369" y="3342064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369202" y="3364116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3634991" y="3188059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291175" y="3166383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4009671" y="3190926"/>
            <a:ext cx="18288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242772" y="3337618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166953" y="3178167"/>
            <a:ext cx="36893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3204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2550" spc="44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635980" y="3210438"/>
            <a:ext cx="3505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172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507327" y="3166383"/>
            <a:ext cx="812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5406356" y="3210438"/>
            <a:ext cx="2717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spc="67" baseline="3267" dirty="0">
                <a:latin typeface="Times New Roman"/>
                <a:cs typeface="Times New Roman"/>
              </a:rPr>
              <a:t>U</a:t>
            </a:r>
            <a:r>
              <a:rPr sz="2550" spc="-165" baseline="3267" dirty="0">
                <a:latin typeface="Times New Roman"/>
                <a:cs typeface="Times New Roman"/>
              </a:rPr>
              <a:t> 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557373" y="3364116"/>
            <a:ext cx="8591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57555" algn="l"/>
              </a:tabLst>
            </a:pPr>
            <a:r>
              <a:rPr sz="650" spc="15" dirty="0">
                <a:latin typeface="Times New Roman"/>
                <a:cs typeface="Times New Roman"/>
              </a:rPr>
              <a:t>21	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5089530" y="3188059"/>
            <a:ext cx="58547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0855" algn="l"/>
              </a:tabLst>
            </a:pPr>
            <a:r>
              <a:rPr sz="2550" spc="15" baseline="1633" dirty="0">
                <a:latin typeface="Times New Roman"/>
                <a:cs typeface="Times New Roman"/>
              </a:rPr>
              <a:t>y</a:t>
            </a:r>
            <a:r>
              <a:rPr sz="2550" spc="15" baseline="4901" dirty="0">
                <a:latin typeface="Symbol"/>
                <a:cs typeface="Symbol"/>
              </a:rPr>
              <a:t></a:t>
            </a:r>
            <a:r>
              <a:rPr sz="2550" spc="15" baseline="4901" dirty="0">
                <a:latin typeface="Times New Roman"/>
                <a:cs typeface="Times New Roman"/>
              </a:rPr>
              <a:t>	</a:t>
            </a: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246238" y="3412077"/>
            <a:ext cx="360680" cy="6692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  <a:p>
            <a:pPr marL="40640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1377132" y="3490162"/>
            <a:ext cx="11620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750" spc="3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1806674" y="3515183"/>
            <a:ext cx="704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803867" y="3662515"/>
            <a:ext cx="704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525843" y="3685738"/>
            <a:ext cx="1168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477092" y="3477155"/>
            <a:ext cx="8318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1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636902" y="3513680"/>
            <a:ext cx="64135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63550" algn="l"/>
              </a:tabLst>
            </a:pPr>
            <a:r>
              <a:rPr sz="1750" spc="50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301068" y="366490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803590" y="3528049"/>
            <a:ext cx="1911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2252899" y="3418459"/>
            <a:ext cx="417195" cy="6629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89560" algn="l"/>
              </a:tabLst>
            </a:pPr>
            <a:r>
              <a:rPr sz="1750" spc="10" dirty="0">
                <a:latin typeface="Symbol"/>
                <a:cs typeface="Symbol"/>
              </a:rPr>
              <a:t></a:t>
            </a:r>
            <a:r>
              <a:rPr sz="1750" spc="10" dirty="0">
                <a:latin typeface="Times New Roman"/>
                <a:cs typeface="Times New Roman"/>
              </a:rPr>
              <a:t>	</a:t>
            </a:r>
            <a:r>
              <a:rPr sz="2550" spc="75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  <a:p>
            <a:pPr marR="19685" algn="r">
              <a:lnSpc>
                <a:spcPct val="100000"/>
              </a:lnSpc>
              <a:spcBef>
                <a:spcPts val="54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3018718" y="3669805"/>
            <a:ext cx="7048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690446" y="3691830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969123" y="3515740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642023" y="3494039"/>
            <a:ext cx="825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4637028" y="3669837"/>
            <a:ext cx="8089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52475" algn="l"/>
              </a:tabLst>
            </a:pPr>
            <a:r>
              <a:rPr sz="650" spc="10" dirty="0">
                <a:latin typeface="Times New Roman"/>
                <a:cs typeface="Times New Roman"/>
              </a:rPr>
              <a:t>1	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4335958" y="3691880"/>
            <a:ext cx="8229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23900" algn="l"/>
              </a:tabLst>
            </a:pPr>
            <a:r>
              <a:rPr sz="650" dirty="0">
                <a:latin typeface="Times New Roman"/>
                <a:cs typeface="Times New Roman"/>
              </a:rPr>
              <a:t>3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spc="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3673795" y="3463797"/>
            <a:ext cx="2082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spc="15" baseline="-9803" dirty="0">
                <a:latin typeface="Symbol"/>
                <a:cs typeface="Symbol"/>
              </a:rPr>
              <a:t></a:t>
            </a:r>
            <a:r>
              <a:rPr sz="2550" spc="15" baseline="-9803" dirty="0">
                <a:latin typeface="Times New Roman"/>
                <a:cs typeface="Times New Roman"/>
              </a:rPr>
              <a:t> </a:t>
            </a:r>
            <a:r>
              <a:rPr sz="2550" spc="-195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+ (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550" spc="-7" baseline="-8169" dirty="0">
                <a:latin typeface="Times New Roman"/>
                <a:cs typeface="Times New Roman"/>
              </a:rPr>
              <a:t>y</a:t>
            </a:r>
            <a:r>
              <a:rPr sz="2550" spc="15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-165" baseline="-4901" dirty="0">
                <a:latin typeface="Times New Roman"/>
                <a:cs typeface="Times New Roman"/>
              </a:rPr>
              <a:t> </a:t>
            </a:r>
            <a:r>
              <a:rPr sz="2550" spc="37" baseline="-13071" dirty="0">
                <a:latin typeface="Times New Roman"/>
                <a:cs typeface="Times New Roman"/>
              </a:rPr>
              <a:t>U</a:t>
            </a:r>
            <a:r>
              <a:rPr sz="2550" spc="15" baseline="-9803" dirty="0">
                <a:latin typeface="Symbol"/>
                <a:cs typeface="Symbol"/>
              </a:rPr>
              <a:t></a:t>
            </a:r>
            <a:r>
              <a:rPr sz="2550" spc="-37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550" spc="-7" baseline="-8169" dirty="0">
                <a:latin typeface="Times New Roman"/>
                <a:cs typeface="Times New Roman"/>
              </a:rPr>
              <a:t>y</a:t>
            </a:r>
            <a:r>
              <a:rPr sz="2550" spc="7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165" baseline="-4901" dirty="0">
                <a:latin typeface="Times New Roman"/>
                <a:cs typeface="Times New Roman"/>
              </a:rPr>
              <a:t> </a:t>
            </a:r>
            <a:r>
              <a:rPr sz="2550" spc="37" baseline="-13071" dirty="0">
                <a:latin typeface="Times New Roman"/>
                <a:cs typeface="Times New Roman"/>
              </a:rPr>
              <a:t>U</a:t>
            </a:r>
            <a:r>
              <a:rPr sz="2550" spc="7" baseline="-9803" dirty="0">
                <a:latin typeface="Symbol"/>
                <a:cs typeface="Symbol"/>
              </a:rPr>
              <a:t></a:t>
            </a:r>
            <a:r>
              <a:rPr sz="2550" spc="209" baseline="-980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492785" y="3846246"/>
            <a:ext cx="18288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723249" y="3992939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1650067" y="3833488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2220984" y="3855682"/>
            <a:ext cx="1854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956876" y="3834056"/>
            <a:ext cx="1365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456358" y="3997462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111721" y="4019521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380855" y="3843372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064953" y="3821701"/>
            <a:ext cx="806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336294" y="4116548"/>
            <a:ext cx="630555" cy="6305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r>
              <a:rPr sz="1750" spc="-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481965" algn="l"/>
              </a:tabLst>
            </a:pP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993425" y="3855682"/>
            <a:ext cx="18542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200919" y="3997462"/>
            <a:ext cx="6858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884286" y="4019521"/>
            <a:ext cx="1117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153072" y="3843373"/>
            <a:ext cx="8001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702076" y="3834056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609980" y="3834044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4100907" y="3997385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766776" y="4019437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3870787" y="3855673"/>
            <a:ext cx="243204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0" dirty="0">
                <a:latin typeface="Times New Roman"/>
                <a:cs typeface="Times New Roman"/>
              </a:rPr>
              <a:t>U</a:t>
            </a:r>
            <a:r>
              <a:rPr sz="2550" spc="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627192" y="3855673"/>
            <a:ext cx="1879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4338451" y="3834044"/>
            <a:ext cx="13779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829380" y="3997385"/>
            <a:ext cx="69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523173" y="4019437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789022" y="3843380"/>
            <a:ext cx="6858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0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719419" y="3821703"/>
            <a:ext cx="8096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1045" algn="l"/>
              </a:tabLst>
            </a:pPr>
            <a:r>
              <a:rPr sz="1700" spc="15" dirty="0">
                <a:latin typeface="Symbol"/>
                <a:cs typeface="Symbol"/>
              </a:rPr>
              <a:t></a:t>
            </a:r>
            <a:r>
              <a:rPr sz="1700" spc="15" dirty="0">
                <a:latin typeface="Times New Roman"/>
                <a:cs typeface="Times New Roman"/>
              </a:rPr>
              <a:t>	</a:t>
            </a: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801617" y="4074168"/>
            <a:ext cx="332740" cy="7086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  <a:p>
            <a:pPr marR="22225" algn="r">
              <a:lnSpc>
                <a:spcPct val="100000"/>
              </a:lnSpc>
              <a:spcBef>
                <a:spcPts val="91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544702" y="4340682"/>
            <a:ext cx="11176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470703" y="4132544"/>
            <a:ext cx="8001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612611" y="4031931"/>
            <a:ext cx="646430" cy="443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ts val="1630"/>
              </a:lnSpc>
              <a:spcBef>
                <a:spcPts val="135"/>
              </a:spcBef>
            </a:pPr>
            <a:r>
              <a:rPr sz="2625" spc="15" baseline="-33333" dirty="0">
                <a:latin typeface="Times New Roman"/>
                <a:cs typeface="Times New Roman"/>
              </a:rPr>
              <a:t>U</a:t>
            </a: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210185">
              <a:lnSpc>
                <a:spcPts val="1630"/>
              </a:lnSpc>
              <a:tabLst>
                <a:tab pos="443865" algn="l"/>
              </a:tabLst>
            </a:pPr>
            <a:r>
              <a:rPr sz="700" spc="-15" dirty="0">
                <a:latin typeface="Times New Roman"/>
                <a:cs typeface="Times New Roman"/>
              </a:rPr>
              <a:t>3	</a:t>
            </a:r>
            <a:r>
              <a:rPr sz="2625" spc="37" baseline="1587" dirty="0">
                <a:latin typeface="Times New Roman"/>
                <a:cs typeface="Times New Roman"/>
              </a:rPr>
              <a:t>U</a:t>
            </a:r>
            <a:endParaRPr sz="2625" baseline="1587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256269" y="432022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2748676" y="4184110"/>
            <a:ext cx="1854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208222" y="4161204"/>
            <a:ext cx="41275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" algn="l"/>
              </a:tabLst>
            </a:pPr>
            <a:r>
              <a:rPr sz="1750" spc="5" dirty="0">
                <a:latin typeface="Symbol"/>
                <a:cs typeface="Symbol"/>
              </a:rPr>
              <a:t>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2550" spc="30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2983749" y="432549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2639553" y="434749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2908343" y="4171834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592845" y="4150223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521138" y="4184110"/>
            <a:ext cx="1854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3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728898" y="4325499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411859" y="434749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3680989" y="4171834"/>
            <a:ext cx="80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3229416" y="4162544"/>
            <a:ext cx="18859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4398477" y="4184100"/>
            <a:ext cx="18732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4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4150709" y="4162531"/>
            <a:ext cx="11239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628298" y="4325422"/>
            <a:ext cx="692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4294601" y="4347413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4560096" y="4171842"/>
            <a:ext cx="8128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4247306" y="4150224"/>
            <a:ext cx="8128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5356683" y="4325422"/>
            <a:ext cx="692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5050477" y="4347413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4827655" y="4162531"/>
            <a:ext cx="60769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r>
              <a:rPr sz="2550" spc="15" baseline="3267" dirty="0">
                <a:latin typeface="Times New Roman"/>
                <a:cs typeface="Times New Roman"/>
              </a:rPr>
              <a:t> </a:t>
            </a:r>
            <a:r>
              <a:rPr sz="2550" spc="75" baseline="3267" dirty="0">
                <a:latin typeface="Times New Roman"/>
                <a:cs typeface="Times New Roman"/>
              </a:rPr>
              <a:t> </a:t>
            </a:r>
            <a:r>
              <a:rPr sz="2550" spc="37" baseline="-4901" dirty="0">
                <a:latin typeface="Times New Roman"/>
                <a:cs typeface="Times New Roman"/>
              </a:rPr>
              <a:t>U</a:t>
            </a:r>
            <a:r>
              <a:rPr sz="2550" spc="37" baseline="-1633" dirty="0">
                <a:latin typeface="Symbol"/>
                <a:cs typeface="Symbol"/>
              </a:rPr>
              <a:t></a:t>
            </a:r>
            <a:endParaRPr sz="2550" baseline="-1633">
              <a:latin typeface="Symbol"/>
              <a:cs typeface="Symbo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1504215" y="4501566"/>
            <a:ext cx="18288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1734679" y="4648259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1661497" y="4488808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2242759" y="4511797"/>
            <a:ext cx="1911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70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969271" y="4490201"/>
            <a:ext cx="1403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457886" y="4653163"/>
            <a:ext cx="704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2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2129614" y="4675127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20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2408290" y="4499522"/>
            <a:ext cx="8255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2081191" y="4477881"/>
            <a:ext cx="8255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2978011" y="4511771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3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3214098" y="4652994"/>
            <a:ext cx="692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2868450" y="4674947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20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3138363" y="4499530"/>
            <a:ext cx="8064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2685406" y="4490210"/>
            <a:ext cx="18923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3620953" y="4490173"/>
            <a:ext cx="18796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4589412" y="4511770"/>
            <a:ext cx="18542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5" dirty="0"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4304563" y="4490204"/>
            <a:ext cx="13589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4816443" y="4653160"/>
            <a:ext cx="68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4486772" y="4675157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4749059" y="4499494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4412501" y="4477883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1366718" y="4777180"/>
            <a:ext cx="14160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3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1814555" y="4760953"/>
            <a:ext cx="70485" cy="3206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70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530930" y="4972756"/>
            <a:ext cx="1168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479378" y="4764173"/>
            <a:ext cx="8318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1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2252561" y="4951982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2203607" y="4792910"/>
            <a:ext cx="3435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2550" spc="30" baseline="1633" dirty="0">
                <a:latin typeface="Times New Roman"/>
                <a:cs typeface="Times New Roman"/>
              </a:rPr>
              <a:t>y</a:t>
            </a:r>
            <a:endParaRPr sz="2550" baseline="1633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2567745" y="4979214"/>
            <a:ext cx="110489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2644585" y="4825890"/>
            <a:ext cx="3181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37" baseline="3267" dirty="0">
                <a:latin typeface="Times New Roman"/>
                <a:cs typeface="Times New Roman"/>
              </a:rPr>
              <a:t>U</a:t>
            </a:r>
            <a:r>
              <a:rPr sz="2550" spc="-165" baseline="6535" dirty="0">
                <a:latin typeface="Symbol"/>
                <a:cs typeface="Symbol"/>
              </a:rPr>
              <a:t>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2518481" y="4781922"/>
            <a:ext cx="80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3279669" y="4979195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3094542" y="4794242"/>
            <a:ext cx="18859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3357041" y="4817819"/>
            <a:ext cx="77914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83565" algn="l"/>
              </a:tabLst>
            </a:pPr>
            <a:r>
              <a:rPr sz="2550" spc="44" baseline="3267" dirty="0">
                <a:latin typeface="Times New Roman"/>
                <a:cs typeface="Times New Roman"/>
              </a:rPr>
              <a:t>U</a:t>
            </a:r>
            <a:r>
              <a:rPr sz="2550" spc="165" baseline="6535" dirty="0">
                <a:latin typeface="Symbol"/>
                <a:cs typeface="Symbol"/>
              </a:rPr>
              <a:t>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-44" baseline="3174" dirty="0">
                <a:latin typeface="Times New Roman"/>
                <a:cs typeface="Times New Roman"/>
              </a:rPr>
              <a:t>U</a:t>
            </a:r>
            <a:endParaRPr sz="2625" baseline="3174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160637" y="4952297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084996" y="4792846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4316353" y="4794229"/>
            <a:ext cx="13779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475839" y="4979111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554446" y="4825857"/>
            <a:ext cx="35052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172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425793" y="4781922"/>
            <a:ext cx="8128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232293" y="4979111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5310851" y="4825857"/>
            <a:ext cx="32258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-157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5044825" y="4794229"/>
            <a:ext cx="19050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658376" y="5104048"/>
            <a:ext cx="18478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1365400" y="5081228"/>
            <a:ext cx="1358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1472989" y="5068280"/>
            <a:ext cx="8001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2252561" y="5256020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2904987" y="5261158"/>
            <a:ext cx="692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1549639" y="5278516"/>
            <a:ext cx="113538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780" algn="l"/>
              </a:tabLst>
            </a:pPr>
            <a:r>
              <a:rPr sz="700" spc="-15" dirty="0">
                <a:latin typeface="Times New Roman"/>
                <a:cs typeface="Times New Roman"/>
              </a:rPr>
              <a:t>44	</a:t>
            </a:r>
            <a:r>
              <a:rPr sz="650" spc="1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1644743" y="4754350"/>
            <a:ext cx="1273175" cy="6572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412750" algn="l"/>
              </a:tabLst>
            </a:pPr>
            <a:r>
              <a:rPr sz="1750" spc="50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  <a:p>
            <a:pPr marL="188595">
              <a:lnSpc>
                <a:spcPts val="320"/>
              </a:lnSpc>
              <a:spcBef>
                <a:spcPts val="365"/>
              </a:spcBef>
              <a:tabLst>
                <a:tab pos="412750" algn="l"/>
                <a:tab pos="1042669" algn="l"/>
              </a:tabLst>
            </a:pPr>
            <a:r>
              <a:rPr sz="700" spc="-15" dirty="0">
                <a:latin typeface="Times New Roman"/>
                <a:cs typeface="Times New Roman"/>
              </a:rPr>
              <a:t>4	</a:t>
            </a:r>
            <a:r>
              <a:rPr sz="2625" spc="-37" baseline="1587" dirty="0">
                <a:latin typeface="Times New Roman"/>
                <a:cs typeface="Times New Roman"/>
              </a:rPr>
              <a:t>U	</a:t>
            </a:r>
            <a:r>
              <a:rPr sz="2550" spc="60" baseline="1633" dirty="0">
                <a:latin typeface="Times New Roman"/>
                <a:cs typeface="Times New Roman"/>
              </a:rPr>
              <a:t>U</a:t>
            </a:r>
            <a:r>
              <a:rPr sz="2550" spc="22" baseline="4901" dirty="0">
                <a:latin typeface="Symbol"/>
                <a:cs typeface="Symbol"/>
              </a:rPr>
              <a:t></a:t>
            </a:r>
            <a:endParaRPr sz="2550" baseline="4901">
              <a:latin typeface="Symbol"/>
              <a:cs typeface="Symbol"/>
            </a:endParaRPr>
          </a:p>
          <a:p>
            <a:pPr marL="188595">
              <a:lnSpc>
                <a:spcPts val="415"/>
              </a:lnSpc>
            </a:pP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3139825" y="5098267"/>
            <a:ext cx="13779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30" dirty="0">
                <a:latin typeface="Times New Roman"/>
                <a:cs typeface="Times New Roman"/>
              </a:rPr>
              <a:t>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3327293" y="5283149"/>
            <a:ext cx="11430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2203607" y="5078360"/>
            <a:ext cx="11264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345" algn="l"/>
                <a:tab pos="1057910" algn="l"/>
              </a:tabLst>
            </a:pPr>
            <a:r>
              <a:rPr sz="2625" spc="-15" baseline="-4761" dirty="0">
                <a:latin typeface="Symbol"/>
                <a:cs typeface="Symbol"/>
              </a:rPr>
              <a:t></a:t>
            </a:r>
            <a:r>
              <a:rPr sz="2625" spc="-15" baseline="-4761" dirty="0">
                <a:latin typeface="Times New Roman"/>
                <a:cs typeface="Times New Roman"/>
              </a:rPr>
              <a:t>	</a:t>
            </a:r>
            <a:r>
              <a:rPr sz="2550" spc="7" baseline="-3267" dirty="0">
                <a:latin typeface="Times New Roman"/>
                <a:cs typeface="Times New Roman"/>
              </a:rPr>
              <a:t>y</a:t>
            </a:r>
            <a:r>
              <a:rPr sz="1700" spc="15" dirty="0">
                <a:latin typeface="Symbol"/>
                <a:cs typeface="Symbol"/>
              </a:rPr>
              <a:t>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1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3405851" y="5121786"/>
            <a:ext cx="77025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74040" algn="l"/>
              </a:tabLst>
            </a:pPr>
            <a:r>
              <a:rPr sz="2550" spc="60" baseline="3267" dirty="0">
                <a:latin typeface="Times New Roman"/>
                <a:cs typeface="Times New Roman"/>
              </a:rPr>
              <a:t>U</a:t>
            </a:r>
            <a:r>
              <a:rPr sz="2550" spc="-157" baseline="6535" dirty="0">
                <a:latin typeface="Symbol"/>
                <a:cs typeface="Symbol"/>
              </a:rPr>
              <a:t>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endParaRPr sz="2625" baseline="3174">
              <a:latin typeface="Times New Roman"/>
              <a:cs typeface="Times New Roman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4200862" y="5256335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4125043" y="5096884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4512369" y="5283252"/>
            <a:ext cx="110489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4589209" y="5129928"/>
            <a:ext cx="3181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37" baseline="3267" dirty="0">
                <a:latin typeface="Times New Roman"/>
                <a:cs typeface="Times New Roman"/>
              </a:rPr>
              <a:t>U</a:t>
            </a:r>
            <a:r>
              <a:rPr sz="2550" spc="-165" baseline="6535" dirty="0">
                <a:latin typeface="Symbol"/>
                <a:cs typeface="Symbol"/>
              </a:rPr>
              <a:t>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4355520" y="5098249"/>
            <a:ext cx="18796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Times New Roman"/>
                <a:cs typeface="Times New Roman"/>
              </a:rPr>
              <a:t>y</a:t>
            </a:r>
            <a:r>
              <a:rPr sz="2550" spc="15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4862576" y="5068059"/>
            <a:ext cx="33845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2550" spc="30" baseline="-8169" dirty="0">
                <a:latin typeface="Times New Roman"/>
                <a:cs typeface="Times New Roman"/>
              </a:rPr>
              <a:t>y</a:t>
            </a:r>
            <a:endParaRPr sz="2550" baseline="-8169">
              <a:latin typeface="Times New Roman"/>
              <a:cs typeface="Times New Roman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5224021" y="5283233"/>
            <a:ext cx="1117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latin typeface="Times New Roman"/>
                <a:cs typeface="Times New Roman"/>
              </a:rPr>
              <a:t>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5301261" y="5129906"/>
            <a:ext cx="3467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37" baseline="3267" dirty="0">
                <a:latin typeface="Times New Roman"/>
                <a:cs typeface="Times New Roman"/>
              </a:rPr>
              <a:t>U</a:t>
            </a:r>
            <a:r>
              <a:rPr sz="2550" spc="157" baseline="6535" dirty="0">
                <a:latin typeface="Symbol"/>
                <a:cs typeface="Symbol"/>
              </a:rPr>
              <a:t>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5147069" y="5085959"/>
            <a:ext cx="800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5" dirty="0">
                <a:latin typeface="Symbol"/>
                <a:cs typeface="Symbol"/>
              </a:rPr>
              <a:t>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2282013" y="5902779"/>
            <a:ext cx="1144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6800" algn="l"/>
              </a:tabLst>
            </a:pPr>
            <a:r>
              <a:rPr sz="1000" spc="5" dirty="0">
                <a:latin typeface="Times New Roman"/>
                <a:cs typeface="Times New Roman"/>
              </a:rPr>
              <a:t>0	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862583" y="5792680"/>
            <a:ext cx="6193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опорному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(U</a:t>
            </a:r>
            <a:r>
              <a:rPr sz="2100" spc="15" baseline="21825" dirty="0">
                <a:latin typeface="Times New Roman"/>
                <a:cs typeface="Times New Roman"/>
              </a:rPr>
              <a:t>'</a:t>
            </a:r>
            <a:r>
              <a:rPr sz="2100" spc="419" baseline="218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</a:t>
            </a:r>
            <a:r>
              <a:rPr sz="1400" spc="20" dirty="0">
                <a:latin typeface="Times New Roman"/>
                <a:cs typeface="Times New Roman"/>
              </a:rPr>
              <a:t>115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кВ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4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U</a:t>
            </a:r>
            <a:r>
              <a:rPr sz="2100" spc="-30" baseline="21825" dirty="0">
                <a:latin typeface="Times New Roman"/>
                <a:cs typeface="Times New Roman"/>
              </a:rPr>
              <a:t>''</a:t>
            </a:r>
            <a:r>
              <a:rPr sz="2100" spc="127" baseline="218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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0)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активні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реактивні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потужності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978027" y="638936"/>
            <a:ext cx="342900" cy="4604385"/>
          </a:xfrm>
          <a:custGeom>
            <a:avLst/>
            <a:gdLst/>
            <a:ahLst/>
            <a:cxnLst/>
            <a:rect l="l" t="t" r="r" b="b"/>
            <a:pathLst>
              <a:path w="342900" h="4604385">
                <a:moveTo>
                  <a:pt x="342900" y="4604004"/>
                </a:moveTo>
                <a:lnTo>
                  <a:pt x="293382" y="4585856"/>
                </a:lnTo>
                <a:lnTo>
                  <a:pt x="249542" y="4534951"/>
                </a:lnTo>
                <a:lnTo>
                  <a:pt x="230415" y="4498871"/>
                </a:lnTo>
                <a:lnTo>
                  <a:pt x="213503" y="4456590"/>
                </a:lnTo>
                <a:lnTo>
                  <a:pt x="199071" y="4408771"/>
                </a:lnTo>
                <a:lnTo>
                  <a:pt x="187384" y="4356078"/>
                </a:lnTo>
                <a:lnTo>
                  <a:pt x="178708" y="4299173"/>
                </a:lnTo>
                <a:lnTo>
                  <a:pt x="173308" y="4238719"/>
                </a:lnTo>
                <a:lnTo>
                  <a:pt x="171450" y="4175379"/>
                </a:lnTo>
                <a:lnTo>
                  <a:pt x="171450" y="2730627"/>
                </a:lnTo>
                <a:lnTo>
                  <a:pt x="169591" y="2667286"/>
                </a:lnTo>
                <a:lnTo>
                  <a:pt x="164191" y="2606832"/>
                </a:lnTo>
                <a:lnTo>
                  <a:pt x="155515" y="2549927"/>
                </a:lnTo>
                <a:lnTo>
                  <a:pt x="143828" y="2497234"/>
                </a:lnTo>
                <a:lnTo>
                  <a:pt x="129396" y="2449415"/>
                </a:lnTo>
                <a:lnTo>
                  <a:pt x="112484" y="2407134"/>
                </a:lnTo>
                <a:lnTo>
                  <a:pt x="93357" y="2371054"/>
                </a:lnTo>
                <a:lnTo>
                  <a:pt x="49517" y="2320149"/>
                </a:lnTo>
                <a:lnTo>
                  <a:pt x="0" y="2302002"/>
                </a:lnTo>
                <a:lnTo>
                  <a:pt x="25336" y="2297354"/>
                </a:lnTo>
                <a:lnTo>
                  <a:pt x="72279" y="2262165"/>
                </a:lnTo>
                <a:lnTo>
                  <a:pt x="112484" y="2196869"/>
                </a:lnTo>
                <a:lnTo>
                  <a:pt x="129396" y="2154588"/>
                </a:lnTo>
                <a:lnTo>
                  <a:pt x="143828" y="2106769"/>
                </a:lnTo>
                <a:lnTo>
                  <a:pt x="155515" y="2054076"/>
                </a:lnTo>
                <a:lnTo>
                  <a:pt x="164191" y="1997171"/>
                </a:lnTo>
                <a:lnTo>
                  <a:pt x="169591" y="1936717"/>
                </a:lnTo>
                <a:lnTo>
                  <a:pt x="171450" y="1873377"/>
                </a:lnTo>
                <a:lnTo>
                  <a:pt x="171450" y="428625"/>
                </a:lnTo>
                <a:lnTo>
                  <a:pt x="173308" y="365284"/>
                </a:lnTo>
                <a:lnTo>
                  <a:pt x="178708" y="304830"/>
                </a:lnTo>
                <a:lnTo>
                  <a:pt x="187384" y="247925"/>
                </a:lnTo>
                <a:lnTo>
                  <a:pt x="199071" y="195232"/>
                </a:lnTo>
                <a:lnTo>
                  <a:pt x="213503" y="147413"/>
                </a:lnTo>
                <a:lnTo>
                  <a:pt x="230415" y="105132"/>
                </a:lnTo>
                <a:lnTo>
                  <a:pt x="249542" y="69052"/>
                </a:lnTo>
                <a:lnTo>
                  <a:pt x="293382" y="18147"/>
                </a:lnTo>
                <a:lnTo>
                  <a:pt x="317563" y="4647"/>
                </a:lnTo>
                <a:lnTo>
                  <a:pt x="3429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891794"/>
            <a:ext cx="850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8665" algn="l"/>
              </a:tabLst>
            </a:pPr>
            <a:r>
              <a:rPr sz="1400" spc="-5" dirty="0">
                <a:latin typeface="Times New Roman"/>
                <a:cs typeface="Times New Roman"/>
              </a:rPr>
              <a:t>0,3544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580" y="1676907"/>
            <a:ext cx="983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20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0,5288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3885" y="1676907"/>
            <a:ext cx="32702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7355" algn="l"/>
                <a:tab pos="2622550" algn="l"/>
              </a:tabLst>
            </a:pPr>
            <a:r>
              <a:rPr sz="1400" spc="-5" dirty="0">
                <a:latin typeface="Times New Roman"/>
                <a:cs typeface="Times New Roman"/>
              </a:rPr>
              <a:t>(–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20,194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0,1111	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0,1518	+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0,1393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2840" y="1676907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580" y="2461768"/>
            <a:ext cx="51498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0,1111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4672" y="2461768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0535" y="2461768"/>
            <a:ext cx="20053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2965" algn="l"/>
                <a:tab pos="1799589" algn="l"/>
              </a:tabLst>
            </a:pPr>
            <a:r>
              <a:rPr sz="1400" spc="-5" dirty="0">
                <a:latin typeface="Times New Roman"/>
                <a:cs typeface="Times New Roman"/>
              </a:rPr>
              <a:t>(0,1111	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0,1518	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9273" y="2461768"/>
            <a:ext cx="965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600" algn="l"/>
              </a:tabLst>
            </a:pPr>
            <a:r>
              <a:rPr sz="1400" spc="-5" dirty="0">
                <a:latin typeface="Times New Roman"/>
                <a:cs typeface="Times New Roman"/>
              </a:rPr>
              <a:t>(0,1111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817" y="2991357"/>
            <a:ext cx="6483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0,1518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7260" y="2991357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3123" y="2991357"/>
            <a:ext cx="5740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(0,1111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3770" y="2991357"/>
            <a:ext cx="11544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726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0,1518	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1861" y="2991357"/>
            <a:ext cx="977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600" algn="l"/>
              </a:tabLst>
            </a:pPr>
            <a:r>
              <a:rPr sz="1400" spc="-5" dirty="0">
                <a:latin typeface="Times New Roman"/>
                <a:cs typeface="Times New Roman"/>
              </a:rPr>
              <a:t>(0,1111	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7817" y="3521709"/>
            <a:ext cx="850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8665" algn="l"/>
              </a:tabLst>
            </a:pPr>
            <a:r>
              <a:rPr sz="1400" spc="-5" dirty="0">
                <a:latin typeface="Times New Roman"/>
                <a:cs typeface="Times New Roman"/>
              </a:rPr>
              <a:t>0,2254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9773" y="3521709"/>
            <a:ext cx="11620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(9,902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0,1393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9446" y="3521709"/>
            <a:ext cx="11537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8055" algn="l"/>
              </a:tabLst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0,1899	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7029" y="3521709"/>
            <a:ext cx="85216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16,825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7817" y="4051299"/>
            <a:ext cx="983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20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 0,3362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43123" y="4051299"/>
            <a:ext cx="13849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16,825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0,1393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6061" y="4051299"/>
            <a:ext cx="11544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7894" algn="l"/>
              </a:tabLst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0,1899	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04408" y="4051299"/>
            <a:ext cx="629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(9,902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37817" y="4581651"/>
            <a:ext cx="51498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0,0051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73910" y="458165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9773" y="4581651"/>
            <a:ext cx="15106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2965" algn="l"/>
              </a:tabLst>
            </a:pPr>
            <a:r>
              <a:rPr sz="1400" spc="-5" dirty="0">
                <a:latin typeface="Times New Roman"/>
                <a:cs typeface="Times New Roman"/>
              </a:rPr>
              <a:t>(0,0017	+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0,0343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6917" y="4581651"/>
            <a:ext cx="21780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8511" y="4581651"/>
            <a:ext cx="965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600" algn="l"/>
              </a:tabLst>
            </a:pPr>
            <a:r>
              <a:rPr sz="1400" spc="-5" dirty="0">
                <a:latin typeface="Times New Roman"/>
                <a:cs typeface="Times New Roman"/>
              </a:rPr>
              <a:t>(0,0017	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37817" y="5111495"/>
            <a:ext cx="6483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0,1025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7260" y="5111495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43123" y="5111495"/>
            <a:ext cx="20053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2965" algn="l"/>
                <a:tab pos="1788160" algn="l"/>
              </a:tabLst>
            </a:pPr>
            <a:r>
              <a:rPr sz="1400" spc="-5" dirty="0">
                <a:latin typeface="Times New Roman"/>
                <a:cs typeface="Times New Roman"/>
              </a:rPr>
              <a:t>(0,0017	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0,0343	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91861" y="5111495"/>
            <a:ext cx="9772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600" algn="l"/>
              </a:tabLst>
            </a:pPr>
            <a:r>
              <a:rPr sz="1400" spc="-5" dirty="0">
                <a:latin typeface="Times New Roman"/>
                <a:cs typeface="Times New Roman"/>
              </a:rPr>
              <a:t>(0,0017	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5976" y="895343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9524" y="903695"/>
            <a:ext cx="57213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4335" algn="l"/>
              </a:tabLst>
            </a:pP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37" baseline="3174" dirty="0">
                <a:latin typeface="Times New Roman"/>
                <a:cs typeface="Times New Roman"/>
              </a:rPr>
              <a:t>U</a:t>
            </a:r>
            <a:endParaRPr sz="2625" baseline="3174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2857" y="883842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43130" y="1043237"/>
            <a:ext cx="3495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498725" algn="l"/>
                <a:tab pos="3437890" algn="l"/>
              </a:tabLst>
            </a:pPr>
            <a:r>
              <a:rPr sz="650" spc="20" dirty="0">
                <a:latin typeface="Times New Roman"/>
                <a:cs typeface="Times New Roman"/>
              </a:rPr>
              <a:t>1	</a:t>
            </a:r>
            <a:r>
              <a:rPr sz="650" spc="5" dirty="0">
                <a:latin typeface="Times New Roman"/>
                <a:cs typeface="Times New Roman"/>
              </a:rPr>
              <a:t>2	</a:t>
            </a: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84373" y="846404"/>
            <a:ext cx="3599179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445895" algn="l"/>
              </a:tabLst>
            </a:pPr>
            <a:r>
              <a:rPr sz="1400" spc="-5" dirty="0">
                <a:latin typeface="Times New Roman"/>
                <a:cs typeface="Times New Roman"/>
              </a:rPr>
              <a:t>(11,8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1 + 0,1111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127" baseline="-952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+ 0,15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baseline="-9523" dirty="0">
                <a:latin typeface="Times New Roman"/>
                <a:cs typeface="Times New Roman"/>
              </a:rPr>
              <a:t> </a:t>
            </a:r>
            <a:r>
              <a:rPr sz="2625" spc="-262" baseline="-952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+ 0,13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2625" spc="37" baseline="-12698" dirty="0">
                <a:latin typeface="Times New Roman"/>
                <a:cs typeface="Times New Roman"/>
              </a:rPr>
              <a:t>U</a:t>
            </a:r>
            <a:r>
              <a:rPr sz="2625" spc="7" baseline="-9523" dirty="0">
                <a:latin typeface="Symbol"/>
                <a:cs typeface="Symbol"/>
              </a:rPr>
              <a:t></a:t>
            </a:r>
            <a:r>
              <a:rPr sz="2625" spc="-7" baseline="-952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2417" y="1101674"/>
            <a:ext cx="5198110" cy="54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055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+ 0,18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9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209" baseline="-9523" dirty="0">
                <a:latin typeface="Symbol"/>
                <a:cs typeface="Symbol"/>
              </a:rPr>
              <a:t></a:t>
            </a:r>
            <a:r>
              <a:rPr sz="975" spc="7" baseline="-42735" dirty="0">
                <a:latin typeface="Times New Roman"/>
                <a:cs typeface="Times New Roman"/>
              </a:rPr>
              <a:t>3</a:t>
            </a:r>
            <a:r>
              <a:rPr sz="975" spc="89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+ 0,00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9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343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42735" dirty="0">
                <a:latin typeface="Times New Roman"/>
                <a:cs typeface="Times New Roman"/>
              </a:rPr>
              <a:t>4</a:t>
            </a:r>
            <a:r>
              <a:rPr sz="975" spc="52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5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20,194 + 0,1111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42735" dirty="0">
                <a:latin typeface="Times New Roman"/>
                <a:cs typeface="Times New Roman"/>
              </a:rPr>
              <a:t>2</a:t>
            </a:r>
            <a:r>
              <a:rPr sz="975" spc="44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2055"/>
              </a:lnSpc>
            </a:pPr>
            <a:r>
              <a:rPr sz="1400" spc="-5" dirty="0">
                <a:latin typeface="Times New Roman"/>
                <a:cs typeface="Times New Roman"/>
              </a:rPr>
              <a:t>– 0,1518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2</a:t>
            </a:r>
            <a:r>
              <a:rPr sz="975" spc="10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+ 0,1393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209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3</a:t>
            </a:r>
            <a:r>
              <a:rPr sz="975" spc="9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0,1899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37" baseline="-12698" dirty="0">
                <a:latin typeface="Times New Roman"/>
                <a:cs typeface="Times New Roman"/>
              </a:rPr>
              <a:t>U</a:t>
            </a:r>
            <a:r>
              <a:rPr sz="2625" spc="-8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3</a:t>
            </a:r>
            <a:r>
              <a:rPr sz="975" spc="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+ 0,00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0,0343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8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3;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0088" y="1680203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58236" y="1689843"/>
            <a:ext cx="4161154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19734" algn="l"/>
                <a:tab pos="2081530" algn="l"/>
                <a:tab pos="3028315" algn="l"/>
                <a:tab pos="3965575" algn="l"/>
              </a:tabLst>
            </a:pP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112" baseline="3174" dirty="0">
                <a:latin typeface="Times New Roman"/>
                <a:cs typeface="Times New Roman"/>
              </a:rPr>
              <a:t>U</a:t>
            </a:r>
            <a:r>
              <a:rPr sz="2625" spc="-179" baseline="6349" dirty="0">
                <a:latin typeface="Symbol"/>
                <a:cs typeface="Symbol"/>
              </a:rPr>
              <a:t>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-44" baseline="3174" dirty="0">
                <a:latin typeface="Times New Roman"/>
                <a:cs typeface="Times New Roman"/>
              </a:rPr>
              <a:t>U</a:t>
            </a:r>
            <a:r>
              <a:rPr sz="2625" spc="-15" baseline="6349" dirty="0">
                <a:latin typeface="Symbol"/>
                <a:cs typeface="Symbol"/>
              </a:rPr>
              <a:t></a:t>
            </a:r>
            <a:r>
              <a:rPr sz="2625" spc="-397" baseline="6349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2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-37" baseline="3174" dirty="0">
                <a:latin typeface="Times New Roman"/>
                <a:cs typeface="Times New Roman"/>
              </a:rPr>
              <a:t>U</a:t>
            </a:r>
            <a:r>
              <a:rPr sz="2625" baseline="3174" dirty="0">
                <a:latin typeface="Times New Roman"/>
                <a:cs typeface="Times New Roman"/>
              </a:rPr>
              <a:t>	</a:t>
            </a:r>
            <a:r>
              <a:rPr sz="2625" spc="-44" baseline="3174" dirty="0">
                <a:latin typeface="Times New Roman"/>
                <a:cs typeface="Times New Roman"/>
              </a:rPr>
              <a:t>U</a:t>
            </a:r>
            <a:endParaRPr sz="2625" baseline="3174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81689" y="1828097"/>
            <a:ext cx="102806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72185" algn="l"/>
              </a:tabLst>
            </a:pPr>
            <a:r>
              <a:rPr sz="650" spc="5" dirty="0">
                <a:latin typeface="Times New Roman"/>
                <a:cs typeface="Times New Roman"/>
              </a:rPr>
              <a:t>2	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32735" y="1668646"/>
            <a:ext cx="101536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13180" y="1886102"/>
            <a:ext cx="5259070" cy="549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055"/>
              </a:lnSpc>
              <a:spcBef>
                <a:spcPts val="110"/>
              </a:spcBef>
            </a:pPr>
            <a:r>
              <a:rPr sz="1400" spc="-5" dirty="0">
                <a:latin typeface="Times New Roman"/>
                <a:cs typeface="Times New Roman"/>
              </a:rPr>
              <a:t>– 0,1899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44" baseline="-12698" dirty="0">
                <a:latin typeface="Times New Roman"/>
                <a:cs typeface="Times New Roman"/>
              </a:rPr>
              <a:t>U</a:t>
            </a:r>
            <a:r>
              <a:rPr sz="2625" spc="-82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3</a:t>
            </a:r>
            <a:r>
              <a:rPr sz="97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+ 0,0017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0,0343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10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(11,8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1 + 0,1111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2</a:t>
            </a:r>
            <a:r>
              <a:rPr sz="975" spc="9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2055"/>
              </a:lnSpc>
            </a:pPr>
            <a:r>
              <a:rPr sz="1400" spc="-5" dirty="0">
                <a:latin typeface="Times New Roman"/>
                <a:cs typeface="Times New Roman"/>
              </a:rPr>
              <a:t>– 0,1518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2</a:t>
            </a:r>
            <a:r>
              <a:rPr sz="975" spc="6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+ 0,1393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37" baseline="-12698" dirty="0">
                <a:latin typeface="Times New Roman"/>
                <a:cs typeface="Times New Roman"/>
              </a:rPr>
              <a:t>U</a:t>
            </a:r>
            <a:r>
              <a:rPr sz="2625" spc="-82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3</a:t>
            </a:r>
            <a:r>
              <a:rPr sz="975" spc="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899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2625" spc="209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3</a:t>
            </a:r>
            <a:r>
              <a:rPr sz="975" spc="89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+ 0,00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7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9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+ 0,03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-2;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06738" y="2465063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06738" y="2610875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89535" y="2453570"/>
            <a:ext cx="94741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7569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38489" y="2612641"/>
            <a:ext cx="186753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68680" algn="l"/>
                <a:tab pos="1812925" algn="l"/>
              </a:tabLst>
            </a:pPr>
            <a:r>
              <a:rPr sz="650" spc="5" dirty="0">
                <a:latin typeface="Times New Roman"/>
                <a:cs typeface="Times New Roman"/>
              </a:rPr>
              <a:t>2	</a:t>
            </a:r>
            <a:r>
              <a:rPr sz="650" spc="20" dirty="0">
                <a:latin typeface="Times New Roman"/>
                <a:cs typeface="Times New Roman"/>
              </a:rPr>
              <a:t>1	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91573" y="2612956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15931" y="2453505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50286" y="2464254"/>
            <a:ext cx="375856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3065" algn="l"/>
                <a:tab pos="1245235" algn="l"/>
                <a:tab pos="2179955" algn="l"/>
                <a:tab pos="2720975" algn="l"/>
                <a:tab pos="3593465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r>
              <a:rPr sz="2625" spc="-37" baseline="3174" dirty="0">
                <a:latin typeface="Symbol"/>
                <a:cs typeface="Symbol"/>
              </a:rPr>
              <a:t></a:t>
            </a:r>
            <a:r>
              <a:rPr sz="2625" baseline="3174" dirty="0">
                <a:latin typeface="Times New Roman"/>
                <a:cs typeface="Times New Roman"/>
              </a:rPr>
              <a:t>	</a:t>
            </a:r>
            <a:r>
              <a:rPr sz="1750" spc="-30" dirty="0">
                <a:latin typeface="Times New Roman"/>
                <a:cs typeface="Times New Roman"/>
              </a:rPr>
              <a:t>U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7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52258" y="2612573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89040" y="2453617"/>
            <a:ext cx="774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2417" y="2671550"/>
            <a:ext cx="13874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– 0,1518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20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1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5;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39326" y="2994653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39326" y="3140466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82874" y="2993371"/>
            <a:ext cx="56451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3065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71077" y="3142232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14056" y="2995920"/>
            <a:ext cx="1778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35458" y="3142164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22123" y="2983160"/>
            <a:ext cx="9277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330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52864" y="3142176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41776" y="2995854"/>
            <a:ext cx="7327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1975" algn="l"/>
              </a:tabLst>
            </a:pPr>
            <a:r>
              <a:rPr sz="1750" spc="2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24762" y="3142547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12693" y="2983096"/>
            <a:ext cx="61595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sz="1750" spc="5" dirty="0">
                <a:latin typeface="Symbol"/>
                <a:cs typeface="Symbol"/>
              </a:rPr>
              <a:t>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64064" y="2995920"/>
            <a:ext cx="1778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85466" y="3142164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22087" y="2983208"/>
            <a:ext cx="774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12417" y="3201824"/>
            <a:ext cx="14579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+ 0,15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12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1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-2;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05976" y="3525005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03416" y="3670818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49524" y="3523623"/>
            <a:ext cx="57213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4335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44324" y="367252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96155" y="3513503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12417" y="3732176"/>
            <a:ext cx="23247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+ 0,13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0,1899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12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2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4;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72384" y="3526219"/>
            <a:ext cx="1898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83472" y="367252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43301" y="3513503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27774" y="3672515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77801" y="3672899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606933" y="3513447"/>
            <a:ext cx="77724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2450" algn="l"/>
              </a:tabLst>
            </a:pPr>
            <a:r>
              <a:rPr sz="2625" spc="-44" baseline="-3174" dirty="0">
                <a:latin typeface="Times New Roman"/>
                <a:cs typeface="Times New Roman"/>
              </a:rPr>
              <a:t>U</a:t>
            </a:r>
            <a:r>
              <a:rPr sz="1750" spc="-25" dirty="0">
                <a:latin typeface="Symbol"/>
                <a:cs typeface="Symbol"/>
              </a:rPr>
              <a:t>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625" spc="-44" baseline="-3174" dirty="0">
                <a:latin typeface="Times New Roman"/>
                <a:cs typeface="Times New Roman"/>
              </a:rPr>
              <a:t>U</a:t>
            </a: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9326" y="4054595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136766" y="4200408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82874" y="4053214"/>
            <a:ext cx="57213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4335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577674" y="420211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29505" y="4043093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025586" y="4055862"/>
            <a:ext cx="1778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46988" y="4202106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83609" y="4043150"/>
            <a:ext cx="774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64232" y="420211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52608" y="4055796"/>
            <a:ext cx="7334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2610" algn="l"/>
              </a:tabLst>
            </a:pPr>
            <a:r>
              <a:rPr sz="1750" spc="2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33655" y="4202489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23959" y="4043038"/>
            <a:ext cx="61595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sz="1750" spc="10" dirty="0">
                <a:latin typeface="Symbol"/>
                <a:cs typeface="Symbol"/>
              </a:rPr>
              <a:t></a:t>
            </a:r>
            <a:r>
              <a:rPr sz="1750" spc="10" dirty="0"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12417" y="4261082"/>
            <a:ext cx="238506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+ 0,13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20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1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0,1899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30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-3;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05976" y="4584913"/>
            <a:ext cx="6667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05976" y="4730324"/>
            <a:ext cx="6667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49524" y="4583524"/>
            <a:ext cx="564515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3065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37727" y="4731764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082660" y="4585399"/>
            <a:ext cx="1898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94284" y="4731708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388773" y="4572692"/>
            <a:ext cx="94741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7569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38606" y="4731696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75227" y="4572740"/>
            <a:ext cx="774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017204" y="4585386"/>
            <a:ext cx="72390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3720" algn="l"/>
              </a:tabLst>
            </a:pPr>
            <a:r>
              <a:rPr sz="1750" spc="-70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91412" y="4732079"/>
            <a:ext cx="6794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715593" y="4572628"/>
            <a:ext cx="7937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30714" y="4585452"/>
            <a:ext cx="1778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652116" y="4731696"/>
            <a:ext cx="666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588737" y="4572740"/>
            <a:ext cx="774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12417" y="4791355"/>
            <a:ext cx="138747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– 0,0343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112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1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3;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39326" y="5114537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39326" y="5260350"/>
            <a:ext cx="6667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71077" y="5262116"/>
            <a:ext cx="93091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76935" algn="l"/>
              </a:tabLst>
            </a:pPr>
            <a:r>
              <a:rPr sz="650" spc="5" dirty="0">
                <a:latin typeface="Times New Roman"/>
                <a:cs typeface="Times New Roman"/>
              </a:rPr>
              <a:t>4	</a:t>
            </a:r>
            <a:r>
              <a:rPr sz="650" spc="-5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22123" y="5103044"/>
            <a:ext cx="9277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330" algn="l"/>
              </a:tabLst>
            </a:pPr>
            <a:r>
              <a:rPr sz="1750" spc="-10" dirty="0">
                <a:latin typeface="Symbol"/>
                <a:cs typeface="Symbol"/>
              </a:rPr>
              <a:t></a:t>
            </a:r>
            <a:r>
              <a:rPr sz="1750" spc="-10" dirty="0">
                <a:latin typeface="Times New Roman"/>
                <a:cs typeface="Times New Roman"/>
              </a:rPr>
              <a:t>	</a:t>
            </a:r>
            <a:r>
              <a:rPr sz="1750" spc="-2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52864" y="5262431"/>
            <a:ext cx="64008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84200" algn="l"/>
              </a:tabLst>
            </a:pPr>
            <a:r>
              <a:rPr sz="650" spc="20" dirty="0">
                <a:latin typeface="Times New Roman"/>
                <a:cs typeface="Times New Roman"/>
              </a:rPr>
              <a:t>1	</a:t>
            </a: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312693" y="5102979"/>
            <a:ext cx="61595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sz="1750" spc="5" dirty="0">
                <a:latin typeface="Symbol"/>
                <a:cs typeface="Symbol"/>
              </a:rPr>
              <a:t>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2874" y="5113728"/>
            <a:ext cx="3773170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93065" algn="l"/>
                <a:tab pos="1243330" algn="l"/>
                <a:tab pos="2171065" algn="l"/>
                <a:tab pos="2720975" algn="l"/>
                <a:tab pos="3595370" algn="l"/>
              </a:tabLst>
            </a:pPr>
            <a:r>
              <a:rPr sz="1750" spc="-6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	</a:t>
            </a:r>
            <a:r>
              <a:rPr sz="1750" spc="-70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	</a:t>
            </a:r>
            <a:r>
              <a:rPr sz="1750" spc="-25" dirty="0">
                <a:latin typeface="Times New Roman"/>
                <a:cs typeface="Times New Roman"/>
              </a:rPr>
              <a:t>U	</a:t>
            </a:r>
            <a:r>
              <a:rPr sz="1750" spc="2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77641" y="5262060"/>
            <a:ext cx="698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737369" y="5103035"/>
            <a:ext cx="819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49883" y="5322001"/>
            <a:ext cx="6221730" cy="191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+ 0,03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3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-2.</a:t>
            </a:r>
            <a:endParaRPr sz="1400">
              <a:latin typeface="Times New Roman"/>
              <a:cs typeface="Times New Roman"/>
            </a:endParaRPr>
          </a:p>
          <a:p>
            <a:pPr marL="50800" marR="45720" indent="450215" algn="just">
              <a:lnSpc>
                <a:spcPct val="79800"/>
              </a:lnSpc>
              <a:spcBef>
                <a:spcPts val="1780"/>
              </a:spcBef>
            </a:pPr>
            <a:r>
              <a:rPr sz="1400" spc="-5" dirty="0">
                <a:latin typeface="Times New Roman"/>
                <a:cs typeface="Times New Roman"/>
              </a:rPr>
              <a:t>Отримали систему 8 нелінійних рівнянь відносно невідомих складових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ви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напр</a:t>
            </a:r>
            <a:r>
              <a:rPr sz="1400" spc="-5" dirty="0">
                <a:latin typeface="Times New Roman"/>
                <a:cs typeface="Times New Roman"/>
              </a:rPr>
              <a:t>уг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112" baseline="-12698" dirty="0">
                <a:latin typeface="Times New Roman"/>
                <a:cs typeface="Times New Roman"/>
              </a:rPr>
              <a:t>U</a:t>
            </a:r>
            <a:r>
              <a:rPr sz="2625" spc="-17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1</a:t>
            </a:r>
            <a:r>
              <a:rPr sz="975" spc="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89" baseline="-9523" dirty="0">
                <a:latin typeface="Symbol"/>
                <a:cs typeface="Symbol"/>
              </a:rPr>
              <a:t></a:t>
            </a:r>
            <a:r>
              <a:rPr sz="975" spc="-7" baseline="-38461" dirty="0">
                <a:latin typeface="Times New Roman"/>
                <a:cs typeface="Times New Roman"/>
              </a:rPr>
              <a:t>1</a:t>
            </a:r>
            <a:r>
              <a:rPr sz="975" spc="-44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2</a:t>
            </a:r>
            <a:r>
              <a:rPr sz="975" spc="89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-44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2</a:t>
            </a:r>
            <a:r>
              <a:rPr sz="975" spc="3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2625" spc="37" baseline="-12698" dirty="0">
                <a:latin typeface="Times New Roman"/>
                <a:cs typeface="Times New Roman"/>
              </a:rPr>
              <a:t>U</a:t>
            </a:r>
            <a:r>
              <a:rPr sz="2625" spc="-89" baseline="-9523" dirty="0">
                <a:latin typeface="Symbol"/>
                <a:cs typeface="Symbol"/>
              </a:rPr>
              <a:t></a:t>
            </a:r>
            <a:r>
              <a:rPr sz="975" spc="30" baseline="-38461" dirty="0">
                <a:latin typeface="Times New Roman"/>
                <a:cs typeface="Times New Roman"/>
              </a:rPr>
              <a:t>3</a:t>
            </a:r>
            <a:r>
              <a:rPr sz="975" spc="-15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2625" spc="209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3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2625" spc="-37" baseline="-12698" dirty="0">
                <a:latin typeface="Times New Roman"/>
                <a:cs typeface="Times New Roman"/>
              </a:rPr>
              <a:t>U</a:t>
            </a:r>
            <a:r>
              <a:rPr sz="2625" spc="-75" baseline="-9523" dirty="0">
                <a:latin typeface="Symbol"/>
                <a:cs typeface="Symbol"/>
              </a:rPr>
              <a:t>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67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2625" spc="-52" baseline="-12698" dirty="0">
                <a:latin typeface="Times New Roman"/>
                <a:cs typeface="Times New Roman"/>
              </a:rPr>
              <a:t>U</a:t>
            </a:r>
            <a:r>
              <a:rPr sz="2625" spc="-15" baseline="-9523" dirty="0">
                <a:latin typeface="Symbol"/>
                <a:cs typeface="Symbol"/>
              </a:rPr>
              <a:t></a:t>
            </a:r>
            <a:r>
              <a:rPr sz="2625" spc="-397" baseline="-9523" dirty="0">
                <a:latin typeface="Times New Roman"/>
                <a:cs typeface="Times New Roman"/>
              </a:rPr>
              <a:t> </a:t>
            </a:r>
            <a:r>
              <a:rPr sz="975" spc="7" baseline="-38461" dirty="0">
                <a:latin typeface="Times New Roman"/>
                <a:cs typeface="Times New Roman"/>
              </a:rPr>
              <a:t>4</a:t>
            </a:r>
            <a:r>
              <a:rPr sz="975" spc="22" baseline="-3846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0800" marR="43180" indent="450215" algn="just">
              <a:lnSpc>
                <a:spcPct val="95800"/>
              </a:lnSpc>
              <a:spcBef>
                <a:spcPts val="1520"/>
              </a:spcBef>
            </a:pPr>
            <a:r>
              <a:rPr sz="1400" spc="-5" dirty="0">
                <a:latin typeface="Times New Roman"/>
                <a:cs typeface="Times New Roman"/>
              </a:rPr>
              <a:t>Система </a:t>
            </a:r>
            <a:r>
              <a:rPr sz="1400" i="1" spc="-5" dirty="0">
                <a:latin typeface="Times New Roman"/>
                <a:cs typeface="Times New Roman"/>
              </a:rPr>
              <a:t>дійсних </a:t>
            </a:r>
            <a:r>
              <a:rPr sz="1400" spc="-5" dirty="0">
                <a:latin typeface="Times New Roman"/>
                <a:cs typeface="Times New Roman"/>
              </a:rPr>
              <a:t>рівнянь </a:t>
            </a:r>
            <a:r>
              <a:rPr sz="1400" i="1" spc="-5" dirty="0">
                <a:latin typeface="Times New Roman"/>
                <a:cs typeface="Times New Roman"/>
              </a:rPr>
              <a:t>балансу потужностей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i="1" spc="-5" dirty="0">
                <a:latin typeface="Times New Roman"/>
                <a:cs typeface="Times New Roman"/>
              </a:rPr>
              <a:t>полярних </a:t>
            </a:r>
            <a:r>
              <a:rPr sz="1400" spc="-5" dirty="0">
                <a:latin typeface="Times New Roman"/>
                <a:cs typeface="Times New Roman"/>
              </a:rPr>
              <a:t>координатах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формується із відповідних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рівнянь, що складені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 Практичному занятті № </a:t>
            </a:r>
            <a:r>
              <a:rPr sz="1400" dirty="0">
                <a:latin typeface="Times New Roman"/>
                <a:cs typeface="Times New Roman"/>
              </a:rPr>
              <a:t>2.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записуються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крім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опорного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(балансуючого)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01064" y="897254"/>
            <a:ext cx="457200" cy="4800600"/>
          </a:xfrm>
          <a:custGeom>
            <a:avLst/>
            <a:gdLst/>
            <a:ahLst/>
            <a:cxnLst/>
            <a:rect l="l" t="t" r="r" b="b"/>
            <a:pathLst>
              <a:path w="457200" h="4800600">
                <a:moveTo>
                  <a:pt x="457200" y="4800600"/>
                </a:moveTo>
                <a:lnTo>
                  <a:pt x="391177" y="4783665"/>
                </a:lnTo>
                <a:lnTo>
                  <a:pt x="332725" y="4736159"/>
                </a:lnTo>
                <a:lnTo>
                  <a:pt x="307222" y="4702487"/>
                </a:lnTo>
                <a:lnTo>
                  <a:pt x="284672" y="4663027"/>
                </a:lnTo>
                <a:lnTo>
                  <a:pt x="265429" y="4618398"/>
                </a:lnTo>
                <a:lnTo>
                  <a:pt x="249846" y="4569217"/>
                </a:lnTo>
                <a:lnTo>
                  <a:pt x="238278" y="4516103"/>
                </a:lnTo>
                <a:lnTo>
                  <a:pt x="231078" y="4459675"/>
                </a:lnTo>
                <a:lnTo>
                  <a:pt x="228600" y="4400550"/>
                </a:lnTo>
                <a:lnTo>
                  <a:pt x="228600" y="2800350"/>
                </a:lnTo>
                <a:lnTo>
                  <a:pt x="226121" y="2741224"/>
                </a:lnTo>
                <a:lnTo>
                  <a:pt x="218921" y="2684796"/>
                </a:lnTo>
                <a:lnTo>
                  <a:pt x="207353" y="2631682"/>
                </a:lnTo>
                <a:lnTo>
                  <a:pt x="191770" y="2582501"/>
                </a:lnTo>
                <a:lnTo>
                  <a:pt x="172527" y="2537872"/>
                </a:lnTo>
                <a:lnTo>
                  <a:pt x="149977" y="2498412"/>
                </a:lnTo>
                <a:lnTo>
                  <a:pt x="124474" y="2464740"/>
                </a:lnTo>
                <a:lnTo>
                  <a:pt x="96371" y="2437475"/>
                </a:lnTo>
                <a:lnTo>
                  <a:pt x="33780" y="2404636"/>
                </a:lnTo>
                <a:lnTo>
                  <a:pt x="0" y="2400300"/>
                </a:lnTo>
                <a:lnTo>
                  <a:pt x="33780" y="2395963"/>
                </a:lnTo>
                <a:lnTo>
                  <a:pt x="96371" y="2363124"/>
                </a:lnTo>
                <a:lnTo>
                  <a:pt x="124474" y="2335859"/>
                </a:lnTo>
                <a:lnTo>
                  <a:pt x="149977" y="2302187"/>
                </a:lnTo>
                <a:lnTo>
                  <a:pt x="172527" y="2262727"/>
                </a:lnTo>
                <a:lnTo>
                  <a:pt x="191770" y="2218098"/>
                </a:lnTo>
                <a:lnTo>
                  <a:pt x="207353" y="2168917"/>
                </a:lnTo>
                <a:lnTo>
                  <a:pt x="218921" y="2115803"/>
                </a:lnTo>
                <a:lnTo>
                  <a:pt x="226121" y="2059375"/>
                </a:lnTo>
                <a:lnTo>
                  <a:pt x="228600" y="2000250"/>
                </a:lnTo>
                <a:lnTo>
                  <a:pt x="228600" y="400050"/>
                </a:lnTo>
                <a:lnTo>
                  <a:pt x="231078" y="340924"/>
                </a:lnTo>
                <a:lnTo>
                  <a:pt x="238278" y="284496"/>
                </a:lnTo>
                <a:lnTo>
                  <a:pt x="249846" y="231382"/>
                </a:lnTo>
                <a:lnTo>
                  <a:pt x="265429" y="182201"/>
                </a:lnTo>
                <a:lnTo>
                  <a:pt x="284672" y="137572"/>
                </a:lnTo>
                <a:lnTo>
                  <a:pt x="307222" y="98112"/>
                </a:lnTo>
                <a:lnTo>
                  <a:pt x="332725" y="64440"/>
                </a:lnTo>
                <a:lnTo>
                  <a:pt x="360828" y="37175"/>
                </a:lnTo>
                <a:lnTo>
                  <a:pt x="423419" y="4336"/>
                </a:lnTo>
                <a:lnTo>
                  <a:pt x="457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167" y="512317"/>
            <a:ext cx="152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  <a:tab pos="727710" algn="l"/>
                <a:tab pos="106997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spc="-5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800" y="537463"/>
            <a:ext cx="7181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5121" y="537463"/>
            <a:ext cx="9759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828" y="537463"/>
            <a:ext cx="1678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" algn="l"/>
                <a:tab pos="1011555" algn="l"/>
              </a:tabLst>
            </a:pP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2677" y="866647"/>
            <a:ext cx="2933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9377" y="840739"/>
            <a:ext cx="12484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130" algn="l"/>
              </a:tabLst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2626" y="1702053"/>
            <a:ext cx="1770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  <a:tab pos="1133475" algn="l"/>
              </a:tabLst>
            </a:pP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7014" y="2204295"/>
            <a:ext cx="12573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894" y="1984808"/>
            <a:ext cx="72453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2625" spc="30" baseline="-6349" dirty="0">
                <a:latin typeface="Times New Roman"/>
                <a:cs typeface="Times New Roman"/>
              </a:rPr>
              <a:t>y</a:t>
            </a:r>
            <a:r>
              <a:rPr sz="2625" spc="30" baseline="-3174" dirty="0">
                <a:latin typeface="Symbol"/>
                <a:cs typeface="Symbol"/>
              </a:rPr>
              <a:t></a:t>
            </a:r>
            <a:endParaRPr sz="2625" baseline="-3174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7438" y="2005329"/>
            <a:ext cx="857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8779" y="2005329"/>
            <a:ext cx="12903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  <a:tab pos="1009015" algn="l"/>
              </a:tabLst>
            </a:pP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2429" y="2005329"/>
            <a:ext cx="8172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7961" y="2309367"/>
            <a:ext cx="469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0683" y="2309367"/>
            <a:ext cx="5372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1985" y="2309367"/>
            <a:ext cx="13138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885825" algn="l"/>
              </a:tabLst>
            </a:pP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9258" y="2309367"/>
            <a:ext cx="26130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</a:tabLst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	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5695" y="2816859"/>
            <a:ext cx="2021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734" algn="l"/>
                <a:tab pos="742950" algn="l"/>
                <a:tab pos="111315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1628" y="2867913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4652" y="2816859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5695" y="3348735"/>
            <a:ext cx="215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  <a:tab pos="709295" algn="l"/>
                <a:tab pos="1080135" algn="l"/>
              </a:tabLst>
            </a:pP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800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0738" y="3373882"/>
            <a:ext cx="166623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100" spc="-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6454" y="5602223"/>
            <a:ext cx="8394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905" algn="l"/>
              </a:tabLst>
            </a:pP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29761" y="5602223"/>
            <a:ext cx="681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5695" y="5577077"/>
            <a:ext cx="403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734" algn="l"/>
                <a:tab pos="258127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dirty="0">
                <a:latin typeface="Times New Roman"/>
                <a:cs typeface="Times New Roman"/>
              </a:rPr>
              <a:t>[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8216" y="6160769"/>
            <a:ext cx="2933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5695" y="6109715"/>
            <a:ext cx="219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754380" algn="l"/>
                <a:tab pos="1391920" algn="l"/>
              </a:tabLst>
            </a:pP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800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(	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24934" y="6134861"/>
            <a:ext cx="16605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1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583" y="6591300"/>
            <a:ext cx="6194425" cy="6851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0480" indent="448309" algn="just">
              <a:lnSpc>
                <a:spcPct val="104600"/>
              </a:lnSpc>
              <a:spcBef>
                <a:spcPts val="20"/>
              </a:spcBef>
            </a:pPr>
            <a:r>
              <a:rPr sz="1400" spc="-5" dirty="0">
                <a:latin typeface="Times New Roman"/>
                <a:cs typeface="Times New Roman"/>
              </a:rPr>
              <a:t>Підставимо в цю систему рівнянь </a:t>
            </a:r>
            <a:r>
              <a:rPr sz="1400" i="1" spc="-5" dirty="0">
                <a:latin typeface="Times New Roman"/>
                <a:cs typeface="Times New Roman"/>
              </a:rPr>
              <a:t>задані </a:t>
            </a:r>
            <a:r>
              <a:rPr sz="1400" spc="-5" dirty="0">
                <a:latin typeface="Times New Roman"/>
                <a:cs typeface="Times New Roman"/>
              </a:rPr>
              <a:t>значення параметрів: напруга 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опор</a:t>
            </a:r>
            <a:r>
              <a:rPr sz="2100" spc="-15" baseline="1984" dirty="0">
                <a:latin typeface="Times New Roman"/>
                <a:cs typeface="Times New Roman"/>
              </a:rPr>
              <a:t>ном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вузл</a:t>
            </a:r>
            <a:r>
              <a:rPr sz="2100" spc="-7" baseline="1984" dirty="0">
                <a:latin typeface="Times New Roman"/>
                <a:cs typeface="Times New Roman"/>
              </a:rPr>
              <a:t>і</a:t>
            </a:r>
            <a:r>
              <a:rPr sz="2100" spc="-284" baseline="1984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(</a:t>
            </a:r>
            <a:r>
              <a:rPr sz="1350" spc="75" dirty="0">
                <a:latin typeface="Times New Roman"/>
                <a:cs typeface="Times New Roman"/>
              </a:rPr>
              <a:t>U</a:t>
            </a:r>
            <a:r>
              <a:rPr sz="975" spc="37" baseline="-25641" dirty="0">
                <a:latin typeface="Times New Roman"/>
                <a:cs typeface="Times New Roman"/>
              </a:rPr>
              <a:t>0</a:t>
            </a:r>
            <a:r>
              <a:rPr sz="975" baseline="-25641" dirty="0">
                <a:latin typeface="Times New Roman"/>
                <a:cs typeface="Times New Roman"/>
              </a:rPr>
              <a:t> </a:t>
            </a:r>
            <a:r>
              <a:rPr sz="975" spc="89" baseline="-25641" dirty="0">
                <a:latin typeface="Times New Roman"/>
                <a:cs typeface="Times New Roman"/>
              </a:rPr>
              <a:t> </a:t>
            </a:r>
            <a:r>
              <a:rPr sz="1350" spc="135" dirty="0">
                <a:latin typeface="Symbol"/>
                <a:cs typeface="Symbol"/>
              </a:rPr>
              <a:t></a:t>
            </a:r>
            <a:r>
              <a:rPr sz="1350" spc="20" dirty="0">
                <a:latin typeface="Times New Roman"/>
                <a:cs typeface="Times New Roman"/>
              </a:rPr>
              <a:t>11</a:t>
            </a:r>
            <a:r>
              <a:rPr sz="1350" spc="30" dirty="0">
                <a:latin typeface="Times New Roman"/>
                <a:cs typeface="Times New Roman"/>
              </a:rPr>
              <a:t>5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кВ</a:t>
            </a:r>
            <a:r>
              <a:rPr sz="1350" spc="15" dirty="0">
                <a:latin typeface="Times New Roman"/>
                <a:cs typeface="Times New Roman"/>
              </a:rPr>
              <a:t>,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</a:t>
            </a:r>
            <a:r>
              <a:rPr sz="975" spc="37" baseline="-25641" dirty="0">
                <a:latin typeface="Times New Roman"/>
                <a:cs typeface="Times New Roman"/>
              </a:rPr>
              <a:t>0</a:t>
            </a:r>
            <a:r>
              <a:rPr sz="975" baseline="-25641" dirty="0">
                <a:latin typeface="Times New Roman"/>
                <a:cs typeface="Times New Roman"/>
              </a:rPr>
              <a:t> </a:t>
            </a:r>
            <a:r>
              <a:rPr sz="975" spc="89" baseline="-25641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0</a:t>
            </a:r>
            <a:r>
              <a:rPr sz="1350" spc="20" dirty="0">
                <a:latin typeface="Times New Roman"/>
                <a:cs typeface="Times New Roman"/>
              </a:rPr>
              <a:t>)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а</a:t>
            </a:r>
            <a:r>
              <a:rPr sz="2100" baseline="1984" dirty="0">
                <a:latin typeface="Times New Roman"/>
                <a:cs typeface="Times New Roman"/>
              </a:rPr>
              <a:t>к</a:t>
            </a:r>
            <a:r>
              <a:rPr sz="2100" spc="-7" baseline="1984" dirty="0">
                <a:latin typeface="Times New Roman"/>
                <a:cs typeface="Times New Roman"/>
              </a:rPr>
              <a:t>тивні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та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реактивні</a:t>
            </a:r>
            <a:r>
              <a:rPr sz="2100" spc="232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п</a:t>
            </a:r>
            <a:r>
              <a:rPr sz="2100" spc="-7" baseline="1984" dirty="0">
                <a:latin typeface="Times New Roman"/>
                <a:cs typeface="Times New Roman"/>
              </a:rPr>
              <a:t>отужно</a:t>
            </a:r>
            <a:r>
              <a:rPr sz="2100" spc="-22" baseline="1984" dirty="0">
                <a:latin typeface="Times New Roman"/>
                <a:cs typeface="Times New Roman"/>
              </a:rPr>
              <a:t>с</a:t>
            </a:r>
            <a:r>
              <a:rPr sz="2100" spc="-7" baseline="1984" dirty="0">
                <a:latin typeface="Times New Roman"/>
                <a:cs typeface="Times New Roman"/>
              </a:rPr>
              <a:t>ті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вузл</a:t>
            </a:r>
            <a:r>
              <a:rPr sz="2100" spc="-7" baseline="1984" dirty="0">
                <a:latin typeface="Times New Roman"/>
                <a:cs typeface="Times New Roman"/>
              </a:rPr>
              <a:t>ах  </a:t>
            </a:r>
            <a:r>
              <a:rPr sz="1400" spc="-5" dirty="0">
                <a:latin typeface="Times New Roman"/>
                <a:cs typeface="Times New Roman"/>
              </a:rPr>
              <a:t>(Табл.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1.3);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обчислені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63356" y="538982"/>
            <a:ext cx="13652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1779" y="564001"/>
            <a:ext cx="6858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18125" y="734357"/>
            <a:ext cx="11176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8862" y="526000"/>
            <a:ext cx="8064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5" dirty="0">
                <a:latin typeface="Symbol"/>
                <a:cs typeface="Symbol"/>
              </a:rPr>
              <a:t>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2149" y="711643"/>
            <a:ext cx="47244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5925" algn="l"/>
              </a:tabLst>
            </a:pPr>
            <a:r>
              <a:rPr sz="700" spc="-15" dirty="0">
                <a:latin typeface="Times New Roman"/>
                <a:cs typeface="Times New Roman"/>
              </a:rPr>
              <a:t>1	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8976" y="563423"/>
            <a:ext cx="90424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5290" algn="l"/>
                <a:tab pos="737235" algn="l"/>
              </a:tabLst>
            </a:pPr>
            <a:r>
              <a:rPr sz="1750" spc="-5" dirty="0">
                <a:latin typeface="Times New Roman"/>
                <a:cs typeface="Times New Roman"/>
              </a:rPr>
              <a:t>U	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8242" y="714096"/>
            <a:ext cx="6731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06757" y="740405"/>
            <a:ext cx="10922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2519" y="555178"/>
            <a:ext cx="18415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25" dirty="0">
                <a:latin typeface="Times New Roman"/>
                <a:cs typeface="Times New Roman"/>
              </a:rPr>
              <a:t>y</a:t>
            </a:r>
            <a:r>
              <a:rPr sz="2550" spc="-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02041" y="740594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29427" y="555119"/>
            <a:ext cx="1866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-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60896" y="567361"/>
            <a:ext cx="17907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16894" y="714096"/>
            <a:ext cx="6731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39114" y="740549"/>
            <a:ext cx="113664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80802" y="555137"/>
            <a:ext cx="200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5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17823" y="1044633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0894" y="828717"/>
            <a:ext cx="74676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2550" spc="-7" baseline="-8169" dirty="0">
                <a:latin typeface="Times New Roman"/>
                <a:cs typeface="Times New Roman"/>
              </a:rPr>
              <a:t>y</a:t>
            </a:r>
            <a:r>
              <a:rPr sz="2550" spc="-7" baseline="-4901" dirty="0">
                <a:latin typeface="Symbol"/>
                <a:cs typeface="Symbol"/>
              </a:rPr>
              <a:t></a:t>
            </a:r>
            <a:endParaRPr sz="2550" baseline="-4901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21334" y="871454"/>
            <a:ext cx="1860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81751" y="1017586"/>
            <a:ext cx="6858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98141" y="1044587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39428" y="859175"/>
            <a:ext cx="200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80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06179" y="1044633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33565" y="859157"/>
            <a:ext cx="1866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-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88994" y="821134"/>
            <a:ext cx="31699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34489" algn="l"/>
              </a:tabLst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sin</a:t>
            </a:r>
            <a:r>
              <a:rPr sz="1400" spc="-1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625" spc="-60" baseline="-12698" dirty="0">
                <a:latin typeface="Times New Roman"/>
                <a:cs typeface="Times New Roman"/>
              </a:rPr>
              <a:t>U</a:t>
            </a:r>
            <a:r>
              <a:rPr sz="975" baseline="-42735" dirty="0">
                <a:latin typeface="Times New Roman"/>
                <a:cs typeface="Times New Roman"/>
              </a:rPr>
              <a:t>4</a:t>
            </a:r>
            <a:r>
              <a:rPr sz="975" spc="67" baseline="-427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2809" y="1372189"/>
            <a:ext cx="156527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70025" algn="l"/>
              </a:tabLst>
            </a:pPr>
            <a:r>
              <a:rPr sz="650" spc="20" dirty="0">
                <a:latin typeface="Times New Roman"/>
                <a:cs typeface="Times New Roman"/>
              </a:rPr>
              <a:t>14	</a:t>
            </a:r>
            <a:r>
              <a:rPr sz="650" spc="-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38696" y="1144015"/>
            <a:ext cx="324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spc="75" baseline="-8169" dirty="0">
                <a:latin typeface="Times New Roman"/>
                <a:cs typeface="Times New Roman"/>
              </a:rPr>
              <a:t>y</a:t>
            </a:r>
            <a:r>
              <a:rPr sz="2550" spc="75" baseline="-4901" dirty="0">
                <a:latin typeface="Symbol"/>
                <a:cs typeface="Symbol"/>
              </a:rPr>
              <a:t></a:t>
            </a:r>
            <a:r>
              <a:rPr sz="2550" spc="532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 +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2550" spc="-7" baseline="-8169" dirty="0">
                <a:latin typeface="Times New Roman"/>
                <a:cs typeface="Times New Roman"/>
              </a:rPr>
              <a:t>y</a:t>
            </a:r>
            <a:r>
              <a:rPr sz="2550" spc="-7" baseline="-4901" dirty="0">
                <a:latin typeface="Symbol"/>
                <a:cs typeface="Symbol"/>
              </a:rPr>
              <a:t></a:t>
            </a:r>
            <a:r>
              <a:rPr sz="2550" spc="727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63791" y="1702507"/>
            <a:ext cx="13843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16671" y="1727540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06896" y="1874850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49023" y="1898056"/>
            <a:ext cx="1123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81015" y="1687732"/>
            <a:ext cx="380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  <a:tab pos="821055" algn="l"/>
                <a:tab pos="1144270" algn="l"/>
                <a:tab pos="1485265" algn="l"/>
                <a:tab pos="2938780" algn="l"/>
              </a:tabLst>
            </a:pPr>
            <a:r>
              <a:rPr sz="1750" spc="5" dirty="0">
                <a:latin typeface="Symbol"/>
                <a:cs typeface="Symbol"/>
              </a:rPr>
              <a:t></a:t>
            </a:r>
            <a:r>
              <a:rPr sz="1750" spc="5" dirty="0">
                <a:latin typeface="Times New Roman"/>
                <a:cs typeface="Times New Roman"/>
              </a:rPr>
              <a:t>	</a:t>
            </a:r>
            <a:r>
              <a:rPr sz="2100" spc="-7" baseline="3968" dirty="0">
                <a:latin typeface="Times New Roman"/>
                <a:cs typeface="Times New Roman"/>
              </a:rPr>
              <a:t>+	</a:t>
            </a:r>
            <a:r>
              <a:rPr sz="2700" baseline="3086" dirty="0">
                <a:latin typeface="Times New Roman"/>
                <a:cs typeface="Times New Roman"/>
              </a:rPr>
              <a:t>[	</a:t>
            </a:r>
            <a:r>
              <a:rPr sz="2400" baseline="3472" dirty="0">
                <a:latin typeface="Times New Roman"/>
                <a:cs typeface="Times New Roman"/>
              </a:rPr>
              <a:t>(	</a:t>
            </a:r>
            <a:r>
              <a:rPr sz="2100" spc="-7" baseline="3968" dirty="0">
                <a:latin typeface="Times New Roman"/>
                <a:cs typeface="Times New Roman"/>
              </a:rPr>
              <a:t>sin(</a:t>
            </a:r>
            <a:r>
              <a:rPr sz="2400" spc="-7" baseline="3472" dirty="0">
                <a:latin typeface="Times New Roman"/>
                <a:cs typeface="Times New Roman"/>
              </a:rPr>
              <a:t>Ө</a:t>
            </a:r>
            <a:r>
              <a:rPr sz="1500" spc="-7" baseline="5555" dirty="0">
                <a:latin typeface="Times New Roman"/>
                <a:cs typeface="Times New Roman"/>
              </a:rPr>
              <a:t>1</a:t>
            </a:r>
            <a:r>
              <a:rPr sz="1500" spc="292" baseline="555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–</a:t>
            </a:r>
            <a:r>
              <a:rPr sz="2100" spc="150" baseline="3968" dirty="0">
                <a:latin typeface="Times New Roman"/>
                <a:cs typeface="Times New Roman"/>
              </a:rPr>
              <a:t> </a:t>
            </a:r>
            <a:r>
              <a:rPr sz="2400" baseline="3472" dirty="0">
                <a:latin typeface="Times New Roman"/>
                <a:cs typeface="Times New Roman"/>
              </a:rPr>
              <a:t>Ө</a:t>
            </a:r>
            <a:r>
              <a:rPr sz="1500" baseline="5555" dirty="0">
                <a:latin typeface="Times New Roman"/>
                <a:cs typeface="Times New Roman"/>
              </a:rPr>
              <a:t>0</a:t>
            </a:r>
            <a:r>
              <a:rPr sz="2100" baseline="3968" dirty="0">
                <a:latin typeface="Times New Roman"/>
                <a:cs typeface="Times New Roman"/>
              </a:rPr>
              <a:t>)</a:t>
            </a:r>
            <a:r>
              <a:rPr sz="2100" spc="142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–	cos(</a:t>
            </a:r>
            <a:r>
              <a:rPr sz="2400" spc="-7" baseline="3472" dirty="0">
                <a:latin typeface="Times New Roman"/>
                <a:cs typeface="Times New Roman"/>
              </a:rPr>
              <a:t>Ө</a:t>
            </a:r>
            <a:r>
              <a:rPr sz="1500" spc="-7" baseline="5555" dirty="0">
                <a:latin typeface="Times New Roman"/>
                <a:cs typeface="Times New Roman"/>
              </a:rPr>
              <a:t>1</a:t>
            </a:r>
            <a:r>
              <a:rPr sz="1500" spc="247" baseline="555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–</a:t>
            </a:r>
            <a:r>
              <a:rPr sz="2100" spc="97" baseline="3968" dirty="0">
                <a:latin typeface="Times New Roman"/>
                <a:cs typeface="Times New Roman"/>
              </a:rPr>
              <a:t> </a:t>
            </a:r>
            <a:r>
              <a:rPr sz="2400" baseline="3472" dirty="0">
                <a:latin typeface="Times New Roman"/>
                <a:cs typeface="Times New Roman"/>
              </a:rPr>
              <a:t>Ө</a:t>
            </a:r>
            <a:endParaRPr sz="2400" baseline="3472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51391" y="1726775"/>
            <a:ext cx="916940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27990" algn="l"/>
                <a:tab pos="749935" algn="l"/>
              </a:tabLst>
            </a:pPr>
            <a:r>
              <a:rPr sz="1750" spc="10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20566" y="1877670"/>
            <a:ext cx="38989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4645" algn="l"/>
              </a:tabLst>
            </a:pPr>
            <a:r>
              <a:rPr sz="650" spc="10" dirty="0">
                <a:latin typeface="Times New Roman"/>
                <a:cs typeface="Times New Roman"/>
              </a:rPr>
              <a:t>1	</a:t>
            </a:r>
            <a:r>
              <a:rPr sz="65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51242" y="1904741"/>
            <a:ext cx="109220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07401" y="1719514"/>
            <a:ext cx="18351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30" dirty="0">
                <a:latin typeface="Times New Roman"/>
                <a:cs typeface="Times New Roman"/>
              </a:rPr>
              <a:t>y</a:t>
            </a:r>
            <a:r>
              <a:rPr sz="2550" spc="-7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04327" y="1904930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31713" y="1719455"/>
            <a:ext cx="1866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-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90614" y="1730935"/>
            <a:ext cx="17907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46612" y="1877670"/>
            <a:ext cx="6731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69307" y="1904885"/>
            <a:ext cx="1143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10594" y="1719472"/>
            <a:ext cx="200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80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41908" y="2035028"/>
            <a:ext cx="1860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02325" y="2181159"/>
            <a:ext cx="6858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0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19002" y="2208923"/>
            <a:ext cx="113664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60691" y="2023510"/>
            <a:ext cx="200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5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23107" y="2513006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10894" y="2327531"/>
            <a:ext cx="3517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00" spc="-7" baseline="9920" dirty="0">
                <a:latin typeface="Times New Roman"/>
                <a:cs typeface="Times New Roman"/>
              </a:rPr>
              <a:t>–</a:t>
            </a:r>
            <a:r>
              <a:rPr sz="2100" spc="-225" baseline="99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-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61308" y="2339011"/>
            <a:ext cx="17907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16950" y="2485746"/>
            <a:ext cx="6731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39526" y="2512960"/>
            <a:ext cx="113664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20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81215" y="2327549"/>
            <a:ext cx="200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75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11819" y="2513006"/>
            <a:ext cx="10795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5" dirty="0">
                <a:latin typeface="Times New Roman"/>
                <a:cs typeface="Times New Roman"/>
              </a:rPr>
              <a:t>14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39204" y="2327531"/>
            <a:ext cx="18669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latin typeface="Times New Roman"/>
                <a:cs typeface="Times New Roman"/>
              </a:rPr>
              <a:t>y</a:t>
            </a:r>
            <a:r>
              <a:rPr sz="2550" spc="-22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814246" y="2895054"/>
            <a:ext cx="7048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38206" y="3050134"/>
            <a:ext cx="11430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45" dirty="0">
                <a:latin typeface="Times New Roman"/>
                <a:cs typeface="Times New Roman"/>
              </a:rPr>
              <a:t>22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64432" y="2871905"/>
            <a:ext cx="1955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85" dirty="0">
                <a:latin typeface="Times New Roman"/>
                <a:cs typeface="Times New Roman"/>
              </a:rPr>
              <a:t>y</a:t>
            </a:r>
            <a:r>
              <a:rPr sz="2400" spc="82" baseline="3472" dirty="0">
                <a:latin typeface="Symbol"/>
                <a:cs typeface="Symbol"/>
              </a:rPr>
              <a:t></a:t>
            </a:r>
            <a:endParaRPr sz="2400" baseline="3472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34490" y="2885255"/>
            <a:ext cx="99314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1640" algn="l"/>
                <a:tab pos="772795" algn="l"/>
              </a:tabLst>
            </a:pPr>
            <a:r>
              <a:rPr sz="2400" spc="382" baseline="1736" dirty="0">
                <a:latin typeface="Times New Roman"/>
                <a:cs typeface="Times New Roman"/>
              </a:rPr>
              <a:t>U</a:t>
            </a:r>
            <a:r>
              <a:rPr sz="600" spc="50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	</a:t>
            </a:r>
            <a:r>
              <a:rPr sz="2625" spc="172" baseline="3174" dirty="0">
                <a:latin typeface="Times New Roman"/>
                <a:cs typeface="Times New Roman"/>
              </a:rPr>
              <a:t>U</a:t>
            </a:r>
            <a:r>
              <a:rPr sz="975" spc="22" baseline="4273" dirty="0">
                <a:latin typeface="Times New Roman"/>
                <a:cs typeface="Times New Roman"/>
              </a:rPr>
              <a:t>2</a:t>
            </a:r>
            <a:r>
              <a:rPr sz="975" baseline="4273" dirty="0">
                <a:latin typeface="Times New Roman"/>
                <a:cs typeface="Times New Roman"/>
              </a:rPr>
              <a:t>	</a:t>
            </a:r>
            <a:r>
              <a:rPr sz="2625" spc="37" baseline="3174" dirty="0">
                <a:latin typeface="Times New Roman"/>
                <a:cs typeface="Times New Roman"/>
              </a:rPr>
              <a:t>U</a:t>
            </a:r>
            <a:r>
              <a:rPr sz="975" spc="15" baseline="4273" dirty="0">
                <a:latin typeface="Times New Roman"/>
                <a:cs typeface="Times New Roman"/>
              </a:rPr>
              <a:t>1</a:t>
            </a:r>
            <a:endParaRPr sz="975" baseline="4273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884827" y="3045185"/>
            <a:ext cx="11303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13525" y="2859425"/>
            <a:ext cx="19304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348939" y="3045680"/>
            <a:ext cx="1092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57831" y="2859344"/>
            <a:ext cx="2000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0" dirty="0">
                <a:latin typeface="Times New Roman"/>
                <a:cs typeface="Times New Roman"/>
              </a:rPr>
              <a:t>y</a:t>
            </a:r>
            <a:r>
              <a:rPr sz="2550" spc="-225" baseline="3267" dirty="0">
                <a:latin typeface="Symbol"/>
                <a:cs typeface="Symbol"/>
              </a:rPr>
              <a:t>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56494" y="3570691"/>
            <a:ext cx="110489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latin typeface="Times New Roman"/>
                <a:cs typeface="Times New Roman"/>
              </a:rPr>
              <a:t>22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63114" y="3375110"/>
            <a:ext cx="1358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70703" y="3362162"/>
            <a:ext cx="9525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20" dirty="0">
                <a:latin typeface="Symbol"/>
                <a:cs typeface="Symbol"/>
              </a:rPr>
              <a:t>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20063" y="3357026"/>
            <a:ext cx="434975" cy="3225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378460" algn="l"/>
              </a:tabLst>
            </a:pPr>
            <a:r>
              <a:rPr sz="650" spc="5" dirty="0">
                <a:latin typeface="Times New Roman"/>
                <a:cs typeface="Times New Roman"/>
              </a:rPr>
              <a:t>2	</a:t>
            </a:r>
            <a:r>
              <a:rPr sz="650" spc="1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25496" y="3550074"/>
            <a:ext cx="685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48430" y="3399511"/>
            <a:ext cx="89852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4015" algn="l"/>
                <a:tab pos="725170" algn="l"/>
              </a:tabLst>
            </a:pPr>
            <a:r>
              <a:rPr sz="1750" spc="-15" dirty="0">
                <a:latin typeface="Times New Roman"/>
                <a:cs typeface="Times New Roman"/>
              </a:rPr>
              <a:t>U	</a:t>
            </a:r>
            <a:r>
              <a:rPr sz="1750" spc="20" dirty="0">
                <a:latin typeface="Times New Roman"/>
                <a:cs typeface="Times New Roman"/>
              </a:rPr>
              <a:t>U	</a:t>
            </a:r>
            <a:r>
              <a:rPr sz="1750" spc="-5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51807" y="3577376"/>
            <a:ext cx="11303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5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74515" y="3577871"/>
            <a:ext cx="109220" cy="125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Times New Roman"/>
                <a:cs typeface="Times New Roman"/>
              </a:rPr>
              <a:t>21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80070" y="3392048"/>
            <a:ext cx="160337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6050" algn="l"/>
              </a:tabLst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r>
              <a:rPr sz="2550" spc="30" baseline="3267" dirty="0">
                <a:latin typeface="Times New Roman"/>
                <a:cs typeface="Times New Roman"/>
              </a:rPr>
              <a:t>	</a:t>
            </a:r>
            <a:r>
              <a:rPr sz="1700" spc="-150" dirty="0">
                <a:latin typeface="Times New Roman"/>
                <a:cs typeface="Times New Roman"/>
              </a:rPr>
              <a:t>y</a:t>
            </a:r>
            <a:r>
              <a:rPr sz="2550" spc="-225" baseline="3267" dirty="0">
                <a:latin typeface="Symbol"/>
                <a:cs typeface="Symbol"/>
              </a:rPr>
              <a:t>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535398" y="4103435"/>
            <a:ext cx="114300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64432" y="3906935"/>
            <a:ext cx="14160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477092" y="3893896"/>
            <a:ext cx="8318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28894" y="3930613"/>
            <a:ext cx="91566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450" algn="l"/>
                <a:tab pos="748665" algn="l"/>
              </a:tabLst>
            </a:pPr>
            <a:r>
              <a:rPr sz="1800" spc="15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	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805903" y="3889235"/>
            <a:ext cx="781050" cy="323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43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411480" algn="l"/>
                <a:tab pos="725805" algn="l"/>
              </a:tabLst>
            </a:pPr>
            <a:r>
              <a:rPr sz="700" dirty="0">
                <a:latin typeface="Times New Roman"/>
                <a:cs typeface="Times New Roman"/>
              </a:rPr>
              <a:t>3	</a:t>
            </a:r>
            <a:r>
              <a:rPr sz="650" spc="-5" dirty="0">
                <a:latin typeface="Times New Roman"/>
                <a:cs typeface="Times New Roman"/>
              </a:rPr>
              <a:t>3	</a:t>
            </a:r>
            <a:r>
              <a:rPr sz="65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84204" y="3923942"/>
            <a:ext cx="18605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5" dirty="0">
                <a:latin typeface="Times New Roman"/>
                <a:cs typeface="Times New Roman"/>
              </a:rPr>
              <a:t>y</a:t>
            </a:r>
            <a:r>
              <a:rPr sz="255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846231" y="4110195"/>
            <a:ext cx="158115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3995" algn="l"/>
              </a:tabLst>
            </a:pPr>
            <a:r>
              <a:rPr sz="650" spc="5" dirty="0">
                <a:latin typeface="Times New Roman"/>
                <a:cs typeface="Times New Roman"/>
              </a:rPr>
              <a:t>30	</a:t>
            </a:r>
            <a:r>
              <a:rPr sz="650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860295" y="3881373"/>
            <a:ext cx="3767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741045" algn="l"/>
                <a:tab pos="1111250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800" dirty="0">
                <a:latin typeface="Times New Roman"/>
                <a:cs typeface="Times New Roman"/>
              </a:rPr>
              <a:t>[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) +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2550" spc="-112" baseline="-8169" dirty="0">
                <a:latin typeface="Times New Roman"/>
                <a:cs typeface="Times New Roman"/>
              </a:rPr>
              <a:t>y</a:t>
            </a:r>
            <a:r>
              <a:rPr sz="2550" spc="-112" baseline="-4901" dirty="0">
                <a:latin typeface="Symbol"/>
                <a:cs typeface="Symbol"/>
              </a:rPr>
              <a:t></a:t>
            </a:r>
            <a:r>
              <a:rPr sz="2550" spc="660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44244" y="4209033"/>
            <a:ext cx="3684904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98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37" baseline="-11111" dirty="0">
                <a:latin typeface="Times New Roman"/>
                <a:cs typeface="Times New Roman"/>
              </a:rPr>
              <a:t>U</a:t>
            </a:r>
            <a:r>
              <a:rPr sz="975" spc="15" baseline="-38461" dirty="0">
                <a:latin typeface="Times New Roman"/>
                <a:cs typeface="Times New Roman"/>
              </a:rPr>
              <a:t>1</a:t>
            </a:r>
            <a:r>
              <a:rPr sz="975" spc="-52" baseline="-384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2550" spc="30" baseline="-8169" dirty="0">
                <a:latin typeface="Times New Roman"/>
                <a:cs typeface="Times New Roman"/>
              </a:rPr>
              <a:t>y</a:t>
            </a:r>
            <a:r>
              <a:rPr sz="2550" spc="30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-15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 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550" spc="-67" baseline="-8169" dirty="0">
                <a:latin typeface="Times New Roman"/>
                <a:cs typeface="Times New Roman"/>
              </a:rPr>
              <a:t>y</a:t>
            </a:r>
            <a:r>
              <a:rPr sz="2550" spc="-330" baseline="-4901" dirty="0">
                <a:latin typeface="Symbol"/>
                <a:cs typeface="Symbol"/>
              </a:rPr>
              <a:t></a:t>
            </a:r>
            <a:r>
              <a:rPr sz="2550" spc="-22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-142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649605">
              <a:lnSpc>
                <a:spcPts val="600"/>
              </a:lnSpc>
              <a:tabLst>
                <a:tab pos="2106295" algn="l"/>
              </a:tabLst>
            </a:pPr>
            <a:r>
              <a:rPr sz="650" spc="15" dirty="0">
                <a:latin typeface="Times New Roman"/>
                <a:cs typeface="Times New Roman"/>
              </a:rPr>
              <a:t>31	</a:t>
            </a:r>
            <a:r>
              <a:rPr sz="650" spc="-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814742" y="4792682"/>
            <a:ext cx="67945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553824" y="4962865"/>
            <a:ext cx="110489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latin typeface="Times New Roman"/>
                <a:cs typeface="Times New Roman"/>
              </a:rPr>
              <a:t>33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363114" y="4767284"/>
            <a:ext cx="1358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0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470703" y="4752490"/>
            <a:ext cx="90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355" algn="l"/>
                <a:tab pos="819150" algn="l"/>
              </a:tabLst>
            </a:pPr>
            <a:r>
              <a:rPr sz="1750" spc="-220" dirty="0">
                <a:latin typeface="Symbol"/>
                <a:cs typeface="Symbol"/>
              </a:rPr>
              <a:t></a:t>
            </a:r>
            <a:r>
              <a:rPr sz="1750" spc="-5" dirty="0">
                <a:latin typeface="Symbol"/>
                <a:cs typeface="Symbol"/>
              </a:rPr>
              <a:t>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100" spc="-7" baseline="3968" dirty="0">
                <a:latin typeface="Times New Roman"/>
                <a:cs typeface="Times New Roman"/>
              </a:rPr>
              <a:t>+</a:t>
            </a:r>
            <a:r>
              <a:rPr sz="2100" baseline="3968" dirty="0">
                <a:latin typeface="Times New Roman"/>
                <a:cs typeface="Times New Roman"/>
              </a:rPr>
              <a:t>	</a:t>
            </a:r>
            <a:r>
              <a:rPr sz="2700" baseline="3086" dirty="0">
                <a:latin typeface="Times New Roman"/>
                <a:cs typeface="Times New Roman"/>
              </a:rPr>
              <a:t>[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643109" y="4792003"/>
            <a:ext cx="91313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22909" algn="l"/>
                <a:tab pos="746125" algn="l"/>
              </a:tabLst>
            </a:pPr>
            <a:r>
              <a:rPr sz="1750" spc="-15" dirty="0">
                <a:latin typeface="Times New Roman"/>
                <a:cs typeface="Times New Roman"/>
              </a:rPr>
              <a:t>U	</a:t>
            </a:r>
            <a:r>
              <a:rPr sz="1750" spc="-55" dirty="0">
                <a:latin typeface="Times New Roman"/>
                <a:cs typeface="Times New Roman"/>
              </a:rPr>
              <a:t>U	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812072" y="4941768"/>
            <a:ext cx="78613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7195" algn="l"/>
                <a:tab pos="731520" algn="l"/>
              </a:tabLst>
            </a:pPr>
            <a:r>
              <a:rPr sz="650" spc="5" dirty="0">
                <a:latin typeface="Times New Roman"/>
                <a:cs typeface="Times New Roman"/>
              </a:rPr>
              <a:t>3	</a:t>
            </a:r>
            <a:r>
              <a:rPr sz="650" spc="-5" dirty="0">
                <a:latin typeface="Times New Roman"/>
                <a:cs typeface="Times New Roman"/>
              </a:rPr>
              <a:t>3	</a:t>
            </a:r>
            <a:r>
              <a:rPr sz="650" dirty="0">
                <a:latin typeface="Times New Roman"/>
                <a:cs typeface="Times New Roman"/>
              </a:rPr>
              <a:t>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695634" y="4783478"/>
            <a:ext cx="18605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5" dirty="0">
                <a:latin typeface="Times New Roman"/>
                <a:cs typeface="Times New Roman"/>
              </a:rPr>
              <a:t>y</a:t>
            </a:r>
            <a:r>
              <a:rPr sz="255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857661" y="4969731"/>
            <a:ext cx="153987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3355" algn="l"/>
              </a:tabLst>
            </a:pPr>
            <a:r>
              <a:rPr sz="650" spc="5" dirty="0">
                <a:latin typeface="Times New Roman"/>
                <a:cs typeface="Times New Roman"/>
              </a:rPr>
              <a:t>30	</a:t>
            </a:r>
            <a:r>
              <a:rPr sz="650" dirty="0">
                <a:latin typeface="Times New Roman"/>
                <a:cs typeface="Times New Roman"/>
              </a:rPr>
              <a:t>30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75051" y="4753415"/>
            <a:ext cx="30410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8305" algn="l"/>
              </a:tabLst>
            </a:pP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2550" spc="-112" baseline="-8169" dirty="0">
                <a:latin typeface="Times New Roman"/>
                <a:cs typeface="Times New Roman"/>
              </a:rPr>
              <a:t>y</a:t>
            </a:r>
            <a:r>
              <a:rPr sz="2550" spc="-112" baseline="-4901" dirty="0">
                <a:latin typeface="Symbol"/>
                <a:cs typeface="Symbol"/>
              </a:rPr>
              <a:t></a:t>
            </a:r>
            <a:r>
              <a:rPr sz="2550" spc="652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444244" y="5050953"/>
            <a:ext cx="3837940" cy="34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93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625" spc="37" baseline="-12698" dirty="0">
                <a:latin typeface="Times New Roman"/>
                <a:cs typeface="Times New Roman"/>
              </a:rPr>
              <a:t>U</a:t>
            </a:r>
            <a:r>
              <a:rPr sz="975" spc="15" baseline="-38461" dirty="0">
                <a:latin typeface="Times New Roman"/>
                <a:cs typeface="Times New Roman"/>
              </a:rPr>
              <a:t>1</a:t>
            </a:r>
            <a:r>
              <a:rPr sz="975" spc="-52" baseline="-384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2550" spc="30" baseline="-8169" dirty="0">
                <a:latin typeface="Times New Roman"/>
                <a:cs typeface="Times New Roman"/>
              </a:rPr>
              <a:t>y</a:t>
            </a:r>
            <a:r>
              <a:rPr sz="2550" spc="30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-15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spc="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550" spc="-67" baseline="-8169" dirty="0">
                <a:latin typeface="Times New Roman"/>
                <a:cs typeface="Times New Roman"/>
              </a:rPr>
              <a:t>y</a:t>
            </a:r>
            <a:r>
              <a:rPr sz="2550" spc="-330" baseline="-4901" dirty="0">
                <a:latin typeface="Symbol"/>
                <a:cs typeface="Symbol"/>
              </a:rPr>
              <a:t></a:t>
            </a:r>
            <a:r>
              <a:rPr sz="2550" spc="-22" baseline="-4901" dirty="0">
                <a:latin typeface="Symbol"/>
                <a:cs typeface="Symbol"/>
              </a:rPr>
              <a:t></a:t>
            </a:r>
            <a:r>
              <a:rPr sz="2550" baseline="-4901" dirty="0">
                <a:latin typeface="Times New Roman"/>
                <a:cs typeface="Times New Roman"/>
              </a:rPr>
              <a:t> </a:t>
            </a:r>
            <a:r>
              <a:rPr sz="2550" spc="-150" baseline="-490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cos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 –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</a:t>
            </a:r>
            <a:r>
              <a:rPr sz="1100" spc="-1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649605">
              <a:lnSpc>
                <a:spcPts val="610"/>
              </a:lnSpc>
              <a:tabLst>
                <a:tab pos="2065020" algn="l"/>
              </a:tabLst>
            </a:pPr>
            <a:r>
              <a:rPr sz="650" spc="15" dirty="0">
                <a:latin typeface="Times New Roman"/>
                <a:cs typeface="Times New Roman"/>
              </a:rPr>
              <a:t>31	</a:t>
            </a:r>
            <a:r>
              <a:rPr sz="650" spc="-15" dirty="0">
                <a:latin typeface="Times New Roman"/>
                <a:cs typeface="Times New Roman"/>
              </a:rPr>
              <a:t>31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14246" y="5628669"/>
            <a:ext cx="7048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538206" y="5799647"/>
            <a:ext cx="114300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64432" y="5603147"/>
            <a:ext cx="14160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477092" y="5590107"/>
            <a:ext cx="8318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634490" y="5636543"/>
            <a:ext cx="99314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1640" algn="l"/>
                <a:tab pos="772795" algn="l"/>
              </a:tabLst>
            </a:pPr>
            <a:r>
              <a:rPr sz="2700" spc="165" baseline="3086" dirty="0">
                <a:latin typeface="Times New Roman"/>
                <a:cs typeface="Times New Roman"/>
              </a:rPr>
              <a:t>U</a:t>
            </a:r>
            <a:r>
              <a:rPr sz="700" dirty="0">
                <a:latin typeface="Times New Roman"/>
                <a:cs typeface="Times New Roman"/>
              </a:rPr>
              <a:t>4	</a:t>
            </a:r>
            <a:r>
              <a:rPr sz="2625" spc="172" baseline="3174" dirty="0">
                <a:latin typeface="Times New Roman"/>
                <a:cs typeface="Times New Roman"/>
              </a:rPr>
              <a:t>U</a:t>
            </a:r>
            <a:r>
              <a:rPr sz="650" spc="15" dirty="0">
                <a:latin typeface="Times New Roman"/>
                <a:cs typeface="Times New Roman"/>
              </a:rPr>
              <a:t>4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2625" spc="37" baseline="3174" dirty="0">
                <a:latin typeface="Times New Roman"/>
                <a:cs typeface="Times New Roman"/>
              </a:rPr>
              <a:t>U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13525" y="5620150"/>
            <a:ext cx="19304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884827" y="5806406"/>
            <a:ext cx="157353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6375" algn="l"/>
              </a:tabLst>
            </a:pPr>
            <a:r>
              <a:rPr sz="650" spc="10" dirty="0">
                <a:latin typeface="Times New Roman"/>
                <a:cs typeface="Times New Roman"/>
              </a:rPr>
              <a:t>4</a:t>
            </a:r>
            <a:r>
              <a:rPr sz="650" spc="1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57831" y="5620070"/>
            <a:ext cx="2000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0" dirty="0">
                <a:latin typeface="Times New Roman"/>
                <a:cs typeface="Times New Roman"/>
              </a:rPr>
              <a:t>y</a:t>
            </a:r>
            <a:r>
              <a:rPr sz="2550" spc="-225" baseline="3267" dirty="0">
                <a:latin typeface="Symbol"/>
                <a:cs typeface="Symbol"/>
              </a:rPr>
              <a:t>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820063" y="6160496"/>
            <a:ext cx="679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556494" y="6331111"/>
            <a:ext cx="110489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363114" y="6135033"/>
            <a:ext cx="13589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3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470703" y="6122052"/>
            <a:ext cx="952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235" dirty="0">
                <a:latin typeface="Symbol"/>
                <a:cs typeface="Symbol"/>
              </a:rPr>
              <a:t>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820063" y="6309300"/>
            <a:ext cx="480059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23545" algn="l"/>
              </a:tabLst>
            </a:pPr>
            <a:r>
              <a:rPr sz="700" spc="-20" dirty="0">
                <a:latin typeface="Times New Roman"/>
                <a:cs typeface="Times New Roman"/>
              </a:rPr>
              <a:t>4	</a:t>
            </a:r>
            <a:r>
              <a:rPr sz="650" spc="1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570272" y="6310443"/>
            <a:ext cx="6858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648430" y="6159538"/>
            <a:ext cx="94361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19100" algn="l"/>
                <a:tab pos="769620" algn="l"/>
              </a:tabLst>
            </a:pPr>
            <a:r>
              <a:rPr sz="1800" spc="-50" dirty="0">
                <a:latin typeface="Times New Roman"/>
                <a:cs typeface="Times New Roman"/>
              </a:rPr>
              <a:t>U	</a:t>
            </a:r>
            <a:r>
              <a:rPr sz="1750" spc="20" dirty="0">
                <a:latin typeface="Times New Roman"/>
                <a:cs typeface="Times New Roman"/>
              </a:rPr>
              <a:t>U	</a:t>
            </a:r>
            <a:r>
              <a:rPr sz="1750" dirty="0">
                <a:latin typeface="Times New Roman"/>
                <a:cs typeface="Times New Roman"/>
              </a:rPr>
              <a:t>U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724266" y="6152026"/>
            <a:ext cx="19304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5" dirty="0">
                <a:latin typeface="Times New Roman"/>
                <a:cs typeface="Times New Roman"/>
              </a:rPr>
              <a:t>y</a:t>
            </a:r>
            <a:r>
              <a:rPr sz="2550" spc="30" baseline="3267" dirty="0">
                <a:latin typeface="Symbol"/>
                <a:cs typeface="Symbol"/>
              </a:rPr>
              <a:t>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896003" y="6338282"/>
            <a:ext cx="153289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735" algn="l"/>
              </a:tabLst>
            </a:pPr>
            <a:r>
              <a:rPr sz="650" spc="15" dirty="0">
                <a:latin typeface="Times New Roman"/>
                <a:cs typeface="Times New Roman"/>
              </a:rPr>
              <a:t>4</a:t>
            </a:r>
            <a:r>
              <a:rPr sz="650" spc="20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	41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128113" y="6151946"/>
            <a:ext cx="2000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0" dirty="0">
                <a:latin typeface="Times New Roman"/>
                <a:cs typeface="Times New Roman"/>
              </a:rPr>
              <a:t>y</a:t>
            </a:r>
            <a:r>
              <a:rPr sz="2550" spc="-225" baseline="3267" dirty="0">
                <a:latin typeface="Symbol"/>
                <a:cs typeface="Symbol"/>
              </a:rPr>
              <a:t></a:t>
            </a:r>
            <a:endParaRPr sz="2550" baseline="3267">
              <a:latin typeface="Symbol"/>
              <a:cs typeface="Symbo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01064" y="540638"/>
            <a:ext cx="457200" cy="5943600"/>
          </a:xfrm>
          <a:custGeom>
            <a:avLst/>
            <a:gdLst/>
            <a:ahLst/>
            <a:cxnLst/>
            <a:rect l="l" t="t" r="r" b="b"/>
            <a:pathLst>
              <a:path w="457200" h="5943600">
                <a:moveTo>
                  <a:pt x="457200" y="5943600"/>
                </a:moveTo>
                <a:lnTo>
                  <a:pt x="400913" y="5928473"/>
                </a:lnTo>
                <a:lnTo>
                  <a:pt x="349734" y="5885570"/>
                </a:lnTo>
                <a:lnTo>
                  <a:pt x="326596" y="5854861"/>
                </a:lnTo>
                <a:lnTo>
                  <a:pt x="305378" y="5818601"/>
                </a:lnTo>
                <a:lnTo>
                  <a:pt x="286293" y="5777253"/>
                </a:lnTo>
                <a:lnTo>
                  <a:pt x="269557" y="5731280"/>
                </a:lnTo>
                <a:lnTo>
                  <a:pt x="255384" y="5681148"/>
                </a:lnTo>
                <a:lnTo>
                  <a:pt x="243987" y="5627319"/>
                </a:lnTo>
                <a:lnTo>
                  <a:pt x="235581" y="5570259"/>
                </a:lnTo>
                <a:lnTo>
                  <a:pt x="230381" y="5510431"/>
                </a:lnTo>
                <a:lnTo>
                  <a:pt x="228600" y="5448300"/>
                </a:lnTo>
                <a:lnTo>
                  <a:pt x="228600" y="3467100"/>
                </a:lnTo>
                <a:lnTo>
                  <a:pt x="226818" y="3404968"/>
                </a:lnTo>
                <a:lnTo>
                  <a:pt x="221618" y="3345140"/>
                </a:lnTo>
                <a:lnTo>
                  <a:pt x="213212" y="3288080"/>
                </a:lnTo>
                <a:lnTo>
                  <a:pt x="201815" y="3234251"/>
                </a:lnTo>
                <a:lnTo>
                  <a:pt x="187642" y="3184119"/>
                </a:lnTo>
                <a:lnTo>
                  <a:pt x="170906" y="3138146"/>
                </a:lnTo>
                <a:lnTo>
                  <a:pt x="151821" y="3096798"/>
                </a:lnTo>
                <a:lnTo>
                  <a:pt x="130603" y="3060538"/>
                </a:lnTo>
                <a:lnTo>
                  <a:pt x="107465" y="3029829"/>
                </a:lnTo>
                <a:lnTo>
                  <a:pt x="56286" y="2986926"/>
                </a:lnTo>
                <a:lnTo>
                  <a:pt x="0" y="2971800"/>
                </a:lnTo>
                <a:lnTo>
                  <a:pt x="28674" y="2967941"/>
                </a:lnTo>
                <a:lnTo>
                  <a:pt x="82621" y="2938462"/>
                </a:lnTo>
                <a:lnTo>
                  <a:pt x="130603" y="2883061"/>
                </a:lnTo>
                <a:lnTo>
                  <a:pt x="151821" y="2846801"/>
                </a:lnTo>
                <a:lnTo>
                  <a:pt x="170906" y="2805453"/>
                </a:lnTo>
                <a:lnTo>
                  <a:pt x="187642" y="2759480"/>
                </a:lnTo>
                <a:lnTo>
                  <a:pt x="201815" y="2709348"/>
                </a:lnTo>
                <a:lnTo>
                  <a:pt x="213212" y="2655519"/>
                </a:lnTo>
                <a:lnTo>
                  <a:pt x="221618" y="2598459"/>
                </a:lnTo>
                <a:lnTo>
                  <a:pt x="226818" y="2538631"/>
                </a:lnTo>
                <a:lnTo>
                  <a:pt x="228600" y="2476500"/>
                </a:lnTo>
                <a:lnTo>
                  <a:pt x="228600" y="495300"/>
                </a:lnTo>
                <a:lnTo>
                  <a:pt x="230381" y="433168"/>
                </a:lnTo>
                <a:lnTo>
                  <a:pt x="235581" y="373340"/>
                </a:lnTo>
                <a:lnTo>
                  <a:pt x="243987" y="316280"/>
                </a:lnTo>
                <a:lnTo>
                  <a:pt x="255384" y="262451"/>
                </a:lnTo>
                <a:lnTo>
                  <a:pt x="269557" y="212319"/>
                </a:lnTo>
                <a:lnTo>
                  <a:pt x="286293" y="166346"/>
                </a:lnTo>
                <a:lnTo>
                  <a:pt x="305378" y="124998"/>
                </a:lnTo>
                <a:lnTo>
                  <a:pt x="326596" y="88738"/>
                </a:lnTo>
                <a:lnTo>
                  <a:pt x="349734" y="58029"/>
                </a:lnTo>
                <a:lnTo>
                  <a:pt x="400913" y="15126"/>
                </a:lnTo>
                <a:lnTo>
                  <a:pt x="428525" y="3858"/>
                </a:lnTo>
                <a:lnTo>
                  <a:pt x="457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3345</Words>
  <Application>Microsoft Office PowerPoint</Application>
  <PresentationFormat>Произвольный</PresentationFormat>
  <Paragraphs>1151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2022-08-22T04:58:17Z</dcterms:created>
  <dcterms:modified xsi:type="dcterms:W3CDTF">2024-04-16T12:32:39Z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2022-08-22T00:00:00Z</vt:filetime>
  </property>
</Properties>
</file>