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77" r:id="rId2"/>
    <p:sldId id="278" r:id="rId3"/>
    <p:sldId id="374" r:id="rId4"/>
    <p:sldId id="381" r:id="rId5"/>
    <p:sldId id="383" r:id="rId6"/>
    <p:sldId id="384" r:id="rId7"/>
    <p:sldId id="385" r:id="rId8"/>
    <p:sldId id="386" r:id="rId9"/>
    <p:sldId id="387" r:id="rId10"/>
    <p:sldId id="388" r:id="rId11"/>
    <p:sldId id="465" r:id="rId12"/>
    <p:sldId id="466" r:id="rId13"/>
    <p:sldId id="467" r:id="rId14"/>
    <p:sldId id="468" r:id="rId15"/>
    <p:sldId id="469" r:id="rId16"/>
    <p:sldId id="470" r:id="rId17"/>
    <p:sldId id="471" r:id="rId18"/>
    <p:sldId id="472" r:id="rId19"/>
    <p:sldId id="473" r:id="rId20"/>
    <p:sldId id="474" r:id="rId21"/>
    <p:sldId id="475" r:id="rId22"/>
    <p:sldId id="476" r:id="rId23"/>
    <p:sldId id="477" r:id="rId24"/>
    <p:sldId id="478" r:id="rId25"/>
    <p:sldId id="479" r:id="rId26"/>
    <p:sldId id="480" r:id="rId27"/>
    <p:sldId id="481" r:id="rId28"/>
    <p:sldId id="482" r:id="rId29"/>
    <p:sldId id="483" r:id="rId30"/>
    <p:sldId id="484" r:id="rId31"/>
    <p:sldId id="485" r:id="rId32"/>
    <p:sldId id="486" r:id="rId33"/>
    <p:sldId id="487" r:id="rId34"/>
    <p:sldId id="488" r:id="rId35"/>
    <p:sldId id="489" r:id="rId36"/>
    <p:sldId id="490" r:id="rId37"/>
    <p:sldId id="462" r:id="rId38"/>
    <p:sldId id="266" r:id="rId39"/>
    <p:sldId id="267" r:id="rId40"/>
    <p:sldId id="279" r:id="rId41"/>
    <p:sldId id="280" r:id="rId42"/>
    <p:sldId id="281" r:id="rId43"/>
    <p:sldId id="282" r:id="rId44"/>
    <p:sldId id="297" r:id="rId45"/>
    <p:sldId id="299" r:id="rId4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7E7ED-949F-41C3-82B8-1CF85BC8DB7E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A323D-EFF1-4700-87DF-82BA70BD1A6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090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6693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0034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6807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2273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8353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51783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32924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7570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16363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90109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7087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80223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1288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88737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03569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0341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71175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1594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12435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29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54140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30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51826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31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404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46557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32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15325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33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9279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34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65568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35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29476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36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91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3125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8849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9599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9383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5378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3655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F713F7-320C-48FA-89CE-B2C451F30EF2}" type="datetimeFigureOut">
              <a:rPr lang="uk-UA" smtClean="0"/>
              <a:t>14.02.2022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7" Type="http://schemas.openxmlformats.org/officeDocument/2006/relationships/image" Target="../media/image2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7" Type="http://schemas.openxmlformats.org/officeDocument/2006/relationships/image" Target="../media/image2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7" Type="http://schemas.openxmlformats.org/officeDocument/2006/relationships/image" Target="../media/image3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7.png"/><Relationship Id="rId4" Type="http://schemas.openxmlformats.org/officeDocument/2006/relationships/image" Target="../media/image46.wmf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2" y="1944073"/>
            <a:ext cx="8229600" cy="5347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План лекції:</a:t>
            </a:r>
            <a:endParaRPr lang="uk-UA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08141" y="2478862"/>
            <a:ext cx="8665295" cy="4190498"/>
          </a:xfrm>
        </p:spPr>
        <p:txBody>
          <a:bodyPr>
            <a:noAutofit/>
          </a:bodyPr>
          <a:lstStyle/>
          <a:p>
            <a:pPr marL="354013" indent="-309563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Приводні характеристики металообробних верстатів та вимоги до їх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електропривода;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09563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Приводні характеристики деревообробних верстатів та вимоги до їх електропривода;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09563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Особливості схем керування дерево- i металообробними верстатами та їх автоматизація;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09563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Вибір типу і потужності електродвигуна для обкатних стендів;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09563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Режими та автоматизація роботи електропривода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обкатувальних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стендів.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29E0FE-65ED-420D-AF33-D0A514195687}"/>
              </a:ext>
            </a:extLst>
          </p:cNvPr>
          <p:cNvSpPr txBox="1"/>
          <p:nvPr/>
        </p:nvSpPr>
        <p:spPr>
          <a:xfrm>
            <a:off x="22541" y="0"/>
            <a:ext cx="9036496" cy="1953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800" b="1" i="1" dirty="0">
                <a:latin typeface="Times New Roman" panose="02020603050405020304" pitchFamily="18" charset="0"/>
                <a:cs typeface="Times New Roman" pitchFamily="18" charset="0"/>
              </a:rPr>
              <a:t>ЛЕКЦІЯ 11</a:t>
            </a:r>
            <a:br>
              <a:rPr lang="uk-UA" sz="2800" b="1" i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uk-UA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 ВЕРСТАТНОГО УСТАТКУВАННЯ ТА СТЕНДІВ</a:t>
            </a:r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A14DC21-191F-43F9-9878-13820AA6DEDD}"/>
              </a:ext>
            </a:extLst>
          </p:cNvPr>
          <p:cNvSpPr/>
          <p:nvPr/>
        </p:nvSpPr>
        <p:spPr>
          <a:xfrm>
            <a:off x="82150" y="3637933"/>
            <a:ext cx="8963323" cy="184665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коефіцієнт, який залежить від оброблювано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го матеріалу і матеріалу свердла; 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стійкість свердла, хв,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 =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6-210;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,у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показники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степеня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які залежать відповідно від оброблюваного матеріалу і матеріалу свердла.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2C289DF-837C-4C86-9C45-C8C5927EF2CB}"/>
              </a:ext>
            </a:extLst>
          </p:cNvPr>
          <p:cNvSpPr/>
          <p:nvPr/>
        </p:nvSpPr>
        <p:spPr>
          <a:xfrm>
            <a:off x="92153" y="1458609"/>
            <a:ext cx="8953630" cy="1477328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коефіцієнт, який характеризує оброблюваний ма­теріал;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подача свердла, мм/об; </a:t>
            </a:r>
          </a:p>
          <a:p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,у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показники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степеня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які залежать відповідно від властивостей оброблюваного матеріалу і розміру свердла.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0352" y="2908626"/>
            <a:ext cx="8963323" cy="73866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Експериментально доведено, що швидкість різання при свердлінні можна визначити за виразом: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997" y="729302"/>
            <a:ext cx="8953630" cy="738664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Обертовий момент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4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св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Н•м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на свердлі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визначається за емпіричною формулою: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121681" y="5634353"/>
            <a:ext cx="8951994" cy="738664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Вказані величини визначаються на підставі експериментальних даних за відповідними таблицями.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Приводні характеристики металообробних верстатів та вимоги до їх</a:t>
            </a:r>
            <a:r>
              <a:rPr lang="uk-UA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електропривода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Рисунок 11">
            <a:extLst>
              <a:ext uri="{FF2B5EF4-FFF2-40B4-BE49-F238E27FC236}">
                <a16:creationId xmlns:a16="http://schemas.microsoft.com/office/drawing/2014/main" id="{904165A9-7876-431B-9D98-1521C5CF3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612" y="854315"/>
            <a:ext cx="3455388" cy="49403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Рисунок 12">
            <a:extLst>
              <a:ext uri="{FF2B5EF4-FFF2-40B4-BE49-F238E27FC236}">
                <a16:creationId xmlns:a16="http://schemas.microsoft.com/office/drawing/2014/main" id="{214968BF-4E84-46DE-AD0B-A70669E76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80767"/>
            <a:ext cx="2258098" cy="86826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90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animBg="1"/>
      <p:bldP spid="9" grpId="0" uiExpand="1" build="p" animBg="1"/>
      <p:bldP spid="8" grpId="0" uiExpand="1" build="p" animBg="1"/>
      <p:bldP spid="5" grpId="0" uiExpand="1" build="p" animBg="1"/>
      <p:bldP spid="14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A14DC21-191F-43F9-9878-13820AA6DEDD}"/>
              </a:ext>
            </a:extLst>
          </p:cNvPr>
          <p:cNvSpPr/>
          <p:nvPr/>
        </p:nvSpPr>
        <p:spPr>
          <a:xfrm>
            <a:off x="75667" y="4830267"/>
            <a:ext cx="8963323" cy="36933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корисної дії верстата.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2C289DF-837C-4C86-9C45-C8C5927EF2CB}"/>
              </a:ext>
            </a:extLst>
          </p:cNvPr>
          <p:cNvSpPr/>
          <p:nvPr/>
        </p:nvSpPr>
        <p:spPr>
          <a:xfrm>
            <a:off x="95185" y="1116588"/>
            <a:ext cx="8953630" cy="738664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коефіцієнт, який залежить від якості оброблюваного матеріалу і характеру обробки;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показник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степеня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0338" y="4091603"/>
            <a:ext cx="8963323" cy="73866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Потужність електродвигуна для привода шпинделя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верстата може бути визначеною за виразом: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996" y="756613"/>
            <a:ext cx="8953630" cy="369332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Подачу свердла визначають за формулою: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75667" y="5190242"/>
            <a:ext cx="8951994" cy="1477328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На величину осьової сили й обертового моменту впливають такі основні фактори: фізико-механічні властивості оброблюваного мате-ріалу, діаметр свердла та величина подачі, геометричні параметри свердла, швидкість різання,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мастильно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охолоджуюча рідина тощо.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Приводні характеристики металообробних верстатів та вимоги до їх</a:t>
            </a:r>
            <a:r>
              <a:rPr lang="uk-UA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електропривода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Рисунок 13">
            <a:extLst>
              <a:ext uri="{FF2B5EF4-FFF2-40B4-BE49-F238E27FC236}">
                <a16:creationId xmlns:a16="http://schemas.microsoft.com/office/drawing/2014/main" id="{9F90050B-B805-4372-B997-A44B2059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769121"/>
            <a:ext cx="1244644" cy="41488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CF8B48B-23CF-4C0E-8296-8970BB13DA7E}"/>
              </a:ext>
            </a:extLst>
          </p:cNvPr>
          <p:cNvSpPr/>
          <p:nvPr/>
        </p:nvSpPr>
        <p:spPr>
          <a:xfrm>
            <a:off x="86996" y="1855252"/>
            <a:ext cx="8953630" cy="22159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Обертовий момент різання долається крутним моментом на шпинделі верстата.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Потужність, яка витрачається на різання, складається 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потужнос-тей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які витрачаються на обертання та осьове пересування свердла.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 подачі є досить малою і становить 0,5-1,5 % від потужності, яка витрачається на обертання свердла.</a:t>
            </a:r>
          </a:p>
        </p:txBody>
      </p:sp>
      <p:pic>
        <p:nvPicPr>
          <p:cNvPr id="9219" name="Рисунок 14">
            <a:extLst>
              <a:ext uri="{FF2B5EF4-FFF2-40B4-BE49-F238E27FC236}">
                <a16:creationId xmlns:a16="http://schemas.microsoft.com/office/drawing/2014/main" id="{F84FE394-AD61-4BC8-94EE-7AE7B09F8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248" y="3989675"/>
            <a:ext cx="1548413" cy="7590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00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animBg="1"/>
      <p:bldP spid="9" grpId="0" uiExpand="1" build="p" animBg="1"/>
      <p:bldP spid="8" grpId="0" uiExpand="1" build="p" animBg="1"/>
      <p:bldP spid="5" grpId="0" uiExpand="1" build="p" animBg="1"/>
      <p:bldP spid="14" grpId="0" uiExpand="1" build="p" animBg="1"/>
      <p:bldP spid="16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A14DC21-191F-43F9-9878-13820AA6DEDD}"/>
              </a:ext>
            </a:extLst>
          </p:cNvPr>
          <p:cNvSpPr/>
          <p:nvPr/>
        </p:nvSpPr>
        <p:spPr>
          <a:xfrm>
            <a:off x="107154" y="2509432"/>
            <a:ext cx="8963323" cy="1625060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постійний коефіцієнт, </a:t>
            </a:r>
          </a:p>
          <a:p>
            <a:pPr>
              <a:lnSpc>
                <a:spcPct val="85000"/>
              </a:lnSpc>
            </a:pP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2-2,2; </a:t>
            </a:r>
          </a:p>
          <a:p>
            <a:pPr>
              <a:lnSpc>
                <a:spcPct val="85000"/>
              </a:lnSpc>
            </a:pP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коло­ва швидкість деталі, м/хв,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= 20-60; </a:t>
            </a:r>
          </a:p>
          <a:p>
            <a:pPr>
              <a:lnSpc>
                <a:spcPct val="85000"/>
              </a:lnSpc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подача, мм/об,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0,2-0,7;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глибина шліфування, мм,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0,005 - 0,08.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7213" y="2141554"/>
            <a:ext cx="8963323" cy="36933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Зусилля різання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Н, визначається за емпіричною формулою: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997" y="729302"/>
            <a:ext cx="8953630" cy="1461939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шліфуванні потужність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Вт, яка витрачається на обертання шліфувального круга, визначається за виразом</a:t>
            </a:r>
          </a:p>
          <a:p>
            <a:pPr algn="ctr">
              <a:lnSpc>
                <a:spcPct val="95000"/>
              </a:lnSpc>
            </a:pP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uk-UA" sz="28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8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зусилля різання, Н;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колова швидкість круга, м/с.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118483" y="4160530"/>
            <a:ext cx="8951994" cy="738664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Потужність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Вт, яка витрачається на обертання деталі, визначається за виразом: </a:t>
            </a:r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дет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дет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Приводні характеристики металообробних верстатів та вимоги до їх</a:t>
            </a:r>
            <a:r>
              <a:rPr lang="uk-UA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електропривода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Рисунок 16">
            <a:extLst>
              <a:ext uri="{FF2B5EF4-FFF2-40B4-BE49-F238E27FC236}">
                <a16:creationId xmlns:a16="http://schemas.microsoft.com/office/drawing/2014/main" id="{0CA3F76E-0F78-4C84-B7B0-8BA168292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758" y="2584549"/>
            <a:ext cx="3909616" cy="48905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718C5D5-CA0E-4D22-B623-5B959699199D}"/>
              </a:ext>
            </a:extLst>
          </p:cNvPr>
          <p:cNvSpPr/>
          <p:nvPr/>
        </p:nvSpPr>
        <p:spPr>
          <a:xfrm>
            <a:off x="85283" y="4926872"/>
            <a:ext cx="8951994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Потужність на обертання деталі приблизно в 60-100 разів менша за потужність різання внаслідок повільного обертання деталі.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D69920-B2EE-4A08-95DE-B52BA62B09D5}"/>
              </a:ext>
            </a:extLst>
          </p:cNvPr>
          <p:cNvSpPr/>
          <p:nvPr/>
        </p:nvSpPr>
        <p:spPr>
          <a:xfrm>
            <a:off x="87815" y="5676790"/>
            <a:ext cx="8951994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Потужність електродвигуна для шліфувального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верстата дорівнює: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43" name="Рисунок 18">
            <a:extLst>
              <a:ext uri="{FF2B5EF4-FFF2-40B4-BE49-F238E27FC236}">
                <a16:creationId xmlns:a16="http://schemas.microsoft.com/office/drawing/2014/main" id="{2A86FB76-1B57-413D-9712-9C7592083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756" y="5964824"/>
            <a:ext cx="2185491" cy="81810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CAABC9F-E6E6-49C2-8347-C5556017E512}"/>
              </a:ext>
            </a:extLst>
          </p:cNvPr>
          <p:cNvSpPr/>
          <p:nvPr/>
        </p:nvSpPr>
        <p:spPr>
          <a:xfrm>
            <a:off x="132375" y="6415454"/>
            <a:ext cx="626093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η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корисної дії верстата.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03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000"/>
                            </p:stCondLst>
                            <p:childTnLst>
                              <p:par>
                                <p:cTn id="1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animBg="1"/>
      <p:bldP spid="8" grpId="0" uiExpand="1" build="p" animBg="1"/>
      <p:bldP spid="5" grpId="0" uiExpand="1" build="p" animBg="1"/>
      <p:bldP spid="14" grpId="0" uiExpand="1" build="p" animBg="1"/>
      <p:bldP spid="16" grpId="0" uiExpand="1" build="p" animBg="1"/>
      <p:bldP spid="18" grpId="0" uiExpand="1" build="p" animBg="1"/>
      <p:bldP spid="22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97213" y="2141554"/>
            <a:ext cx="8963323" cy="36933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Зусилля різання визначають як для токарного верстата.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997" y="729302"/>
            <a:ext cx="8953630" cy="701731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 електродвигуна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Вт,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</a:p>
          <a:p>
            <a:pPr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стругального верстата визначають за формулою: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91420" y="2522140"/>
            <a:ext cx="8951994" cy="1107996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Глибину різання за умов чорнового на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напівчорнового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стругання визначають залежно від припуску на обробку. Подачу вибирають максимально допустиму згідно з технологічними вимогами.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Приводні характеристики металообробних верстатів та вимоги до їх</a:t>
            </a:r>
            <a:r>
              <a:rPr lang="uk-UA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електропривода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718C5D5-CA0E-4D22-B623-5B959699199D}"/>
              </a:ext>
            </a:extLst>
          </p:cNvPr>
          <p:cNvSpPr/>
          <p:nvPr/>
        </p:nvSpPr>
        <p:spPr>
          <a:xfrm>
            <a:off x="85283" y="3642301"/>
            <a:ext cx="895199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Швидкість різання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м/хв, визначають за виразом: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D69920-B2EE-4A08-95DE-B52BA62B09D5}"/>
              </a:ext>
            </a:extLst>
          </p:cNvPr>
          <p:cNvSpPr/>
          <p:nvPr/>
        </p:nvSpPr>
        <p:spPr>
          <a:xfrm>
            <a:off x="85283" y="4021976"/>
            <a:ext cx="8951994" cy="25853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До цієї формули вводять додатковий поправочний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коефіцієнт на тип верстата (1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поздовжньо-стругальних; 0,8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поперечно-стругальних; 0,6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довбальних).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Відповідно до швидкості різання визначають кількість подвійних ходів різання. Згідно з паспортом верстата вибирають найближче менше значення подвійних ходів за хвилину і потім визначають фактичну середню швидкість різання.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266" name="Рисунок 19">
            <a:extLst>
              <a:ext uri="{FF2B5EF4-FFF2-40B4-BE49-F238E27FC236}">
                <a16:creationId xmlns:a16="http://schemas.microsoft.com/office/drawing/2014/main" id="{7692C6AC-FBB6-43AE-BF09-CC30E28A3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157" y="727146"/>
            <a:ext cx="1559120" cy="70173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308AF60-7748-4BCB-B514-7E6CBCC475CC}"/>
              </a:ext>
            </a:extLst>
          </p:cNvPr>
          <p:cNvSpPr/>
          <p:nvPr/>
        </p:nvSpPr>
        <p:spPr>
          <a:xfrm>
            <a:off x="83647" y="1428569"/>
            <a:ext cx="8953630" cy="701731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головна складова сили різання, Н; </a:t>
            </a:r>
          </a:p>
          <a:p>
            <a:pPr>
              <a:lnSpc>
                <a:spcPct val="95000"/>
              </a:lnSpc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середня швидкість робочого ходу, м/с;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ККД передачі.</a:t>
            </a:r>
          </a:p>
        </p:txBody>
      </p:sp>
      <p:pic>
        <p:nvPicPr>
          <p:cNvPr id="11267" name="Рисунок 20">
            <a:extLst>
              <a:ext uri="{FF2B5EF4-FFF2-40B4-BE49-F238E27FC236}">
                <a16:creationId xmlns:a16="http://schemas.microsoft.com/office/drawing/2014/main" id="{FB9FB1D1-3B89-4FD9-B087-6ED090AF2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643576"/>
            <a:ext cx="1831031" cy="7631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108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5" grpId="0" uiExpand="1" build="p" animBg="1"/>
      <p:bldP spid="14" grpId="0" uiExpand="1" build="p" animBg="1"/>
      <p:bldP spid="16" grpId="0" uiExpand="1" build="p" animBg="1"/>
      <p:bldP spid="18" grpId="0" uiExpand="1" build="p" animBg="1"/>
      <p:bldP spid="17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997" y="729302"/>
            <a:ext cx="8953630" cy="2456057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Деревообробні верстати знайшли широке застосування для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виго-товлення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ремонту транспортних засобів, інвентарю, тари, рам, дверей, при ремонті та будівництві житла і тваринницьких приміщень. </a:t>
            </a:r>
          </a:p>
          <a:p>
            <a:pPr indent="354013"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Електродвигуни використовують для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лісопильних рам,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круглопильних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фугувальних, стругальних, фрезерних,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свердлиль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-них та інших верстатів.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64509" y="3204551"/>
            <a:ext cx="8951994" cy="1107996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Лісопильні рами використовують для поздовжнього розпилю-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деревини діаметром до 45 см на дошки, бруси та інші пиломатеріали від 2 до 8 м завдовжки.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деревообробних верстатів та вимоги до їх електропривода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D69920-B2EE-4A08-95DE-B52BA62B09D5}"/>
              </a:ext>
            </a:extLst>
          </p:cNvPr>
          <p:cNvSpPr/>
          <p:nvPr/>
        </p:nvSpPr>
        <p:spPr>
          <a:xfrm>
            <a:off x="64509" y="4309384"/>
            <a:ext cx="8951994" cy="221599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Технологічний процес розпилювання стовбурів (колод) такий. Обертальний рух від електродвигуна через передачу та кривошип перетворюється на зворотно-поступальний рух пиляльної рами.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Вона містить у собі від 8 до 14 розміщених на певній відстані пилок. Колода до пиляльної рами подається вручну або за допомогою спеціального механізму подачі.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Picture 4" descr="http://budkom.kiev.ua/images/piloramy-i-ih-produkcija_1.jpg">
            <a:extLst>
              <a:ext uri="{FF2B5EF4-FFF2-40B4-BE49-F238E27FC236}">
                <a16:creationId xmlns:a16="http://schemas.microsoft.com/office/drawing/2014/main" id="{EDEBCA6A-7FCE-497F-ACCE-7CA42ADE07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7" t="7371" r="10228" b="11692"/>
          <a:stretch/>
        </p:blipFill>
        <p:spPr bwMode="auto">
          <a:xfrm>
            <a:off x="83244" y="438253"/>
            <a:ext cx="4272732" cy="355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fod.polish.ru/img/FOD13.jpg">
            <a:extLst>
              <a:ext uri="{FF2B5EF4-FFF2-40B4-BE49-F238E27FC236}">
                <a16:creationId xmlns:a16="http://schemas.microsoft.com/office/drawing/2014/main" id="{7C6692DD-1D91-4D63-9F8F-C145133A4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38255"/>
            <a:ext cx="4680074" cy="355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69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4" grpId="0" uiExpand="1" build="p" animBg="1"/>
      <p:bldP spid="18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997" y="729302"/>
            <a:ext cx="8953630" cy="1052596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лісопильної рами залежить від діаметра колоди, кількості пилок, подачі, частоти обертання приводного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ходу пиляльної рами.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80772" y="1781898"/>
            <a:ext cx="8951994" cy="1107996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Для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лісопильної рами вибирають електродвигун, який має достатній пусковий момент, оскільки часто буває, що перед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пус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-ком пиляльна рама знаходиться у нижньому мертвому положенні.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деревообробних верстатів та вимоги до їх електропривода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D69920-B2EE-4A08-95DE-B52BA62B09D5}"/>
              </a:ext>
            </a:extLst>
          </p:cNvPr>
          <p:cNvSpPr/>
          <p:nvPr/>
        </p:nvSpPr>
        <p:spPr>
          <a:xfrm>
            <a:off x="72871" y="2889894"/>
            <a:ext cx="8951994" cy="19082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Залежність моменту статичних опорів може бути прийнята синусоїдальною:</a:t>
            </a:r>
          </a:p>
          <a:p>
            <a:pPr algn="ctr"/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8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uk-UA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8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стах</a:t>
            </a:r>
            <a:r>
              <a:rPr lang="uk-UA" sz="2800" b="1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uk-UA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стах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амплітудне значення моменту статичних опорів,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Н•м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кут повороту приводного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F1D2E4D-82F6-412C-B31E-2BD2C20658EF}"/>
              </a:ext>
            </a:extLst>
          </p:cNvPr>
          <p:cNvSpPr/>
          <p:nvPr/>
        </p:nvSpPr>
        <p:spPr>
          <a:xfrm>
            <a:off x="80772" y="4798109"/>
            <a:ext cx="8951994" cy="1538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Враховуючи, що за перший період зміни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двигуна на пусковій частині механічної характеристики змінюється в невеликих межах, розгін системи можливий за умови:  </a:t>
            </a:r>
          </a:p>
          <a:p>
            <a:pPr indent="354013" algn="ctr"/>
            <a:r>
              <a:rPr lang="uk-UA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8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пуск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uk-UA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8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стах</a:t>
            </a:r>
            <a:r>
              <a:rPr lang="uk-UA" sz="28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i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45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4" grpId="0" uiExpand="1" build="p" animBg="1"/>
      <p:bldP spid="18" grpId="0" uiExpand="1" build="p" animBg="1"/>
      <p:bldP spid="11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1400872-20DC-4E82-A371-489BE0034AB2}"/>
              </a:ext>
            </a:extLst>
          </p:cNvPr>
          <p:cNvSpPr/>
          <p:nvPr/>
        </p:nvSpPr>
        <p:spPr>
          <a:xfrm>
            <a:off x="110352" y="4751742"/>
            <a:ext cx="8951994" cy="184665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питомий опір пилянню при розпилюванні стовбура, Н/мм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ширина пропилу, мм;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подача,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мм; 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хід пиляльної рами, мм;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сума висот пропилів, яка вимірюється посередині пропилу колоди, мм.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179" y="685218"/>
            <a:ext cx="8953630" cy="2215991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привода,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Р,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конструюванні пилорами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визна-чається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залежно від продуктивності:</a:t>
            </a:r>
          </a:p>
          <a:p>
            <a:pPr algn="ctr"/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 = </a:t>
            </a:r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+1,1 </a:t>
            </a:r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х.х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потужність, яка витрачається на різання з урахуванням за-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туплення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пилок,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кВт;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потужність, яка витрачається на подачу,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кВт;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х.х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потужність холостого ходу,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87815" y="2901209"/>
            <a:ext cx="8951994" cy="1107996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2651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Потрібна потужність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Вт,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 різання визначається за формулою</a:t>
            </a:r>
          </a:p>
          <a:p>
            <a:pPr algn="ctr"/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∙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υ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зусилля різання, Н;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різання, м/с.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деревообробних верстатів та вимоги до їх електропривода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D69920-B2EE-4A08-95DE-B52BA62B09D5}"/>
              </a:ext>
            </a:extLst>
          </p:cNvPr>
          <p:cNvSpPr/>
          <p:nvPr/>
        </p:nvSpPr>
        <p:spPr>
          <a:xfrm>
            <a:off x="87815" y="4010520"/>
            <a:ext cx="8951994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Зусилля різання для лісопильної рами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визначають за емпіричною формулою: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70" name="Рисунок 24">
            <a:extLst>
              <a:ext uri="{FF2B5EF4-FFF2-40B4-BE49-F238E27FC236}">
                <a16:creationId xmlns:a16="http://schemas.microsoft.com/office/drawing/2014/main" id="{2525EC60-D80A-4BB5-8E81-01E643003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566" y="4009204"/>
            <a:ext cx="2364748" cy="7386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84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  <p:bldP spid="5" grpId="0" uiExpand="1" build="p" animBg="1"/>
      <p:bldP spid="14" grpId="0" uiExpand="1" build="p" animBg="1"/>
      <p:bldP spid="18" grpId="0" uiExpand="1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44167CD-D05A-4531-B09E-309600A8F7D5}"/>
              </a:ext>
            </a:extLst>
          </p:cNvPr>
          <p:cNvSpPr/>
          <p:nvPr/>
        </p:nvSpPr>
        <p:spPr>
          <a:xfrm>
            <a:off x="110352" y="5264039"/>
            <a:ext cx="8951994" cy="15724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88900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площі западини, що являє собою відношення площі западини, яка визначається геометричним шляхом, до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квад-рата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кроку зубця; σ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розрихлення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деревини, σ = 0,4-0,7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хвойних порід, σ = 0,8-1,5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твердих порід;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крок зубця пилки, м;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довжина деревини, м.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1400872-20DC-4E82-A371-489BE0034AB2}"/>
              </a:ext>
            </a:extLst>
          </p:cNvPr>
          <p:cNvSpPr/>
          <p:nvPr/>
        </p:nvSpPr>
        <p:spPr>
          <a:xfrm>
            <a:off x="110352" y="4633417"/>
            <a:ext cx="8951994" cy="6306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При розпилюванні на лісопильній рамі подачу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визначають за формулою: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179" y="747256"/>
            <a:ext cx="8953630" cy="1477328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Сума висот пропилів підраховується за формулою:</a:t>
            </a:r>
          </a:p>
          <a:p>
            <a:pPr algn="ctr"/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 = 0,75D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cp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діаметр середнього перерізу колоди, мм;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кількість пилок у пилорамі; 0,75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використання форми колоди.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87815" y="2221676"/>
            <a:ext cx="8951994" cy="1477328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При затупленні пилки зусилля різання зростає, тому залежно від тривалості роботи вводять поправочні коефіцієнти: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Тривалість роботи, год	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	1	2	3	4</a:t>
            </a:r>
            <a:endParaRPr lang="uk-UA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Поправочний коефіцієнт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		1,14	1,27	1,4	1,5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деревообробних верстатів та вимоги до їх електропривода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D69920-B2EE-4A08-95DE-B52BA62B09D5}"/>
              </a:ext>
            </a:extLst>
          </p:cNvPr>
          <p:cNvSpPr/>
          <p:nvPr/>
        </p:nvSpPr>
        <p:spPr>
          <a:xfrm>
            <a:off x="87815" y="3707255"/>
            <a:ext cx="8951994" cy="944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Значення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дерев інших порід приймається з поправочним коефіцієнтом: для липи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0,8; ялини 0,9; модрини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1,07; берези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1,30; дубу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1,55; ясеню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2.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194" name="Рисунок 26">
            <a:extLst>
              <a:ext uri="{FF2B5EF4-FFF2-40B4-BE49-F238E27FC236}">
                <a16:creationId xmlns:a16="http://schemas.microsoft.com/office/drawing/2014/main" id="{1FBF0BA6-B864-4125-9751-B95281B65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729" y="4531531"/>
            <a:ext cx="1652919" cy="73250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47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animBg="1"/>
      <p:bldP spid="12" grpId="0" uiExpand="1" build="p" animBg="1"/>
      <p:bldP spid="5" grpId="0" uiExpand="1" build="p" animBg="1"/>
      <p:bldP spid="14" grpId="0" uiExpand="1" build="p" animBg="1"/>
      <p:bldP spid="18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B53AE5ED-32A5-4465-AAA9-67CFE437859F}"/>
              </a:ext>
            </a:extLst>
          </p:cNvPr>
          <p:cNvSpPr/>
          <p:nvPr/>
        </p:nvSpPr>
        <p:spPr>
          <a:xfrm>
            <a:off x="68662" y="5790589"/>
            <a:ext cx="8951994" cy="944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=1,97 - коефіцієнт для пилорам на підшипниках кочення; </a:t>
            </a:r>
          </a:p>
          <a:p>
            <a:pPr>
              <a:lnSpc>
                <a:spcPct val="85000"/>
              </a:lnSpc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1,44 - коефіцієнт для пилорам на підшипниках ковзання; </a:t>
            </a:r>
          </a:p>
          <a:p>
            <a:pPr>
              <a:lnSpc>
                <a:spcPct val="85000"/>
              </a:lnSpc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маса усіх рухомих частин, кг;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радіус кривошипа, м.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FB01F5B-CEF8-4F12-ACE0-2AC12CEB2993}"/>
              </a:ext>
            </a:extLst>
          </p:cNvPr>
          <p:cNvSpPr/>
          <p:nvPr/>
        </p:nvSpPr>
        <p:spPr>
          <a:xfrm>
            <a:off x="86179" y="1488591"/>
            <a:ext cx="8953630" cy="1107996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коефіцієнт міцності зубця;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0,3-0,4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м’яких порід,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= 0,2-0,3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твердих	порід; </a:t>
            </a:r>
          </a:p>
          <a:p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товщина пилки, мм;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висота пропилу, мм.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44167CD-D05A-4531-B09E-309600A8F7D5}"/>
              </a:ext>
            </a:extLst>
          </p:cNvPr>
          <p:cNvSpPr/>
          <p:nvPr/>
        </p:nvSpPr>
        <p:spPr>
          <a:xfrm>
            <a:off x="104191" y="4540740"/>
            <a:ext cx="6916081" cy="6286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88900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діаметр кривошипа, м; </a:t>
            </a:r>
          </a:p>
          <a:p>
            <a:pPr indent="88900">
              <a:lnSpc>
                <a:spcPct val="85000"/>
              </a:lnSpc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частота обертання корінного валу, об/хв.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1400872-20DC-4E82-A371-489BE0034AB2}"/>
              </a:ext>
            </a:extLst>
          </p:cNvPr>
          <p:cNvSpPr/>
          <p:nvPr/>
        </p:nvSpPr>
        <p:spPr>
          <a:xfrm>
            <a:off x="68662" y="4233184"/>
            <a:ext cx="8951994" cy="31669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Практично середню швидкість різання визначають за формулою: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179" y="747256"/>
            <a:ext cx="8953630" cy="738664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урахуванням міцності зубця його крок визначають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 формулою: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104191" y="2600758"/>
            <a:ext cx="8951994" cy="942630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На лісопильній рамі швидкість різання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величина змінна, що залежить від швидкості руху пиляльної рами й при радіусі кривошипа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може бути визначена за виразом: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деревообробних верстатів та вимоги до їх електропривода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D69920-B2EE-4A08-95DE-B52BA62B09D5}"/>
              </a:ext>
            </a:extLst>
          </p:cNvPr>
          <p:cNvSpPr/>
          <p:nvPr/>
        </p:nvSpPr>
        <p:spPr>
          <a:xfrm>
            <a:off x="87815" y="3573698"/>
            <a:ext cx="8951994" cy="6306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При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= 90° швидкість різання має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максимальне значення і дорівнює: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18" name="Рисунок 27">
            <a:extLst>
              <a:ext uri="{FF2B5EF4-FFF2-40B4-BE49-F238E27FC236}">
                <a16:creationId xmlns:a16="http://schemas.microsoft.com/office/drawing/2014/main" id="{9D9E1186-ECF6-41A8-AB03-E06B8B7D0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86355"/>
            <a:ext cx="1803513" cy="8307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Рисунок 28">
            <a:extLst>
              <a:ext uri="{FF2B5EF4-FFF2-40B4-BE49-F238E27FC236}">
                <a16:creationId xmlns:a16="http://schemas.microsoft.com/office/drawing/2014/main" id="{86E70592-A3F4-4FFB-8FC8-111DDECA6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3202056"/>
            <a:ext cx="2035913" cy="34177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Рисунок 29">
            <a:extLst>
              <a:ext uri="{FF2B5EF4-FFF2-40B4-BE49-F238E27FC236}">
                <a16:creationId xmlns:a16="http://schemas.microsoft.com/office/drawing/2014/main" id="{65232BB8-FCFE-4128-AA68-204B83FF8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1" y="3585108"/>
            <a:ext cx="2587123" cy="60780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Рисунок 30">
            <a:extLst>
              <a:ext uri="{FF2B5EF4-FFF2-40B4-BE49-F238E27FC236}">
                <a16:creationId xmlns:a16="http://schemas.microsoft.com/office/drawing/2014/main" id="{DAE99A86-F4DA-4DEA-9068-0DE20138D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103" y="4526953"/>
            <a:ext cx="1784553" cy="64739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854E6A4-3335-4DDE-A556-E8852DF2779B}"/>
              </a:ext>
            </a:extLst>
          </p:cNvPr>
          <p:cNvSpPr/>
          <p:nvPr/>
        </p:nvSpPr>
        <p:spPr>
          <a:xfrm>
            <a:off x="104191" y="5198857"/>
            <a:ext cx="8951994" cy="6306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Потужність холостого ходу пилорами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Вт,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залежно від виду визначають за емпіричною формулою: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23" name="Рисунок 31">
            <a:extLst>
              <a:ext uri="{FF2B5EF4-FFF2-40B4-BE49-F238E27FC236}">
                <a16:creationId xmlns:a16="http://schemas.microsoft.com/office/drawing/2014/main" id="{0DB4EAC3-9F6D-408B-BD06-F022A6D4F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464303"/>
            <a:ext cx="3207194" cy="4011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46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000"/>
                            </p:stCondLst>
                            <p:childTnLst>
                              <p:par>
                                <p:cTn id="1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uiExpand="1" build="p" animBg="1"/>
      <p:bldP spid="16" grpId="0" uiExpand="1" build="p" animBg="1"/>
      <p:bldP spid="15" grpId="0" uiExpand="1" build="p" animBg="1"/>
      <p:bldP spid="12" grpId="0" uiExpand="1" build="p" animBg="1"/>
      <p:bldP spid="5" grpId="0" uiExpand="1" build="p" animBg="1"/>
      <p:bldP spid="14" grpId="0" uiExpand="1" build="p" animBg="1"/>
      <p:bldP spid="18" grpId="0" uiExpand="1" build="p" animBg="1"/>
      <p:bldP spid="26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82CB50BA-FB53-459C-BDC6-21974B3F2C6A}"/>
              </a:ext>
            </a:extLst>
          </p:cNvPr>
          <p:cNvSpPr/>
          <p:nvPr/>
        </p:nvSpPr>
        <p:spPr>
          <a:xfrm>
            <a:off x="104191" y="2900254"/>
            <a:ext cx="8951994" cy="316690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подача на зубець, мм,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1,4-2;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крок зубця, м.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FB01F5B-CEF8-4F12-ACE0-2AC12CEB2993}"/>
              </a:ext>
            </a:extLst>
          </p:cNvPr>
          <p:cNvSpPr/>
          <p:nvPr/>
        </p:nvSpPr>
        <p:spPr>
          <a:xfrm>
            <a:off x="86179" y="1488591"/>
            <a:ext cx="8953630" cy="1107996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зусилля, яке витрачається на подачу деревини, приблизно приймається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Н;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uk-UA" sz="24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ко­рисної дії механізму подачі;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подачі, м/с.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44167CD-D05A-4531-B09E-309600A8F7D5}"/>
              </a:ext>
            </a:extLst>
          </p:cNvPr>
          <p:cNvSpPr/>
          <p:nvPr/>
        </p:nvSpPr>
        <p:spPr>
          <a:xfrm>
            <a:off x="100011" y="5037485"/>
            <a:ext cx="7064277" cy="11079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середня дотична сила різання, Н; </a:t>
            </a:r>
          </a:p>
          <a:p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із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різання, м/с; </a:t>
            </a:r>
          </a:p>
          <a:p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корисної дії передачі.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1400872-20DC-4E82-A371-489BE0034AB2}"/>
              </a:ext>
            </a:extLst>
          </p:cNvPr>
          <p:cNvSpPr/>
          <p:nvPr/>
        </p:nvSpPr>
        <p:spPr>
          <a:xfrm>
            <a:off x="100011" y="4321240"/>
            <a:ext cx="8951994" cy="738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За умов безперервної подачі деревини потужність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електродвигу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-на Р, Вт, визначають як для тривалого режиму за формулою: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179" y="747256"/>
            <a:ext cx="8953630" cy="738664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Потрібну потужність електродвигуна на подачу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деревини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Вт, визначають за виразом: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104191" y="2600758"/>
            <a:ext cx="8951994" cy="316690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Швидкість подачі дорівнює: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деревообробних верстатів та вимоги до їх електропривода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D69920-B2EE-4A08-95DE-B52BA62B09D5}"/>
              </a:ext>
            </a:extLst>
          </p:cNvPr>
          <p:cNvSpPr/>
          <p:nvPr/>
        </p:nvSpPr>
        <p:spPr>
          <a:xfrm>
            <a:off x="87815" y="3221480"/>
            <a:ext cx="8951994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Кругло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пильні верстати використовуються для поздовжнього і поперечного розпилювання деревини. Подача деревини здійснюється безперервно або ж періодично. 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42" name="Рисунок 32">
            <a:extLst>
              <a:ext uri="{FF2B5EF4-FFF2-40B4-BE49-F238E27FC236}">
                <a16:creationId xmlns:a16="http://schemas.microsoft.com/office/drawing/2014/main" id="{1AA9078D-E15D-4427-97FE-BC8A4A580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721365"/>
            <a:ext cx="1531858" cy="7672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Рисунок 33">
            <a:extLst>
              <a:ext uri="{FF2B5EF4-FFF2-40B4-BE49-F238E27FC236}">
                <a16:creationId xmlns:a16="http://schemas.microsoft.com/office/drawing/2014/main" id="{385F0DF3-C6E8-47BA-B7E7-83F5E698A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218429"/>
            <a:ext cx="1875522" cy="69902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Рисунок 34">
            <a:extLst>
              <a:ext uri="{FF2B5EF4-FFF2-40B4-BE49-F238E27FC236}">
                <a16:creationId xmlns:a16="http://schemas.microsoft.com/office/drawing/2014/main" id="{E34A55CF-32B3-4C7C-AA3B-9BADF4B9D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9" y="4996502"/>
            <a:ext cx="1898058" cy="791086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derevo.info/system/application/attachments/proposition/Erika_85_Ec.jpg">
            <a:extLst>
              <a:ext uri="{FF2B5EF4-FFF2-40B4-BE49-F238E27FC236}">
                <a16:creationId xmlns:a16="http://schemas.microsoft.com/office/drawing/2014/main" id="{483D0760-833B-4816-8AFD-406089F71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925" y="95250"/>
            <a:ext cx="4048125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s://encrypted-tbn2.gstatic.com/images?q=tbn:ANd9GcQ80b0WJoIwpNaOP-uput7pyrEmc6B3zeu9UbIGDfAQqpvLntXJ">
            <a:extLst>
              <a:ext uri="{FF2B5EF4-FFF2-40B4-BE49-F238E27FC236}">
                <a16:creationId xmlns:a16="http://schemas.microsoft.com/office/drawing/2014/main" id="{C92BB420-D12E-425E-BA8B-C70D5F7D1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91" y="447779"/>
            <a:ext cx="4859734" cy="357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77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0"/>
                            </p:stCondLst>
                            <p:childTnLst>
                              <p:par>
                                <p:cTn id="1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uiExpand="1" build="p" animBg="1"/>
      <p:bldP spid="16" grpId="0" uiExpand="1" build="p" animBg="1"/>
      <p:bldP spid="15" grpId="0" uiExpand="1" build="p" animBg="1"/>
      <p:bldP spid="12" grpId="0" uiExpand="1" build="p" animBg="1"/>
      <p:bldP spid="5" grpId="0" uiExpand="1" build="p" animBg="1"/>
      <p:bldP spid="14" grpId="0" uiExpand="1" build="p" animBg="1"/>
      <p:bldP spid="18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Література: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Електропривод:</a:t>
            </a:r>
            <a:r>
              <a:rPr lang="uk-UA" b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Пос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/ О.ІО.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Синявський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П.І. Савченко, В.В. Савченко, Ю.М.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Лавріненко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В.В.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Козирський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Ю.М.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Хандола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І.П.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Ільїчов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; За ред. О.Ю.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Синявського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- К.: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Аграр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Медіа Груп,2013.-586 с. С. 404-514.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Електропривод сільськогосподарських машин, агрегатів та потокових ліній: Підручник / Є.Л. 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Жулай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Б.В. Зайцев, О.С. Марченко та ін.; Ред. Є.Л.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Жулай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– К.: Вища освіта, 2001. – 288 c. С. 112-164.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Механізація та автоматизація у тваринництві і птахівництві: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студ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вузів/за ред. О. С. Марченка. – К. : Урожай, 1995. – 414, [2] c. С.187-224.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Електропривод і застосування електроенергії у сільському господарстві / І.І. Мартиненко; В.Ф. Гончар; Л.П. Тищенко; І.І.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Шарамок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; за ред. І.І. Мартиненка; – 2-ге вид., перероб. і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доп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.. – К. : Урожай, 1993. – 304 c.: іл. С. 98-146.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Електрообладнання тваринницьких підприємств і автоматизація виробничих процесів у тваринництві/ В.Ф. Гончар; Л.П. Тищенко. – 2-ге вид., перероб. і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доп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.. – К.: Вища школа, 1988. – 287 c.: іл. С. 186-226.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434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FB01F5B-CEF8-4F12-ACE0-2AC12CEB2993}"/>
              </a:ext>
            </a:extLst>
          </p:cNvPr>
          <p:cNvSpPr/>
          <p:nvPr/>
        </p:nvSpPr>
        <p:spPr>
          <a:xfrm>
            <a:off x="100011" y="1120009"/>
            <a:ext cx="8953630" cy="1107996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питоме зусилля різання, яке визначається за таблицями та номограмами, Н/мм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10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46;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ширина пропилу, мм; 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висота пропилу, мм;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подачі, м/с.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1400872-20DC-4E82-A371-489BE0034AB2}"/>
              </a:ext>
            </a:extLst>
          </p:cNvPr>
          <p:cNvSpPr/>
          <p:nvPr/>
        </p:nvSpPr>
        <p:spPr>
          <a:xfrm>
            <a:off x="100011" y="5069671"/>
            <a:ext cx="8951994" cy="12565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У кругло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пильних верстатах швидкість різання являє собою швидкість передніх різальних кромок і становить:</a:t>
            </a:r>
          </a:p>
          <a:p>
            <a:pPr algn="ctr">
              <a:lnSpc>
                <a:spcPct val="85000"/>
              </a:lnSpc>
            </a:pPr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ω∙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радіус пилки, м.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179" y="747256"/>
            <a:ext cx="8953630" cy="369332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Середня дотична сила різання: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104191" y="2194475"/>
            <a:ext cx="8951994" cy="1477328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Швидкість подачі залежить від можливої подачі деревини на один зуб пилки.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Оптимальна подача для круглих пилок при поздовжньому розпилюванні хвойних порід становить 0,8-1 мм.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деревообробних верстатів та вимоги до їх електропривода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D69920-B2EE-4A08-95DE-B52BA62B09D5}"/>
              </a:ext>
            </a:extLst>
          </p:cNvPr>
          <p:cNvSpPr/>
          <p:nvPr/>
        </p:nvSpPr>
        <p:spPr>
          <a:xfrm>
            <a:off x="87815" y="3658560"/>
            <a:ext cx="8951994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Знаючи подачу на один зуб пилки, підраховують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швидкість подачі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, мм/с, за формулою: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266" name="Рисунок 36">
            <a:extLst>
              <a:ext uri="{FF2B5EF4-FFF2-40B4-BE49-F238E27FC236}">
                <a16:creationId xmlns:a16="http://schemas.microsoft.com/office/drawing/2014/main" id="{EF684EE6-BEEA-4269-94AE-25C972E71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42" y="754560"/>
            <a:ext cx="2200068" cy="36933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31B5AFF-7959-4BEA-BA3A-A6D4983CFCBB}"/>
              </a:ext>
            </a:extLst>
          </p:cNvPr>
          <p:cNvSpPr/>
          <p:nvPr/>
        </p:nvSpPr>
        <p:spPr>
          <a:xfrm>
            <a:off x="71439" y="4370737"/>
            <a:ext cx="8951994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подача на один зуб, мм;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число зубів пилки;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кутова швидкість пилки, 1/с.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267" name="Рисунок 37">
            <a:extLst>
              <a:ext uri="{FF2B5EF4-FFF2-40B4-BE49-F238E27FC236}">
                <a16:creationId xmlns:a16="http://schemas.microsoft.com/office/drawing/2014/main" id="{080F8E24-4798-43A3-A82E-D64D417F6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129" y="3573016"/>
            <a:ext cx="1814403" cy="82420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B99D6AE-7A90-49DB-89BA-ED2939A002D1}"/>
              </a:ext>
            </a:extLst>
          </p:cNvPr>
          <p:cNvSpPr/>
          <p:nvPr/>
        </p:nvSpPr>
        <p:spPr>
          <a:xfrm>
            <a:off x="52538" y="6326233"/>
            <a:ext cx="895199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 круглих пилках швидкість різання становить 40- 70 м/с.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5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 animBg="1"/>
      <p:bldP spid="12" grpId="0" uiExpand="1" build="p" animBg="1"/>
      <p:bldP spid="5" grpId="0" uiExpand="1" build="p" animBg="1"/>
      <p:bldP spid="14" grpId="0" uiExpand="1" build="p" animBg="1"/>
      <p:bldP spid="18" grpId="0" uiExpand="1" build="p" animBg="1"/>
      <p:bldP spid="21" grpId="0" uiExpand="1" build="p" animBg="1"/>
      <p:bldP spid="11" grpId="0" uiExpand="1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E77945B2-577D-4FF6-B038-DF3CE2F32A2A}"/>
              </a:ext>
            </a:extLst>
          </p:cNvPr>
          <p:cNvSpPr/>
          <p:nvPr/>
        </p:nvSpPr>
        <p:spPr>
          <a:xfrm>
            <a:off x="49611" y="5801719"/>
            <a:ext cx="8951994" cy="942630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питомий опір різанню, Н/мм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ширина шару де­ревини, що знімається, мм;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висота шару, який зніма­ється, мм;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подачі, мм,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0,3-3 на один ніж;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різання, м/с.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179" y="747256"/>
            <a:ext cx="8953630" cy="1107996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 подачі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Вт, визначається за виразом:</a:t>
            </a:r>
          </a:p>
          <a:p>
            <a:pPr algn="ctr"/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∙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зусилля подачі, Н.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100011" y="1855252"/>
            <a:ext cx="895199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Зусилля подачі дорівнює: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деревообробних верстатів та вимоги до їх електропривода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D69920-B2EE-4A08-95DE-B52BA62B09D5}"/>
              </a:ext>
            </a:extLst>
          </p:cNvPr>
          <p:cNvSpPr/>
          <p:nvPr/>
        </p:nvSpPr>
        <p:spPr>
          <a:xfrm>
            <a:off x="110352" y="4074985"/>
            <a:ext cx="8951994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стругальних верстатів потужність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двигуна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Вт, визначається за виразом: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31B5AFF-7959-4BEA-BA3A-A6D4983CFCBB}"/>
              </a:ext>
            </a:extLst>
          </p:cNvPr>
          <p:cNvSpPr/>
          <p:nvPr/>
        </p:nvSpPr>
        <p:spPr>
          <a:xfrm>
            <a:off x="79404" y="4809026"/>
            <a:ext cx="8951994" cy="6286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зусилля різання, Н;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різання, м/с;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корисної дії передачі.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B99D6AE-7A90-49DB-89BA-ED2939A002D1}"/>
              </a:ext>
            </a:extLst>
          </p:cNvPr>
          <p:cNvSpPr/>
          <p:nvPr/>
        </p:nvSpPr>
        <p:spPr>
          <a:xfrm>
            <a:off x="86179" y="5437724"/>
            <a:ext cx="895199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Середнє дотичне зусилля різання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Н, дорівнює: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5F77C51-8FD1-4905-9A02-27F9ADD35DE7}"/>
              </a:ext>
            </a:extLst>
          </p:cNvPr>
          <p:cNvSpPr/>
          <p:nvPr/>
        </p:nvSpPr>
        <p:spPr>
          <a:xfrm>
            <a:off x="89548" y="2226455"/>
            <a:ext cx="8951994" cy="1846659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(0,2 - 0,08)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зусилля відтискування, яке залежить від ступеня затуплення пилки, форми зуба, Н;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маса матеріалу, що подається, кг;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тертя деревини по поверхні столу,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0,35-0,4 для сосни та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дуба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кут між віссю бруса та напрямком дотичної сили різання.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70" name="Рисунок 40">
            <a:extLst>
              <a:ext uri="{FF2B5EF4-FFF2-40B4-BE49-F238E27FC236}">
                <a16:creationId xmlns:a16="http://schemas.microsoft.com/office/drawing/2014/main" id="{527ED977-C8A0-4ED3-B527-1B682108E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19704"/>
            <a:ext cx="3615909" cy="81631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Рисунок 41">
            <a:extLst>
              <a:ext uri="{FF2B5EF4-FFF2-40B4-BE49-F238E27FC236}">
                <a16:creationId xmlns:a16="http://schemas.microsoft.com/office/drawing/2014/main" id="{D8EBF994-6253-493B-8313-5769CD5CC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895" y="4108371"/>
            <a:ext cx="1603648" cy="73866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Рисунок 42">
            <a:extLst>
              <a:ext uri="{FF2B5EF4-FFF2-40B4-BE49-F238E27FC236}">
                <a16:creationId xmlns:a16="http://schemas.microsoft.com/office/drawing/2014/main" id="{82EDCBCE-77DD-4AC8-B259-01641FF3B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45613"/>
            <a:ext cx="1910453" cy="78422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http://ua.textreferat.com/images/referats/1453/image001.jpg">
            <a:extLst>
              <a:ext uri="{FF2B5EF4-FFF2-40B4-BE49-F238E27FC236}">
                <a16:creationId xmlns:a16="http://schemas.microsoft.com/office/drawing/2014/main" id="{0C4640A8-46E2-49C1-9117-3839A227A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573016"/>
            <a:ext cx="6507166" cy="3229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8" descr="http://marketua.net/modules/goods/images/909_Plan51.jpg">
            <a:extLst>
              <a:ext uri="{FF2B5EF4-FFF2-40B4-BE49-F238E27FC236}">
                <a16:creationId xmlns:a16="http://schemas.microsoft.com/office/drawing/2014/main" id="{18270558-E2AC-4FF1-9DC5-660E3B95EC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17" t="10999" r="11205" b="11475"/>
          <a:stretch/>
        </p:blipFill>
        <p:spPr bwMode="auto">
          <a:xfrm>
            <a:off x="2900455" y="2175401"/>
            <a:ext cx="6192000" cy="46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12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 animBg="1"/>
      <p:bldP spid="5" grpId="0" uiExpand="1" build="p" animBg="1"/>
      <p:bldP spid="14" grpId="0" uiExpand="1" build="p" animBg="1"/>
      <p:bldP spid="18" grpId="0" uiExpand="1" build="p" animBg="1"/>
      <p:bldP spid="21" grpId="0" uiExpand="1" build="p" animBg="1"/>
      <p:bldP spid="11" grpId="0" uiExpand="1" build="p" animBg="1"/>
      <p:bldP spid="17" grpId="0" uiExpand="1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179" y="747256"/>
            <a:ext cx="8953630" cy="3323987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Сучасні вертикальні лісопильні рами приводяться в дію від двох електродвигунів: від одного, найбільш потужного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кривошипний вал, від іншого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механізм подачі.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лісопильних рамах пізніших конструкцій є третій електродвигун для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гідронасоса.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Приводний вал лісопильної рами зв’язаний з приводним двигуном, як правило, за допомогою пасової передачі.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Залежно від типу рами частота обертання кривошипного валу становить 200-500 об/хв.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85935" y="4071243"/>
            <a:ext cx="8951994" cy="1846659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того, щоб за умов динамічного навантаження хід був рівно-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мірнішим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лісопильні рами оснащують маховиками, однак це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погір-шує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умови їх пуску.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 кривошипного валу здійснюється від асинхронних двигунів з фазним та короткозамкненим ротором.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D69920-B2EE-4A08-95DE-B52BA62B09D5}"/>
              </a:ext>
            </a:extLst>
          </p:cNvPr>
          <p:cNvSpPr/>
          <p:nvPr/>
        </p:nvSpPr>
        <p:spPr>
          <a:xfrm>
            <a:off x="73738" y="5908065"/>
            <a:ext cx="8951994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пуску пилорами асинхронним двигуном з фазним ротором забезпечується великий пусковий момент.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Picture 4" descr="http://budkom.kiev.ua/images/piloramy-i-ih-produkcija_1.jpg">
            <a:extLst>
              <a:ext uri="{FF2B5EF4-FFF2-40B4-BE49-F238E27FC236}">
                <a16:creationId xmlns:a16="http://schemas.microsoft.com/office/drawing/2014/main" id="{FFD4ADEF-D279-45B9-8DB3-2C37BEE2BC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7" t="7371" r="10228" b="11692"/>
          <a:stretch/>
        </p:blipFill>
        <p:spPr bwMode="auto">
          <a:xfrm>
            <a:off x="83244" y="438253"/>
            <a:ext cx="4272732" cy="355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www.fod.polish.ru/img/FOD13.jpg">
            <a:extLst>
              <a:ext uri="{FF2B5EF4-FFF2-40B4-BE49-F238E27FC236}">
                <a16:creationId xmlns:a16="http://schemas.microsoft.com/office/drawing/2014/main" id="{C420EF92-87B6-4389-8E36-8398727F4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38255"/>
            <a:ext cx="4680074" cy="355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33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4" grpId="0" uiExpand="1" build="p" animBg="1"/>
      <p:bldP spid="18" grpId="0" uiExpand="1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179" y="747256"/>
            <a:ext cx="2612775" cy="4062651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Схемою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керуван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-ня передбачено ступінчастий пуск двигуна у функції часу, нульове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бло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-кування, захист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си-лових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кіл і кіл керу-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від коротких замикань та захист двигуна від пере-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вантажень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39C107E-1ADA-4832-9E51-3689579458C6}"/>
              </a:ext>
            </a:extLst>
          </p:cNvPr>
          <p:cNvGrpSpPr/>
          <p:nvPr/>
        </p:nvGrpSpPr>
        <p:grpSpPr>
          <a:xfrm>
            <a:off x="2698954" y="-23019"/>
            <a:ext cx="6445045" cy="6881019"/>
            <a:chOff x="2698954" y="-23019"/>
            <a:chExt cx="6445045" cy="6881019"/>
          </a:xfrm>
        </p:grpSpPr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8610D90A-5BA9-42DB-BC27-6566F3D11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98954" y="-23019"/>
              <a:ext cx="6445045" cy="6856812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9AA548D-4106-4C70-9B0E-71F5EB3947EB}"/>
                </a:ext>
              </a:extLst>
            </p:cNvPr>
            <p:cNvSpPr txBox="1"/>
            <p:nvPr/>
          </p:nvSpPr>
          <p:spPr>
            <a:xfrm>
              <a:off x="5076056" y="6095129"/>
              <a:ext cx="3994206" cy="76287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uk-UA" dirty="0"/>
            </a:p>
          </p:txBody>
        </p:sp>
      </p:grpSp>
    </p:spTree>
    <p:extLst>
      <p:ext uri="{BB962C8B-B14F-4D97-AF65-F5344CB8AC3E}">
        <p14:creationId xmlns:p14="http://schemas.microsoft.com/office/powerpoint/2010/main" val="117495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179" y="747256"/>
            <a:ext cx="8976167" cy="3323987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вмиканні автоматичного вимикача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без витримки часу спрацьовують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КТ1, КТ2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розмикають свої контакти в колах котушок контакторів прискорення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2,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4.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Натисканням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на кнопку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В2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подають напругу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котушку лінійного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контактора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Останній головними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контактами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вмикає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обмотку статора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двигуна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у мережу,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допоміжним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контактом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1.1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шунтує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контакт кнопки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В2, контактом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1.2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готує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роботи кола коту­шок контакторів при-скорення,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а контактом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1.3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знеструм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лює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котушку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реле часу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1.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81654" y="4071243"/>
            <a:ext cx="8951994" cy="2585323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Двигун запускається з повністю введеним в коло ротора пусковим резистором. Після закінчення витримки часу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своїм контактом замикає ко­ло котушки контактора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М2,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який головними контактами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шунтує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перший ступінь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пускового резистора, а допоміжним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розмикаючим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знеструмлює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КТ2.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Останнє вмикає контактор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КМЗ,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головні контакти якого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шунтують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другий ступінь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 резистора. 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015AAE2-2362-43FC-9045-1840C4D70A5F}"/>
              </a:ext>
            </a:extLst>
          </p:cNvPr>
          <p:cNvGrpSpPr/>
          <p:nvPr/>
        </p:nvGrpSpPr>
        <p:grpSpPr>
          <a:xfrm>
            <a:off x="2698954" y="-23019"/>
            <a:ext cx="6445045" cy="6881019"/>
            <a:chOff x="2698954" y="-23019"/>
            <a:chExt cx="6445045" cy="6881019"/>
          </a:xfrm>
        </p:grpSpPr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2562D41B-8213-4A35-8078-2E600921B7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98954" y="-23019"/>
              <a:ext cx="6445045" cy="6856812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41FA08D-5F10-431E-A2F7-EA9C4765EE34}"/>
                </a:ext>
              </a:extLst>
            </p:cNvPr>
            <p:cNvSpPr txBox="1"/>
            <p:nvPr/>
          </p:nvSpPr>
          <p:spPr>
            <a:xfrm>
              <a:off x="5076056" y="6095129"/>
              <a:ext cx="3994206" cy="76287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uk-UA" dirty="0"/>
            </a:p>
          </p:txBody>
        </p:sp>
      </p:grpSp>
    </p:spTree>
    <p:extLst>
      <p:ext uri="{BB962C8B-B14F-4D97-AF65-F5344CB8AC3E}">
        <p14:creationId xmlns:p14="http://schemas.microsoft.com/office/powerpoint/2010/main" val="15600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4" grpId="0" uiExpand="1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179" y="747256"/>
            <a:ext cx="8976167" cy="295465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Аналогічно спрацьовує контактор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КМ4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замикає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накоротко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виводи обмотки ротора двигуна.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Одночасно через замикаючий допоміжний контакт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КМ4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вмикається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яке знеструмлює котушки контакторів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КМЗ.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зупинки двигуна натискують на кнопку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1. Захист від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корот-ких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замикань здійснюють автоматичний вимикач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 запобіжник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FU,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захист двигуна від перевантажень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теплове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КК.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66BB54B-CA18-45C1-9AA6-92F12A827534}"/>
              </a:ext>
            </a:extLst>
          </p:cNvPr>
          <p:cNvSpPr/>
          <p:nvPr/>
        </p:nvSpPr>
        <p:spPr>
          <a:xfrm>
            <a:off x="81654" y="3701911"/>
            <a:ext cx="5326002" cy="2954655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схемі керування пилорамою 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асин-хронним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електродвигуном з коротко-замкненим ротором при натисканні на кнопку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SB3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одержує живлення котушка магнітного пускача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2, який вмикає електродвигун приводи гідронасоса. Замикаючий контакт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готує до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вми-кання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котушку магнітного пускача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FF0A85A7-3D0D-481B-962B-9BA2A793907E}"/>
              </a:ext>
            </a:extLst>
          </p:cNvPr>
          <p:cNvGrpSpPr/>
          <p:nvPr/>
        </p:nvGrpSpPr>
        <p:grpSpPr>
          <a:xfrm>
            <a:off x="5427625" y="14748"/>
            <a:ext cx="3693814" cy="6772595"/>
            <a:chOff x="5427625" y="14748"/>
            <a:chExt cx="3693814" cy="6772595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661C1F5D-B23B-413D-91DD-03E9F6E188C9}"/>
                </a:ext>
              </a:extLst>
            </p:cNvPr>
            <p:cNvSpPr/>
            <p:nvPr/>
          </p:nvSpPr>
          <p:spPr>
            <a:xfrm>
              <a:off x="5427625" y="6002513"/>
              <a:ext cx="3673844" cy="78483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0" tIns="0" rIns="0" bIns="0">
              <a:spAutoFit/>
            </a:bodyPr>
            <a:lstStyle/>
            <a:p>
              <a:pPr indent="354013"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Схема керування пилорамою з асинхронним двигуном з короткозамкненим ротором</a:t>
              </a:r>
              <a:endParaRPr lang="uk-UA" sz="20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BBBD6988-6A61-4DA3-BCAC-4CD0722E5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7625" y="14748"/>
              <a:ext cx="3693814" cy="60024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04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3" grpId="0" uiExpand="1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180" y="747256"/>
            <a:ext cx="5341446" cy="2215991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метою полегшення умов пуску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пи-ляльну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раму зупиняють ручним гальмом у верхній мертвій точці, контакти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кінце-вого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вимикача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SQ1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будуть замкнені у тому випадку, якщо з маховика пи­лорами буде знято ручне гальмо.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66BB54B-CA18-45C1-9AA6-92F12A827534}"/>
              </a:ext>
            </a:extLst>
          </p:cNvPr>
          <p:cNvSpPr/>
          <p:nvPr/>
        </p:nvSpPr>
        <p:spPr>
          <a:xfrm>
            <a:off x="93902" y="2935923"/>
            <a:ext cx="5326002" cy="3323987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Перед пуском головного двигуна на-тисканням кнопки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SB4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вмикається сире-на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проміжне реле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KV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1, контакти якого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шунтують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пускову кнопку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4.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Через певний час натисканням кнопки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SB6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подають струм на котушку пускача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1, який вми­кає основний двигун.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Розмикаючі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контакти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 1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вимикають сирену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НА.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FF0A85A7-3D0D-481B-962B-9BA2A793907E}"/>
              </a:ext>
            </a:extLst>
          </p:cNvPr>
          <p:cNvGrpSpPr/>
          <p:nvPr/>
        </p:nvGrpSpPr>
        <p:grpSpPr>
          <a:xfrm>
            <a:off x="5427625" y="14748"/>
            <a:ext cx="3693814" cy="6772595"/>
            <a:chOff x="5427625" y="14748"/>
            <a:chExt cx="3693814" cy="6772595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661C1F5D-B23B-413D-91DD-03E9F6E188C9}"/>
                </a:ext>
              </a:extLst>
            </p:cNvPr>
            <p:cNvSpPr/>
            <p:nvPr/>
          </p:nvSpPr>
          <p:spPr>
            <a:xfrm>
              <a:off x="5427625" y="6002513"/>
              <a:ext cx="3673844" cy="78483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0" tIns="0" rIns="0" bIns="0">
              <a:spAutoFit/>
            </a:bodyPr>
            <a:lstStyle/>
            <a:p>
              <a:pPr indent="354013"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Схема керування пилорамою з асинхронним двигуном з короткозамкненим ротором</a:t>
              </a:r>
              <a:endParaRPr lang="uk-UA" sz="20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BBBD6988-6A61-4DA3-BCAC-4CD0722E5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7625" y="14748"/>
              <a:ext cx="3693814" cy="60024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858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3" grpId="0" uiExpand="1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180" y="747256"/>
            <a:ext cx="5341446" cy="3693319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натисканні на кнопку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SB7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одер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-жує живлення проміжне реле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KV2,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яке вмикає соленоїд, що відкриває доступ рідини у циліндр підйому середнього вальця. Якщо задні вальці знаходились у верхньому положенні, то контакти кін-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цевого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вимикача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SQ2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замкнені і при за-миканні контактів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KV2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одержує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живлен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-ня проміжне реле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KV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5, яке вмикає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солеоїд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 їх опускання.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66BB54B-CA18-45C1-9AA6-92F12A827534}"/>
              </a:ext>
            </a:extLst>
          </p:cNvPr>
          <p:cNvSpPr/>
          <p:nvPr/>
        </p:nvSpPr>
        <p:spPr>
          <a:xfrm>
            <a:off x="81653" y="4448750"/>
            <a:ext cx="5326002" cy="2200282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Коли вальці опущені, розмикаються контакти кінцевого вимикача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SQ2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реле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KV5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втрачає живлення, соленоїд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вими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-кається і опускання вальців закінчується. Кнопкою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9 подається команда на опускання передніх вальців, а кнопкою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11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 підйом задніх вальців.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FF0A85A7-3D0D-481B-962B-9BA2A793907E}"/>
              </a:ext>
            </a:extLst>
          </p:cNvPr>
          <p:cNvGrpSpPr/>
          <p:nvPr/>
        </p:nvGrpSpPr>
        <p:grpSpPr>
          <a:xfrm>
            <a:off x="5427625" y="14748"/>
            <a:ext cx="3693814" cy="6772595"/>
            <a:chOff x="5427625" y="14748"/>
            <a:chExt cx="3693814" cy="6772595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661C1F5D-B23B-413D-91DD-03E9F6E188C9}"/>
                </a:ext>
              </a:extLst>
            </p:cNvPr>
            <p:cNvSpPr/>
            <p:nvPr/>
          </p:nvSpPr>
          <p:spPr>
            <a:xfrm>
              <a:off x="5427625" y="6002513"/>
              <a:ext cx="3673844" cy="78483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0" tIns="0" rIns="0" bIns="0">
              <a:spAutoFit/>
            </a:bodyPr>
            <a:lstStyle/>
            <a:p>
              <a:pPr indent="354013"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Схема керування пилорамою з асинхронним двигуном з короткозамкненим ротором</a:t>
              </a:r>
              <a:endParaRPr lang="uk-UA" sz="20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BBBD6988-6A61-4DA3-BCAC-4CD0722E5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7625" y="14748"/>
              <a:ext cx="3693814" cy="60024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854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3" grpId="0" uiExpand="1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180" y="747256"/>
            <a:ext cx="5341446" cy="3323987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розпилюванні деревини момент різання коливається в широких межах внаслідок наявності сучків, змінювання перерізу деревини тощо. Тому з метою вирівнювання навантажувальної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діагра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-ми та підвищення продуктивності праці</a:t>
            </a:r>
            <a:r>
              <a:rPr lang="uk-UA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лісопильні рами комплектують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приво-дом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який автоматично змінює подачу деревини за умов зміни навантаження.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66BB54B-CA18-45C1-9AA6-92F12A827534}"/>
              </a:ext>
            </a:extLst>
          </p:cNvPr>
          <p:cNvSpPr/>
          <p:nvPr/>
        </p:nvSpPr>
        <p:spPr>
          <a:xfrm>
            <a:off x="81653" y="4039594"/>
            <a:ext cx="5326002" cy="2585323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Контроль за завантаженням здійснює датчик струму, а виконавчим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механіз-мом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є двигун постійного струму.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Зі збільшенням навантаження датчик струму дає сигнал на зменшення подачі, а зі зменшенням навантаження - на її збільшення.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FF0A85A7-3D0D-481B-962B-9BA2A793907E}"/>
              </a:ext>
            </a:extLst>
          </p:cNvPr>
          <p:cNvGrpSpPr/>
          <p:nvPr/>
        </p:nvGrpSpPr>
        <p:grpSpPr>
          <a:xfrm>
            <a:off x="5427625" y="14748"/>
            <a:ext cx="3693814" cy="6772595"/>
            <a:chOff x="5427625" y="14748"/>
            <a:chExt cx="3693814" cy="6772595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661C1F5D-B23B-413D-91DD-03E9F6E188C9}"/>
                </a:ext>
              </a:extLst>
            </p:cNvPr>
            <p:cNvSpPr/>
            <p:nvPr/>
          </p:nvSpPr>
          <p:spPr>
            <a:xfrm>
              <a:off x="5427625" y="6002513"/>
              <a:ext cx="3673844" cy="78483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0" tIns="0" rIns="0" bIns="0">
              <a:spAutoFit/>
            </a:bodyPr>
            <a:lstStyle/>
            <a:p>
              <a:pPr indent="354013"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Схема керування пилорамою з асинхронним двигуном з короткозамкненим ротором</a:t>
              </a:r>
              <a:endParaRPr lang="uk-UA" sz="20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BBBD6988-6A61-4DA3-BCAC-4CD0722E5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7625" y="14748"/>
              <a:ext cx="3693814" cy="60024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558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3" grpId="0" uiExpand="1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14" y="736434"/>
            <a:ext cx="8971640" cy="5967467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круглопильному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верстаті для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пилки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використовують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електродвигун, який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встановлено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безпосе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редньо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 верстаті.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Обертання від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двигуна за допомогою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двох клинових пасів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пе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редається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пиляльному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валу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4.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Електродвигун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встановлено на плиті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1,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шарнірно з’єднаній зі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станиною та плитою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пиляльного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По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висоті пиляльний вал пересувають за допомогою маховика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5.</a:t>
            </a:r>
          </a:p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Одночасно з підніманням та опусканням плити пиляльного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пересувається й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підмоторна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плита з електродвигуном. Тому відстань між шківами лишається постійною.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0E20DCE-ED82-4B1B-BA4D-8B5AA4E8D8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9865" y="382317"/>
            <a:ext cx="5987329" cy="49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70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Приводні характеристики металообробних верстатів та вимоги до їх</a:t>
            </a:r>
            <a:r>
              <a:rPr lang="uk-UA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електропривода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853" y="747256"/>
            <a:ext cx="8926294" cy="2215991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У господарствах, ремонтних майстернях з метою виконання робіт з ремонту та відновлення різноманітних деталей, приладів та інших виробів використовуються металообробні верстати.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Залежно від розмірів господарства або ремонтної майстерні використовують велику кількість металорізальних верстатів, різних за своїм призначенням, технологічними можливостями, розмірами.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7823" y="2957091"/>
            <a:ext cx="8926292" cy="14773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Найширше застосовують токарно-гвинтові, свердлильні, фрезер-ні, шліфувальні, стругальні та інші верстати спеціального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призначен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-ня. Металорізальні верстати використовують для обробки заготовок за розмірами зняттям стружки.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232719C-EF22-4643-A4D1-786BBDE352DC}"/>
              </a:ext>
            </a:extLst>
          </p:cNvPr>
          <p:cNvSpPr/>
          <p:nvPr/>
        </p:nvSpPr>
        <p:spPr>
          <a:xfrm>
            <a:off x="57205" y="4434419"/>
            <a:ext cx="8926292" cy="1846659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одержання деталі потрібної форми і розмірів робочим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орга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-нам потрібно передати ряд узгоджених між собою рухів.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Ці рухи умовно поділяють на основні та допоміжні.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До основних рухів відносять головний рух різання та рух подачі.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Допоміжні рухи потрібні для підготовки процесу різання.</a:t>
            </a:r>
          </a:p>
        </p:txBody>
      </p:sp>
    </p:spTree>
    <p:extLst>
      <p:ext uri="{BB962C8B-B14F-4D97-AF65-F5344CB8AC3E}">
        <p14:creationId xmlns:p14="http://schemas.microsoft.com/office/powerpoint/2010/main" val="148492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  <p:bldP spid="2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14" y="736434"/>
            <a:ext cx="8971640" cy="5539978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Керування кругло-пильним верстатом здійснюється за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допомо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-гою кнопок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 “Пуск” та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“Стоп”.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швидкої зупинки верстата використовується гальмування проти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вмиканням.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вмиканні електродвигуна, коли швидкість ротора зростає, замикаються контакти реле контролю швидкості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готують коло котушки магнітного пускача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 вмикання.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натисканні на кнопку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“Стоп” пускач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вимикається, його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розмикаючі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контакти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замикаються та одержує живлення котушка пускача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КМ2.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Магнітне поле статора при цьому обертається в бік, протилежний обертанню ротора.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Ротор гальмується і, коли швидкість його знижується до нуля, контакти реле контролю швидкості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розмикаються і двигун вимикається.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D69528-E75C-463C-84E2-0FFA0530A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341" y="768432"/>
            <a:ext cx="7436142" cy="525285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25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14" y="736434"/>
            <a:ext cx="8971640" cy="59674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Електричну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керуван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плоскошлі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фувальним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вер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статом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наведе-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но на рис. При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роботі без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ктромагнітної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плити вимикач</a:t>
            </a:r>
          </a:p>
          <a:p>
            <a:pPr>
              <a:lnSpc>
                <a:spcPct val="85000"/>
              </a:lnSpc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 розмикають,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 вимикач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замикають. Ви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прямляч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VD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1-</a:t>
            </a:r>
          </a:p>
          <a:p>
            <a:pPr>
              <a:lnSpc>
                <a:spcPct val="85000"/>
              </a:lnSpc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VD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4 та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магніт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ромагнітної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лити живлення не одержують. При натисканні на кнопку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одер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-жує живлення котушка магнітного пускача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1, який вмикає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елект-родвигуни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шліфувального круга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та гідронасоса М2.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Рисунок 46">
            <a:extLst>
              <a:ext uri="{FF2B5EF4-FFF2-40B4-BE49-F238E27FC236}">
                <a16:creationId xmlns:a16="http://schemas.microsoft.com/office/drawing/2014/main" id="{2B4BFAB9-C8A4-4EA9-BF02-FCD714D05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337" y="725612"/>
            <a:ext cx="6998813" cy="505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901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945E1E-40C5-4AB2-908D-E99AB4228972}"/>
              </a:ext>
            </a:extLst>
          </p:cNvPr>
          <p:cNvSpPr/>
          <p:nvPr/>
        </p:nvSpPr>
        <p:spPr>
          <a:xfrm>
            <a:off x="136785" y="2936716"/>
            <a:ext cx="8971640" cy="3456011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роботі з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Електромагніт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ною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плитою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розмикають ви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микач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1, а ви-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микачем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вмикають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рямляч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через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який одержу-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ють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живлення електромагніт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електромагнітної плити та реле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KV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що контролює зникнення або значне зниження напруги.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14" y="736434"/>
            <a:ext cx="8971640" cy="22002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Електродви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гун М3 насоса,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який подає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охо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лодну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рідину,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вмикається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че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рез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штепсель-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ну розетку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ХТ.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Рисунок 46">
            <a:extLst>
              <a:ext uri="{FF2B5EF4-FFF2-40B4-BE49-F238E27FC236}">
                <a16:creationId xmlns:a16="http://schemas.microsoft.com/office/drawing/2014/main" id="{2B4BFAB9-C8A4-4EA9-BF02-FCD714D05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337" y="725612"/>
            <a:ext cx="6998813" cy="505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160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5" grpId="0" uiExpand="1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945E1E-40C5-4AB2-908D-E99AB4228972}"/>
              </a:ext>
            </a:extLst>
          </p:cNvPr>
          <p:cNvSpPr/>
          <p:nvPr/>
        </p:nvSpPr>
        <p:spPr>
          <a:xfrm>
            <a:off x="79287" y="2546902"/>
            <a:ext cx="8971640" cy="1107996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>
            <a:spAutoFit/>
          </a:bodyPr>
          <a:lstStyle/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Двигуни верстата зупиняються натисканням на кнопку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SB1.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Зняття деталі з електромагнітної плити можливе тільки після відключення електромагніту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від мережі.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14" y="736434"/>
            <a:ext cx="8971640" cy="18466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 умов спрацювання реле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KV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замикаються його замикаючі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-такти в колі котушки магнітного пускача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KM,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готуючи його до роботи.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Поперечне пересування шліфувального круга обмежується кін-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цевим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вимикачем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SQ1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та одним з упорів обмеження поперечного ходу верстата.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46">
            <a:extLst>
              <a:ext uri="{FF2B5EF4-FFF2-40B4-BE49-F238E27FC236}">
                <a16:creationId xmlns:a16="http://schemas.microsoft.com/office/drawing/2014/main" id="{EC1EFE69-E60D-4578-BB92-EC1FBD0C4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337" y="725612"/>
            <a:ext cx="6998813" cy="505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34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5" grpId="0" uiExpand="1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945E1E-40C5-4AB2-908D-E99AB4228972}"/>
              </a:ext>
            </a:extLst>
          </p:cNvPr>
          <p:cNvSpPr/>
          <p:nvPr/>
        </p:nvSpPr>
        <p:spPr>
          <a:xfrm>
            <a:off x="104314" y="1468942"/>
            <a:ext cx="8971640" cy="3323987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>
            <a:spAutoFit/>
          </a:bodyPr>
          <a:lstStyle/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Електрична схема верстата наведена на рис. Шпиндель верстата приводиться в дію електродвигуном М1 потужністю 10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номі-нальною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кутовою швидкістю 152,8 1/с, двигун М2 потужністю 0,75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номінальною кутовою швидкістю 151,8 1/с використовують для прискореного поздовжнього та поперечного пересування супортів (відповідно 4 та 2 м/хв), двигун М3 потужністю 0,125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кутовою швидкістю 280 1/с та електродвигун М4 потужністю 1,7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кутовою швидкістю 142 1/с приводять в дію насос гідросистеми (за наявності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гідросупорта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) та насос охолоджуючої рідини.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14" y="736434"/>
            <a:ext cx="8971640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нашій країні і за кордоном широко використовується токарно-гвинторізний верстат моделі 16К20.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5C15376-615E-488B-A8FC-6A33D8B8A469}"/>
              </a:ext>
            </a:extLst>
          </p:cNvPr>
          <p:cNvSpPr/>
          <p:nvPr/>
        </p:nvSpPr>
        <p:spPr>
          <a:xfrm>
            <a:off x="27703" y="4792929"/>
            <a:ext cx="897164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Пуск електродвигунів М1 та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здійснюється натисканням кнопки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В2,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яка замикає коло котушки пускача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1, переводячи його на само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живлення. Зупинка електродвигуна головного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здійснюється натисканням кнопки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</a:p>
        </p:txBody>
      </p:sp>
      <p:pic>
        <p:nvPicPr>
          <p:cNvPr id="8194" name="Рисунок 47">
            <a:extLst>
              <a:ext uri="{FF2B5EF4-FFF2-40B4-BE49-F238E27FC236}">
                <a16:creationId xmlns:a16="http://schemas.microsoft.com/office/drawing/2014/main" id="{79F5861F-00AB-4B14-82F0-81AD5B4C5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97754" y="-412722"/>
            <a:ext cx="5305828" cy="9002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362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5" grpId="0" uiExpand="1" build="p" animBg="1"/>
      <p:bldP spid="10" grpId="0" uiExpand="1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945E1E-40C5-4AB2-908D-E99AB4228972}"/>
              </a:ext>
            </a:extLst>
          </p:cNvPr>
          <p:cNvSpPr/>
          <p:nvPr/>
        </p:nvSpPr>
        <p:spPr>
          <a:xfrm>
            <a:off x="68046" y="2213762"/>
            <a:ext cx="8971640" cy="2215991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>
            <a:spAutoFit/>
          </a:bodyPr>
          <a:lstStyle/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цьому котушка пускача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одержує живлення і за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допомо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-гою головних контактів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електродвигун вмикається в мережу.</a:t>
            </a:r>
          </a:p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Пуск і зупинка електродвигуна М3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насоса охолодної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ріди-ни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здійснюється вмиканням та вимиканням тумблера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</a:p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Електродвигуни М3 та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зблоковані і вмикання М3 можливе тільки після замикання контактів пускача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КМ1.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14" y="736434"/>
            <a:ext cx="897164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Керування електродвигуном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швидкого пересування супорта здійснюється за схемою “поштовх” натисканням пускової кнопки, вмонтованої в рукоятку фартуха і діючої на кінцевий вимикач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SQ.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5C15376-615E-488B-A8FC-6A33D8B8A469}"/>
              </a:ext>
            </a:extLst>
          </p:cNvPr>
          <p:cNvSpPr/>
          <p:nvPr/>
        </p:nvSpPr>
        <p:spPr>
          <a:xfrm>
            <a:off x="52545" y="4416340"/>
            <a:ext cx="897164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обмеження холостого ходу електродвигуна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 схемі є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 середньому (нейтральному) положенні рукоятки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вмикан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-ня фрикційної муфти головного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замикається замикаючий контакт кінцевого вимикача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і вмикається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9" name="Рисунок 47">
            <a:extLst>
              <a:ext uri="{FF2B5EF4-FFF2-40B4-BE49-F238E27FC236}">
                <a16:creationId xmlns:a16="http://schemas.microsoft.com/office/drawing/2014/main" id="{E4D93D94-F147-40F1-9654-A8F6B8199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85596" y="-435486"/>
            <a:ext cx="5305828" cy="9002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36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5" grpId="0" uiExpand="1" build="p" animBg="1"/>
      <p:bldP spid="10" grpId="0" uiExpand="1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945E1E-40C5-4AB2-908D-E99AB4228972}"/>
              </a:ext>
            </a:extLst>
          </p:cNvPr>
          <p:cNvSpPr/>
          <p:nvPr/>
        </p:nvSpPr>
        <p:spPr>
          <a:xfrm>
            <a:off x="52545" y="1833967"/>
            <a:ext cx="8971640" cy="1107996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>
            <a:spAutoFit/>
          </a:bodyPr>
          <a:lstStyle/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Вмикання головного електродвигуна можливе у тому випадку, якщо закритий кожух змінних коліс і контакти кінцевого вимикача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 замкнені.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939" y="725971"/>
            <a:ext cx="8971640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Якщо тривалість холостого ходу перевищує встановлений час, то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розмикаючі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контакти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розмикають коло котушки магнітного пускача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і електродвигун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вимикається.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4E7C99-06C6-43F8-96BC-805F774C596E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Особливості схем керування дерево- i металообробними верстатами та їх автоматизація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5C15376-615E-488B-A8FC-6A33D8B8A469}"/>
              </a:ext>
            </a:extLst>
          </p:cNvPr>
          <p:cNvSpPr/>
          <p:nvPr/>
        </p:nvSpPr>
        <p:spPr>
          <a:xfrm>
            <a:off x="52545" y="2941963"/>
            <a:ext cx="897164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Схемою передбачене вмикання тумблером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лампи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L1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освітлення робочої зони верстата. </a:t>
            </a:r>
          </a:p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Наявність напруги керування магнітних пускачів контролюється сигнальною лампою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E563B73-8D6C-400F-BA35-5172F8270106}"/>
              </a:ext>
            </a:extLst>
          </p:cNvPr>
          <p:cNvSpPr/>
          <p:nvPr/>
        </p:nvSpPr>
        <p:spPr>
          <a:xfrm>
            <a:off x="52545" y="4419291"/>
            <a:ext cx="8971640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Від перенавантажень електродвигуни захищені тепловими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1,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ККЗ, КК4.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Рисунок 47">
            <a:extLst>
              <a:ext uri="{FF2B5EF4-FFF2-40B4-BE49-F238E27FC236}">
                <a16:creationId xmlns:a16="http://schemas.microsoft.com/office/drawing/2014/main" id="{8BE7282E-788D-4949-AAD9-37C53FA63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85596" y="-435486"/>
            <a:ext cx="5305828" cy="9002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2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5" grpId="0" uiExpand="1" build="p" animBg="1"/>
      <p:bldP spid="10" grpId="0" uiExpand="1" build="p" animBg="1"/>
      <p:bldP spid="11" grpId="0" uiExpand="1" build="p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кутник 5"/>
          <p:cNvSpPr/>
          <p:nvPr/>
        </p:nvSpPr>
        <p:spPr>
          <a:xfrm>
            <a:off x="103039" y="488479"/>
            <a:ext cx="8933011" cy="20313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Обкатувальні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стенди призначені для обкатування і випробування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авто-тракторних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двигунів після ремонту. На них виявляють різноманітні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дефек-ти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при виготовленні та обробці деталей, а також при складанні як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окре-мих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вузлів, так і двигуна в цілому. У процесі обкатування відбувається припрацювання деталей, які труться, що підвищує їх стійкість проти спрацювання.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Електропривод </a:t>
            </a:r>
            <a:r>
              <a:rPr lang="uk-UA" sz="2800" b="1" i="1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обкатувальних</a:t>
            </a: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стендів</a:t>
            </a:r>
            <a:endParaRPr lang="uk-UA" sz="28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03038" y="2519804"/>
            <a:ext cx="8933011" cy="13542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Розрізняють холодне та гаряче обкатування. При холодному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обкатуван-ні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незаведений двигун внутрішнього згоряння обертається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електродвигу-ном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що працює у рушійному режимі, а при гарячому - заведений ДВЗ </a:t>
            </a:r>
            <a:r>
              <a:rPr lang="uk-UA" sz="2200" spc="-30" dirty="0">
                <a:latin typeface="Calibri" pitchFamily="34" charset="0"/>
                <a:cs typeface="Calibri" pitchFamily="34" charset="0"/>
              </a:rPr>
              <a:t>обертає електродвигун, що працює в режимі рекуперативного гальмування.</a:t>
            </a:r>
          </a:p>
        </p:txBody>
      </p:sp>
      <p:sp>
        <p:nvSpPr>
          <p:cNvPr id="10" name="Прямокутник 5"/>
          <p:cNvSpPr/>
          <p:nvPr/>
        </p:nvSpPr>
        <p:spPr>
          <a:xfrm>
            <a:off x="107950" y="3874021"/>
            <a:ext cx="8933011" cy="19297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Для вимірювання моменту двигуна застосовується балансирна система. Корпус електричного двигуна монтується на стійках з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шарикопідшипника-ми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завдяки яким він може обертатися. Стійки опираються на чавунну плиту. Корпус з’єднується важелем з ваговим механізмом маятникового типу. Цей механізм вимірює сумарний момент від електромагнітних і механічних сил.</a:t>
            </a:r>
            <a:endParaRPr lang="uk-UA" sz="2200" spc="-3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кутник 5"/>
          <p:cNvSpPr/>
          <p:nvPr/>
        </p:nvSpPr>
        <p:spPr>
          <a:xfrm>
            <a:off x="100806" y="5803780"/>
            <a:ext cx="8933011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Головний привод (що забезпечує обертання ДВЗ) виконаний на базі балансирного двигуна з фазним ротором, частота обертання якого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регул-юється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за допомогою рідинного реостата, увімкненого в коло ротора.</a:t>
            </a:r>
            <a:endParaRPr lang="uk-UA" sz="2200" spc="-3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42" name="Рисунок 1" descr="http://stroy-technics.ru/gallery/tehnicheskoe-obsluzhivanie-dorozhnyh-mashin/image_10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52" r="1762" b="7941"/>
          <a:stretch>
            <a:fillRect/>
          </a:stretch>
        </p:blipFill>
        <p:spPr bwMode="auto">
          <a:xfrm>
            <a:off x="94965" y="488478"/>
            <a:ext cx="8858213" cy="4350421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038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0" grpId="0" animBg="1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107950" y="438254"/>
            <a:ext cx="8928100" cy="169277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Допоміжні електроприводи призначені для переміщення електродів рідинного реостата (при заглибленні їх опір зменшується), обертання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на-соса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що переміщує рідину в реостаті та переміщення рейки подачі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пали-ва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в двигун внутрішнього згоряння. В допоміжних електроприводах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вико-ристовують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трифазні і однофазні асинхронні двигуни.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кутник 5"/>
          <p:cNvSpPr/>
          <p:nvPr/>
        </p:nvSpPr>
        <p:spPr>
          <a:xfrm>
            <a:off x="102396" y="2150819"/>
            <a:ext cx="8933654" cy="160813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 Привод стенда повинен забезпечувати плавне регулювання частоти обертання в широких межах, мати достатній момент при зрушенні ДВЗ і відповідати умовам режиму гарячої обкатки, тобто завантажувати ДВЗ до номінальних потужності і частоти обертання. Цим вимогам задовольняє стенд, в якому використаний асинхронний двигун з фазним ротором.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Електропривод </a:t>
            </a:r>
            <a:r>
              <a:rPr lang="uk-UA" sz="2800" b="1" i="1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обкатувальних</a:t>
            </a: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стендів</a:t>
            </a:r>
            <a:endParaRPr lang="uk-UA" sz="28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107950" y="3758952"/>
            <a:ext cx="8933654" cy="12865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 Електродвигун з'єднується з ДВЗ шарнірним валом. Для плавного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ре-гулювання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частоти обертання і завантаження електродвигуна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застосова-ний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рідинний реостат в колі ротора, розчин якого перемішує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вертикаль-ний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відцентровий насос.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02396" y="5051560"/>
            <a:ext cx="8933654" cy="16081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Підвищення частоти обертання електродвигуна обмежується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механіч-ною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міцністю обмоток ротора і зростанням напруги на його кільцях.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Елек-тродвигуни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стендів забезпечені посиленим кріпленням обмоток ротора. Збільшення навантаження за струмом і моментом електродвигуна регламентується допустимою температурою його нагрівання.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0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2" grpId="0" uiExpand="1" build="p" animBg="1"/>
      <p:bldP spid="7" grpId="0" uiExpand="1" build="p" animBg="1"/>
      <p:bldP spid="8" grpId="0" build="p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5"/>
          <p:cNvSpPr/>
          <p:nvPr/>
        </p:nvSpPr>
        <p:spPr>
          <a:xfrm>
            <a:off x="72605" y="438254"/>
            <a:ext cx="8963445" cy="13542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  На малюнку показані природна 1 і штучні 2 і 3 механічні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хар-ки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асинх-ронного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електродвигуна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електростенда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в рушійному і генераторному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ре-жимах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при різних опорах реостата, механічна характеристика 4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обкатува-ного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двигуна і її відображення 4'.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Прямокутник 5"/>
          <p:cNvSpPr/>
          <p:nvPr/>
        </p:nvSpPr>
        <p:spPr>
          <a:xfrm>
            <a:off x="83170" y="1809169"/>
            <a:ext cx="3994324" cy="49444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 На початку пуску, коли опір реостата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R</a:t>
            </a:r>
            <a:r>
              <a:rPr lang="uk-UA" sz="2200" i="1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досить великий,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ме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ханічна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характеристика 3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елект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родвигуна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близька до прямої. При зменшенні опору реостата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R</a:t>
            </a:r>
            <a:r>
              <a:rPr lang="uk-UA" sz="2200" i="1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хар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ка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електродвигуна зміню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ється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від виду 3 до виду 2, при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R</a:t>
            </a:r>
            <a:r>
              <a:rPr lang="uk-UA" sz="2200" i="1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= 0 переходить до виду 1. При зменшенні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R</a:t>
            </a:r>
            <a:r>
              <a:rPr lang="uk-UA" sz="2200" i="1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пусковий момент електродвигуна збільшується, стає більше моменту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зрушуван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ня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ДВЗ і привод починає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руха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тись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частота його обертання підвищується до значення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коли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с.ДВЗ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 точці А.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  </a:t>
            </a:r>
          </a:p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Зміною опору домагаються, щоб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   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i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i="1" baseline="-25000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= 500 ... 700 об/хв. 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Електропривод </a:t>
            </a:r>
            <a:r>
              <a:rPr lang="uk-UA" sz="2800" b="1" i="1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обкатувальних</a:t>
            </a: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стендів</a:t>
            </a:r>
            <a:endParaRPr lang="uk-UA" sz="28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4077494" y="1556792"/>
            <a:ext cx="4974530" cy="4464496"/>
            <a:chOff x="4077494" y="1556792"/>
            <a:chExt cx="4974530" cy="3798325"/>
          </a:xfrm>
        </p:grpSpPr>
        <p:pic>
          <p:nvPicPr>
            <p:cNvPr id="1126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6" t="1636" r="5190" b="1636"/>
            <a:stretch>
              <a:fillRect/>
            </a:stretch>
          </p:blipFill>
          <p:spPr bwMode="auto">
            <a:xfrm>
              <a:off x="4077494" y="1556792"/>
              <a:ext cx="4974530" cy="3798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Прямокутник 5"/>
            <p:cNvSpPr/>
            <p:nvPr/>
          </p:nvSpPr>
          <p:spPr>
            <a:xfrm>
              <a:off x="4943488" y="1556792"/>
              <a:ext cx="1223689" cy="2523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36000" tIns="0" rIns="36000" bIns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uk-UA" sz="2000" i="1" dirty="0">
                  <a:latin typeface="Calibri" pitchFamily="34" charset="0"/>
                  <a:cs typeface="Calibri" pitchFamily="34" charset="0"/>
                </a:rPr>
                <a:t>Рушійний</a:t>
              </a:r>
              <a:endParaRPr lang="uk-UA" sz="2000" i="1" spc="-2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" name="Прямокутник 5"/>
            <p:cNvSpPr/>
            <p:nvPr/>
          </p:nvSpPr>
          <p:spPr>
            <a:xfrm>
              <a:off x="7164288" y="1556792"/>
              <a:ext cx="1440160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36000" tIns="0" rIns="36000" bIns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uk-UA" sz="2000" i="1" dirty="0">
                  <a:latin typeface="Calibri" pitchFamily="34" charset="0"/>
                  <a:cs typeface="Calibri" pitchFamily="34" charset="0"/>
                </a:rPr>
                <a:t>Гальмівний</a:t>
              </a:r>
              <a:endParaRPr lang="uk-UA" sz="2000" i="1" spc="-2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972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4915" y="773118"/>
            <a:ext cx="8940136" cy="1477328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верстатів токарної групи головним рухом є обертання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заготов-ки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у фрезерних, шліфувальних та свердлильних - обертання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інстру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-мента, у довбальних - зворотно-поступальний рух інструмента, у поздовжньо-стругальних – зворотно-­поступальний рух заготовки.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4984" y="2276308"/>
            <a:ext cx="8959998" cy="221599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приведення в дію виконавчих органів верстата застосовують електродвигуни з коробками швидкостей.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 верстатах, які використовуються у ремонтних майстернях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гос-подарств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встановлюють, як правило, трифазні одно-швидкісні асинхронні короткозамкнені електродвигуни і дуже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рідко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багато-швидкісні електродвигуни та двигуни постійного струму.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49553C4-0EBF-4329-8D49-B9446C9E89BA}"/>
              </a:ext>
            </a:extLst>
          </p:cNvPr>
          <p:cNvSpPr/>
          <p:nvPr/>
        </p:nvSpPr>
        <p:spPr>
          <a:xfrm>
            <a:off x="87959" y="4466437"/>
            <a:ext cx="8968125" cy="2105192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Сучасні металорізальні верстати мають індивідуальні або багато-двигунові приводи. </a:t>
            </a:r>
          </a:p>
          <a:p>
            <a:pPr indent="354013"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Електродвигун може бути розміщений поруч з верстатом, безпосередньо у верстаті, вмонтований у передню бабку. </a:t>
            </a:r>
          </a:p>
          <a:p>
            <a:pPr indent="354013"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 з шестерінчастою коробкою швидкостей є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найрозповсюд-женішим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типом головного руху у металорізальних верстатах.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40A2946-4CE9-41FB-86B9-00D0E5345A7F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Приводні характеристики металообробних верстатів та вимоги до їх</a:t>
            </a:r>
            <a:r>
              <a:rPr lang="uk-UA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електропривода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7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  <p:bldP spid="11" grpId="0" uiExpand="1" build="p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56983" y="438254"/>
            <a:ext cx="3961110" cy="48819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0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Надалі опір зменшують за до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помогою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допоміжного приводу реостата плавно протягом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зада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-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ного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часу обкатки. У точці Б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при-вод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реостата зупиняють і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запус-кають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привод тяги регулятора паливного насоса. У ДВЗ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почи-нає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надходити паливо, він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запу-скається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і працює спочатку на холостому ходу. У міру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збільше-ння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подачі палива рушійний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мо-мент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разом з частотою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обертан-ня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ДВЗ стають більше (5) і,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почи-наючи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 синхронної частоти обертання, ДВЗ сприймає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зрос-таюче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навантаження відповідно до характеристики 2 в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генера-торному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режимі. 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Прямокутник 5"/>
          <p:cNvSpPr/>
          <p:nvPr/>
        </p:nvSpPr>
        <p:spPr>
          <a:xfrm>
            <a:off x="75652" y="5320231"/>
            <a:ext cx="8960397" cy="14414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Процес протягом заданого часу підходить до точки В, у якій кутова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швид-кість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обертання дорівнює номінальній швидкості обертання ДВЗ, а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наван-тажувальний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момент становить 90...95% номінального ДВЗ. У точці В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еле-ктростенд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відключається, а ДВЗ продовжує працювати на холостому ходу, поки не буде відключений оператором.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Електропривод </a:t>
            </a:r>
            <a:r>
              <a:rPr lang="uk-UA" sz="2800" b="1" i="1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обкатувальних</a:t>
            </a: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стендів</a:t>
            </a:r>
            <a:endParaRPr lang="uk-UA" sz="28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4018092" y="491634"/>
            <a:ext cx="4974530" cy="4464496"/>
            <a:chOff x="4077494" y="1556792"/>
            <a:chExt cx="4974530" cy="3798325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6" t="1636" r="5190" b="1636"/>
            <a:stretch>
              <a:fillRect/>
            </a:stretch>
          </p:blipFill>
          <p:spPr bwMode="auto">
            <a:xfrm>
              <a:off x="4077494" y="1556792"/>
              <a:ext cx="4974530" cy="3798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Прямокутник 5"/>
            <p:cNvSpPr/>
            <p:nvPr/>
          </p:nvSpPr>
          <p:spPr>
            <a:xfrm>
              <a:off x="4943488" y="1556792"/>
              <a:ext cx="1223689" cy="2523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36000" tIns="0" rIns="36000" bIns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uk-UA" sz="2000" i="1" dirty="0">
                  <a:latin typeface="Calibri" pitchFamily="34" charset="0"/>
                  <a:cs typeface="Calibri" pitchFamily="34" charset="0"/>
                </a:rPr>
                <a:t>Рушійний</a:t>
              </a:r>
              <a:endParaRPr lang="uk-UA" sz="2000" i="1" spc="-2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Прямокутник 5"/>
            <p:cNvSpPr/>
            <p:nvPr/>
          </p:nvSpPr>
          <p:spPr>
            <a:xfrm>
              <a:off x="7164288" y="1556792"/>
              <a:ext cx="1440160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lIns="36000" tIns="0" rIns="36000" bIns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uk-UA" sz="2000" i="1" dirty="0">
                  <a:latin typeface="Calibri" pitchFamily="34" charset="0"/>
                  <a:cs typeface="Calibri" pitchFamily="34" charset="0"/>
                </a:rPr>
                <a:t>Гальмівний</a:t>
              </a:r>
              <a:endParaRPr lang="uk-UA" sz="2000" i="1" spc="-2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597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5"/>
          <p:cNvSpPr/>
          <p:nvPr/>
        </p:nvSpPr>
        <p:spPr>
          <a:xfrm>
            <a:off x="107950" y="464649"/>
            <a:ext cx="8898706" cy="1107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    Автоматизований стенд обладнаний електроприводом реостата, електроприводом тяги регулятора паливного насоса, шафою з електроапаратурою, електронасосом, який перемішує електроліт.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Прямокутник 5"/>
          <p:cNvSpPr/>
          <p:nvPr/>
        </p:nvSpPr>
        <p:spPr>
          <a:xfrm>
            <a:off x="107950" y="1572645"/>
            <a:ext cx="8933383" cy="22159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        Електропривод реостата служить для плавного введення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елект-родів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в електроліт. При цьому частота обертання двигуна при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холо-дній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обкатці плавно збільшується. За допомогою східчастих шківів на електродвигуні і редукторі змінюють передавальне число, що визначає прискорення обертання колінчастого вала і тривалість холодного обкатування ДВЗ.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Прямокутник 5"/>
          <p:cNvSpPr/>
          <p:nvPr/>
        </p:nvSpPr>
        <p:spPr>
          <a:xfrm>
            <a:off x="107950" y="3802725"/>
            <a:ext cx="8933383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       Електропривод тяги регулятора паливного насоса плавно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збіль-шує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подачу палива за заданою програмою. Електродвигун через зубчату передачу і редуктор приводить в рух профільний кулачок.</a:t>
            </a:r>
            <a:endParaRPr lang="uk-UA" sz="24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Прямокутник 5"/>
          <p:cNvSpPr/>
          <p:nvPr/>
        </p:nvSpPr>
        <p:spPr>
          <a:xfrm>
            <a:off x="107950" y="4910721"/>
            <a:ext cx="8933383" cy="12562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itchFamily="34" charset="0"/>
                <a:cs typeface="Calibri" pitchFamily="34" charset="0"/>
              </a:rPr>
              <a:t>        Для обмеження моменту навантаження на шестірні вагового механізму встановлюють упори, а на стійці - кінцеві вимикачі, які спрацьовують при перевантаженнях в холодному і гарячому режимах.</a:t>
            </a:r>
            <a:endParaRPr lang="uk-UA" sz="2200" spc="-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Електропривод </a:t>
            </a:r>
            <a:r>
              <a:rPr lang="uk-UA" sz="2800" b="1" i="1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обкатувальних</a:t>
            </a: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стендів</a:t>
            </a:r>
            <a:endParaRPr lang="uk-UA" sz="28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21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  <p:bldP spid="1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91825" y="440908"/>
            <a:ext cx="8933383" cy="23021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Електрична схема управління обкатно-гальмівним стендом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розрахова-на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на ручне і автоматичне керування. Вимикачем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Q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подають напругу на схему, загоряється лампа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Н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L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1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Кнопкою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В2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200" dirty="0">
                <a:latin typeface="Calibri" pitchFamily="34" charset="0"/>
                <a:cs typeface="Calibri" pitchFamily="34" charset="0"/>
              </a:rPr>
              <a:t>за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пускають головний двигун М3 і двигун відцентрового насоса М1. Кінцевий вимикач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SQ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4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замкнутий при верхньому положенні електродів. Загоряється сигнальна лампа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Н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L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З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Вручну опускають електроди і встановлюють початкову частоту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оберта-ння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колінчастого вала 500...550 об/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хв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при централізованому мащені або 600...700 об/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хв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при мащені двигуна від власного масляного насоса. 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02667" y="2762444"/>
            <a:ext cx="8933383" cy="14414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  Включають муфту електропривода реостата, натискають кнопку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В4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і включають тумблер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Відбувається запуск двигуна М2, ножі реостата за заданою програмою опускаються в рідину, опір реостата зменшується, частота обертання двигуна М3 збільшується, йде процес холодної обкатки, горить лампа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Н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L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4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Електропривод </a:t>
            </a:r>
            <a:r>
              <a:rPr lang="uk-UA" sz="2800" b="1" i="1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обкатувальних</a:t>
            </a: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стендів</a:t>
            </a:r>
            <a:endParaRPr lang="uk-UA" sz="28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102667" y="4213583"/>
            <a:ext cx="8933383" cy="578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  Для здійснення заданої програми попередньо вибирають відповідне передавальне число електроприводу реостата.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кутник 5"/>
          <p:cNvSpPr/>
          <p:nvPr/>
        </p:nvSpPr>
        <p:spPr>
          <a:xfrm>
            <a:off x="102667" y="4804748"/>
            <a:ext cx="8933383" cy="2016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  При спрацьовуванні пускача КМ2 замикаються блок-контакти КМ2, отримує живлення реле напруги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К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V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розмикається коло проміжного реле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К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L</a:t>
            </a:r>
            <a:r>
              <a:rPr lang="ru-RU" sz="2200" dirty="0">
                <a:latin typeface="Calibri" pitchFamily="34" charset="0"/>
                <a:cs typeface="Calibri" pitchFamily="34" charset="0"/>
              </a:rPr>
              <a:t>.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Зі збільшенням частоти обертання двигуна М3 напруга на його кільцях зменшується до заданої, що відповідає точці Б. Реле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К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V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замикає свої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кон-такти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в колі реле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К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L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яке відключає пускач КМ2, двигун М2, реле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К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V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і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вми-кає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трансформатор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Т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V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і двигун М4. Двигун М4 плавно переміщує рейку паливного насоса, збільшуючи подачу палива.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" t="2559" r="1006"/>
          <a:stretch>
            <a:fillRect/>
          </a:stretch>
        </p:blipFill>
        <p:spPr bwMode="auto">
          <a:xfrm>
            <a:off x="2032010" y="440907"/>
            <a:ext cx="6976827" cy="638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762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decel="1000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decel="1000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5"/>
          <p:cNvSpPr/>
          <p:nvPr/>
        </p:nvSpPr>
        <p:spPr>
          <a:xfrm>
            <a:off x="107950" y="440907"/>
            <a:ext cx="8933383" cy="270843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  Спочатку відбувається вибір зазорів в передачі, ДВЗ продовжує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працю-вати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 колишньою частотою обертання. Потім паливо починає надходити в циліндри, двигун запускається і працює на холостому ходу, а в міру збільшення кількості палива, що подається підвищує частоту обертання і приймає на себе навантаження від асинхронного двигуна М3, який при частоті обертання вище синхронної працює в гальмівному генераторному режимі. Відбувається процес гарячої обкатки з збільшуються частотою обертання і моментом, горить лампа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Н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L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5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Прямокутник 5"/>
          <p:cNvSpPr/>
          <p:nvPr/>
        </p:nvSpPr>
        <p:spPr>
          <a:xfrm>
            <a:off x="78629" y="4516977"/>
            <a:ext cx="8933383" cy="22513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Кінцевий вимикач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SQ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2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зупиняє стенд при холодній обкатці в разі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пере-вантаження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Для короткочасного подолання великого моменту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зрушуван-ня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SQ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2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шунтується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кнопкою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В5. Вимикач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SQ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3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відключає стенд при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пере-вантаженні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в гарячому режимі обкатки. Вимикач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SQ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5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зупиняє привод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ре-остата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коли електроди реостата займуть крайнє нижнє положення в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ре-жимі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холодного обкатування при вимкненому тумблері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S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Привод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стен-ду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продовжує працювати в точці, близькій до точки Г.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кутник 5"/>
          <p:cNvSpPr/>
          <p:nvPr/>
        </p:nvSpPr>
        <p:spPr>
          <a:xfrm>
            <a:off x="93289" y="3149341"/>
            <a:ext cx="8904062" cy="135421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 numCol="1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    Через заданий проміжок часу момент досягає заданого максимального значення. Кулачок діє на кінцевий вимикач 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SQ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1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що відключає стенд від мережі і включає сигнальну лампу 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Н</a:t>
            </a:r>
            <a:r>
              <a:rPr lang="en-US" sz="2200" i="1" dirty="0">
                <a:latin typeface="Calibri" pitchFamily="34" charset="0"/>
                <a:cs typeface="Calibri" pitchFamily="34" charset="0"/>
              </a:rPr>
              <a:t>L</a:t>
            </a:r>
            <a:r>
              <a:rPr lang="uk-UA" sz="2200" i="1" dirty="0">
                <a:latin typeface="Calibri" pitchFamily="34" charset="0"/>
                <a:cs typeface="Calibri" pitchFamily="34" charset="0"/>
              </a:rPr>
              <a:t>2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«Обкатка закінчена». ДВЗ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залиша-ється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працювати на холостому ходу до підходу оператора.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Електропривод </a:t>
            </a:r>
            <a:r>
              <a:rPr lang="uk-UA" sz="2800" b="1" i="1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обкатувальних</a:t>
            </a:r>
            <a:r>
              <a:rPr lang="uk-UA" sz="2800" b="1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стендів</a:t>
            </a:r>
            <a:endParaRPr lang="uk-UA" sz="28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" t="2559" r="1006"/>
          <a:stretch>
            <a:fillRect/>
          </a:stretch>
        </p:blipFill>
        <p:spPr bwMode="auto">
          <a:xfrm>
            <a:off x="2032010" y="440907"/>
            <a:ext cx="6976827" cy="638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01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7" grpId="0" animBg="1"/>
      <p:bldP spid="8" grpId="0" uiExpand="1" build="p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5"/>
          <p:cNvSpPr/>
          <p:nvPr/>
        </p:nvSpPr>
        <p:spPr>
          <a:xfrm>
            <a:off x="83245" y="438254"/>
            <a:ext cx="8933383" cy="115364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У схемі автоматичного керування подачею залежно від завантаження двигуна використовують електродвигун постійного струму М</a:t>
            </a:r>
            <a:r>
              <a:rPr lang="uk-UA" sz="22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який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при-водить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у рух механізм подачі. Живлення електродвигуна постійного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стру-му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здійснюється від випрямляча із тиристорним регулятором напруги Е.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Електропривод деревообробних верстатів</a:t>
            </a:r>
            <a:endParaRPr lang="uk-UA" sz="28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75184" y="1623194"/>
            <a:ext cx="2336578" cy="677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uk-UA" sz="2200" dirty="0">
                <a:latin typeface="Calibri" pitchFamily="34" charset="0"/>
                <a:cs typeface="Calibri" pitchFamily="34" charset="0"/>
              </a:rPr>
              <a:t>Частота обертання електродвигуна: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23528" y="2300302"/>
          <a:ext cx="1942172" cy="847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Формула" r:id="rId3" imgW="1028254" imgH="444307" progId="Equation.3">
                  <p:embed/>
                </p:oleObj>
              </mc:Choice>
              <mc:Fallback>
                <p:oleObj name="Формула" r:id="rId3" imgW="1028254" imgH="444307" progId="Equation.3">
                  <p:embed/>
                  <p:pic>
                    <p:nvPicPr>
                      <p:cNvPr id="8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300302"/>
                        <a:ext cx="1942172" cy="84749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кутник 5"/>
          <p:cNvSpPr/>
          <p:nvPr/>
        </p:nvSpPr>
        <p:spPr>
          <a:xfrm>
            <a:off x="58168" y="5797169"/>
            <a:ext cx="8908678" cy="8658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Для налаштування та забезпечення роботи схеми застосовується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жив-лення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системи збудження від мережі через трансформатор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TV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регульо-ваний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опір </a:t>
            </a:r>
            <a:r>
              <a:rPr lang="en-US" sz="2200" dirty="0">
                <a:latin typeface="Calibri" pitchFamily="34" charset="0"/>
                <a:cs typeface="Calibri" pitchFamily="34" charset="0"/>
              </a:rPr>
              <a:t>R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та випрямний міст Д</a:t>
            </a:r>
            <a:r>
              <a:rPr lang="uk-UA" sz="22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0" name="Picture 4" descr="пилорама38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1623194"/>
            <a:ext cx="6604868" cy="4154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287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3"/>
          <p:cNvSpPr>
            <a:spLocks noChangeArrowheads="1"/>
          </p:cNvSpPr>
          <p:nvPr/>
        </p:nvSpPr>
        <p:spPr bwMode="auto">
          <a:xfrm>
            <a:off x="107950" y="72000"/>
            <a:ext cx="8928100" cy="36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chemeClr val="tx2"/>
                </a:solidFill>
              </a:rPr>
              <a:t>Електропривод деревообробних верстатів</a:t>
            </a:r>
            <a:endParaRPr lang="uk-UA" sz="2800" b="1" i="1" u="sng" spc="-8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кутник 5"/>
          <p:cNvSpPr/>
          <p:nvPr/>
        </p:nvSpPr>
        <p:spPr>
          <a:xfrm>
            <a:off x="107950" y="566397"/>
            <a:ext cx="8908678" cy="48243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Збільшення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наван-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5000"/>
              </a:lnSpc>
            </a:pPr>
            <a:r>
              <a:rPr lang="uk-UA" sz="2200" dirty="0" err="1">
                <a:latin typeface="Calibri" pitchFamily="34" charset="0"/>
                <a:cs typeface="Calibri" pitchFamily="34" charset="0"/>
              </a:rPr>
              <a:t>таження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понад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номі-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5000"/>
              </a:lnSpc>
            </a:pPr>
            <a:r>
              <a:rPr lang="uk-UA" sz="2200" dirty="0" err="1">
                <a:latin typeface="Calibri" pitchFamily="34" charset="0"/>
                <a:cs typeface="Calibri" pitchFamily="34" charset="0"/>
              </a:rPr>
              <a:t>нальне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, збільшує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нап-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5000"/>
              </a:lnSpc>
            </a:pPr>
            <a:r>
              <a:rPr lang="uk-UA" sz="2200" dirty="0" err="1">
                <a:latin typeface="Calibri" pitchFamily="34" charset="0"/>
                <a:cs typeface="Calibri" pitchFamily="34" charset="0"/>
              </a:rPr>
              <a:t>ругу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у вторинній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обмо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5000"/>
              </a:lnSpc>
            </a:pPr>
            <a:r>
              <a:rPr lang="uk-UA" sz="2200" dirty="0" err="1">
                <a:latin typeface="Calibri" pitchFamily="34" charset="0"/>
                <a:cs typeface="Calibri" pitchFamily="34" charset="0"/>
              </a:rPr>
              <a:t>тці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трансформатора </a:t>
            </a:r>
          </a:p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струму ТА, яка через </a:t>
            </a:r>
          </a:p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випрямний міст Д</a:t>
            </a:r>
            <a:r>
              <a:rPr lang="uk-UA" sz="2200" baseline="-25000" dirty="0">
                <a:latin typeface="Calibri" pitchFamily="34" charset="0"/>
                <a:cs typeface="Calibri" pitchFamily="34" charset="0"/>
              </a:rPr>
              <a:t>1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по-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дається на обмотку </a:t>
            </a:r>
          </a:p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збудження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електро-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двигуна постійного</a:t>
            </a:r>
          </a:p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струму М</a:t>
            </a:r>
            <a:r>
              <a:rPr lang="uk-UA" sz="22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. Струм та </a:t>
            </a:r>
          </a:p>
          <a:p>
            <a:pPr>
              <a:lnSpc>
                <a:spcPct val="9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магнітний потік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обмот</a:t>
            </a:r>
            <a:endParaRPr lang="uk-UA" sz="22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5000"/>
              </a:lnSpc>
            </a:pPr>
            <a:r>
              <a:rPr lang="uk-UA" sz="2200" dirty="0" err="1">
                <a:latin typeface="Calibri" pitchFamily="34" charset="0"/>
                <a:cs typeface="Calibri" pitchFamily="34" charset="0"/>
              </a:rPr>
              <a:t>ки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збудження збільшуються, що призводить до зменшення частоти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обер-тання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і відповідно – подачі. І навпаки, при зменшенні навантаження </a:t>
            </a:r>
            <a:r>
              <a:rPr lang="uk-UA" sz="2200" dirty="0" err="1">
                <a:latin typeface="Calibri" pitchFamily="34" charset="0"/>
                <a:cs typeface="Calibri" pitchFamily="34" charset="0"/>
              </a:rPr>
              <a:t>по-дача</a:t>
            </a:r>
            <a:r>
              <a:rPr lang="uk-UA" sz="2200" dirty="0">
                <a:latin typeface="Calibri" pitchFamily="34" charset="0"/>
                <a:cs typeface="Calibri" pitchFamily="34" charset="0"/>
              </a:rPr>
              <a:t> збільшується, чим підтримується номінальне навантаження двигуна.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кутник 5"/>
          <p:cNvSpPr/>
          <p:nvPr/>
        </p:nvSpPr>
        <p:spPr>
          <a:xfrm>
            <a:off x="95597" y="5517232"/>
            <a:ext cx="8908678" cy="12557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200" dirty="0">
                <a:latin typeface="Calibri" pitchFamily="34" charset="0"/>
                <a:cs typeface="Calibri" pitchFamily="34" charset="0"/>
              </a:rPr>
              <a:t>       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При номінальному навантаженні головного двигуна можливе автоматичне регулювання швидкості подачі у межах від + 30 % до  – 20 % основної швидкості. Автоматичне регулювання подачі </a:t>
            </a:r>
            <a:r>
              <a:rPr lang="uk-UA" sz="2400" dirty="0" err="1">
                <a:latin typeface="Calibri" pitchFamily="34" charset="0"/>
                <a:cs typeface="Calibri" pitchFamily="34" charset="0"/>
              </a:rPr>
              <a:t>збіль-шує</a:t>
            </a:r>
            <a:r>
              <a:rPr lang="uk-UA" sz="2400" dirty="0">
                <a:latin typeface="Calibri" pitchFamily="34" charset="0"/>
                <a:cs typeface="Calibri" pitchFamily="34" charset="0"/>
              </a:rPr>
              <a:t> продуктивність пилорами на 5-6 % та зменшує енергозатрати.</a:t>
            </a:r>
            <a:endParaRPr lang="uk-UA" sz="2200" spc="-2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0" name="Picture 4" descr="пилорама3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794" y="548680"/>
            <a:ext cx="6224121" cy="391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79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398217-EB1B-4977-A706-B1ED5067739F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Приводні характеристики металообробних верстатів та вимоги до їх</a:t>
            </a:r>
            <a:r>
              <a:rPr lang="uk-UA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електропривода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45F6D5F-A846-42CE-B908-B83E43EA3233}"/>
              </a:ext>
            </a:extLst>
          </p:cNvPr>
          <p:cNvGrpSpPr/>
          <p:nvPr/>
        </p:nvGrpSpPr>
        <p:grpSpPr>
          <a:xfrm>
            <a:off x="4283969" y="747256"/>
            <a:ext cx="4778378" cy="6020424"/>
            <a:chOff x="4283969" y="747256"/>
            <a:chExt cx="4778378" cy="6020424"/>
          </a:xfrm>
        </p:grpSpPr>
        <p:pic>
          <p:nvPicPr>
            <p:cNvPr id="7170" name="Рисунок 1">
              <a:extLst>
                <a:ext uri="{FF2B5EF4-FFF2-40B4-BE49-F238E27FC236}">
                  <a16:creationId xmlns:a16="http://schemas.microsoft.com/office/drawing/2014/main" id="{B7A03A92-F83C-42B1-A2B5-3863185F38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969" y="747256"/>
              <a:ext cx="4778378" cy="5363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A41F41-5D2F-4CF3-B7BB-9CFA5A25F0DE}"/>
                </a:ext>
              </a:extLst>
            </p:cNvPr>
            <p:cNvSpPr txBox="1"/>
            <p:nvPr/>
          </p:nvSpPr>
          <p:spPr>
            <a:xfrm>
              <a:off x="4283969" y="6059794"/>
              <a:ext cx="4734232" cy="707886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000" b="0" i="1" u="none" strike="noStrike" spc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entury Schoolbook" panose="02040604050505020304" pitchFamily="18" charset="0"/>
                  <a:cs typeface="Century Schoolbook" panose="02040604050505020304" pitchFamily="18" charset="0"/>
                </a:rPr>
                <a:t>1</a:t>
              </a:r>
              <a:r>
                <a:rPr lang="uk-UA" sz="20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ourier New" panose="02070309020205020404" pitchFamily="49" charset="0"/>
                </a:rPr>
                <a:t> - шпиндель; </a:t>
              </a:r>
              <a:r>
                <a:rPr lang="uk-UA" sz="2000" b="0" i="1" u="none" strike="noStrike" spc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entury Schoolbook" panose="02040604050505020304" pitchFamily="18" charset="0"/>
                  <a:cs typeface="Century Schoolbook" panose="02040604050505020304" pitchFamily="18" charset="0"/>
                </a:rPr>
                <a:t>2</a:t>
              </a:r>
              <a:r>
                <a:rPr lang="uk-UA" sz="20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ourier New" panose="02070309020205020404" pitchFamily="49" charset="0"/>
                </a:rPr>
                <a:t> - супорт; </a:t>
              </a:r>
              <a:r>
                <a:rPr lang="uk-UA" sz="2000" b="0" i="1" u="none" strike="noStrike" spc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entury Schoolbook" panose="02040604050505020304" pitchFamily="18" charset="0"/>
                  <a:cs typeface="Century Schoolbook" panose="02040604050505020304" pitchFamily="18" charset="0"/>
                </a:rPr>
                <a:t>3</a:t>
              </a:r>
              <a:r>
                <a:rPr lang="uk-UA" sz="20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ourier New" panose="02070309020205020404" pitchFamily="49" charset="0"/>
                </a:rPr>
                <a:t> - деталь, що обробляється; </a:t>
              </a:r>
              <a:r>
                <a:rPr lang="uk-UA" sz="2000" b="0" i="1" u="none" strike="noStrike" spc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entury Schoolbook" panose="02040604050505020304" pitchFamily="18" charset="0"/>
                  <a:cs typeface="Century Schoolbook" panose="02040604050505020304" pitchFamily="18" charset="0"/>
                </a:rPr>
                <a:t>4</a:t>
              </a:r>
              <a:r>
                <a:rPr lang="uk-UA" sz="200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ourier New" panose="02070309020205020404" pitchFamily="49" charset="0"/>
                </a:rPr>
                <a:t> - електродвигун</a:t>
              </a:r>
              <a:endParaRPr lang="uk-UA" sz="2000" i="1" dirty="0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73604" y="747256"/>
            <a:ext cx="5146468" cy="1886350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Суттєвим недоліком цього привода є ступінчастість регулювання швидкості і порівняно низький коефіцієнт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корис-ної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дії. Спрощену кінематичну схему токарно-гвинторізного верстата наведено на рис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3601CD2-CE08-4527-911E-5D2C8A6312E1}"/>
              </a:ext>
            </a:extLst>
          </p:cNvPr>
          <p:cNvSpPr/>
          <p:nvPr/>
        </p:nvSpPr>
        <p:spPr>
          <a:xfrm>
            <a:off x="81652" y="2633606"/>
            <a:ext cx="4490347" cy="1886350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7188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Шпиндель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одержує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обертан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-ня від електродвигуна М за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допо-могою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пасової передачі зі шківа-ми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зубчастої пари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</a:t>
            </a:r>
            <a:r>
              <a:rPr lang="en-US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uk-UA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пари змінних зубчастих коліс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а',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зубчастих коліс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uk-UA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uk-UA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E9E1D8A-D66D-45A0-A727-4C7FB4A568B2}"/>
              </a:ext>
            </a:extLst>
          </p:cNvPr>
          <p:cNvSpPr/>
          <p:nvPr/>
        </p:nvSpPr>
        <p:spPr>
          <a:xfrm>
            <a:off x="84826" y="4519956"/>
            <a:ext cx="4199144" cy="2304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7188">
              <a:lnSpc>
                <a:spcPct val="85000"/>
              </a:lnSpc>
            </a:pP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 Різець, який укріплено на </a:t>
            </a:r>
            <a:r>
              <a:rPr lang="uk-UA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супо-рті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200" i="1" dirty="0">
                <a:latin typeface="Calibri" panose="020F0502020204030204" pitchFamily="34" charset="0"/>
                <a:cs typeface="Calibri" panose="020F0502020204030204" pitchFamily="34" charset="0"/>
              </a:rPr>
              <a:t>2,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 одержує прямолінійний рух уздовж осі заготовки від ходового гвинта, який приводиться до обер-</a:t>
            </a:r>
            <a:r>
              <a:rPr lang="uk-UA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тання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 від шпинделя </a:t>
            </a:r>
            <a:r>
              <a:rPr lang="uk-UA" sz="2200" i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 через пару циліндричних зубчастих коліс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uk-UA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uk-UA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uk-UA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uk-UA" sz="2200" dirty="0">
                <a:latin typeface="Calibri" panose="020F0502020204030204" pitchFamily="34" charset="0"/>
                <a:cs typeface="Calibri" panose="020F0502020204030204" pitchFamily="34" charset="0"/>
              </a:rPr>
              <a:t> та змінні зубчасті колеса </a:t>
            </a:r>
            <a:r>
              <a:rPr lang="uk-UA" sz="2200" i="1" dirty="0">
                <a:latin typeface="Calibri" panose="020F0502020204030204" pitchFamily="34" charset="0"/>
                <a:cs typeface="Calibri" panose="020F0502020204030204" pitchFamily="34" charset="0"/>
              </a:rPr>
              <a:t>а,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uk-UA" sz="2200" i="1" dirty="0">
                <a:latin typeface="Calibri" panose="020F0502020204030204" pitchFamily="34" charset="0"/>
                <a:cs typeface="Calibri" panose="020F0502020204030204" pitchFamily="34" charset="0"/>
              </a:rPr>
              <a:t>, с,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uk-UA" sz="22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82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2" grpId="0" uiExpand="1" build="p" animBg="1"/>
      <p:bldP spid="17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8612" y="747256"/>
            <a:ext cx="8966776" cy="110799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lvl="0"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Обертання шпинделя із заготовкою є головним рухом, а рух різця уздовж осі заготовки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рухом подачі. Допоміжному та приводу подач притаманне навантаження з постійним моментом тертя.</a:t>
            </a:r>
            <a:endParaRPr lang="uk-UA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187" y="1855252"/>
            <a:ext cx="8996201" cy="1846659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Приводи основних рухів товарно-гвинторізних верстатів працю-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ють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 тривалому режимі зі змінним навантаженням. </a:t>
            </a:r>
          </a:p>
          <a:p>
            <a:pPr indent="357188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свердлильних і шліфувальних верстатах зустрічаються приводи з характерним повторно-короткочасним режимом. Допоміжні приводи працюють, як правило, у короткочасному режимі.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8415E86-8932-46BC-8C96-91E1D9A5233B}"/>
              </a:ext>
            </a:extLst>
          </p:cNvPr>
          <p:cNvSpPr/>
          <p:nvPr/>
        </p:nvSpPr>
        <p:spPr>
          <a:xfrm>
            <a:off x="88525" y="3701911"/>
            <a:ext cx="8988527" cy="1477328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У зв’язку з тим, що під час ремонтних робіт в умовах майстерень обробляють найрізноманітніші деталі, вибір потужності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електродви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-гуна здійснюється із розрахунку на найбільш енергоємний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конкрет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-ний технологічний процес.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3BE290A-F279-45ED-84F3-64A202C81A45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Приводні характеристики металообробних верстатів та вимоги до їх</a:t>
            </a:r>
            <a:r>
              <a:rPr lang="uk-UA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електропривода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D63BE4B-26E5-41A5-A2EF-2168E1BF0970}"/>
              </a:ext>
            </a:extLst>
          </p:cNvPr>
          <p:cNvSpPr/>
          <p:nvPr/>
        </p:nvSpPr>
        <p:spPr>
          <a:xfrm>
            <a:off x="77736" y="5179238"/>
            <a:ext cx="8988527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Потужність різання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Вт,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визначають за виразом:</a:t>
            </a:r>
          </a:p>
          <a:p>
            <a:pPr algn="ctr"/>
            <a:r>
              <a:rPr lang="ru-RU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•υ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сила різання, Н;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різання, м/с.</a:t>
            </a:r>
          </a:p>
        </p:txBody>
      </p:sp>
    </p:spTree>
    <p:extLst>
      <p:ext uri="{BB962C8B-B14F-4D97-AF65-F5344CB8AC3E}">
        <p14:creationId xmlns:p14="http://schemas.microsoft.com/office/powerpoint/2010/main" val="95329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8" grpId="0" uiExpand="1" build="p" animBg="1"/>
      <p:bldP spid="19" grpId="0" uiExpand="1" build="p" animBg="1"/>
      <p:bldP spid="10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AB3FF31-5BFF-447E-881A-8E7C8C93985B}"/>
              </a:ext>
            </a:extLst>
          </p:cNvPr>
          <p:cNvSpPr/>
          <p:nvPr/>
        </p:nvSpPr>
        <p:spPr>
          <a:xfrm>
            <a:off x="80074" y="1792958"/>
            <a:ext cx="8996200" cy="997196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коефіцієнт, який враховує властивості матері-</a:t>
            </a:r>
          </a:p>
          <a:p>
            <a:pPr>
              <a:lnSpc>
                <a:spcPct val="90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алу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що обробляється, та умови роботи,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81-200; </a:t>
            </a:r>
          </a:p>
          <a:p>
            <a:pPr>
              <a:lnSpc>
                <a:spcPct val="90000"/>
              </a:lnSpc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глиби­на різання, мм;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подача;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0,1-2 мм/об.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2285" y="1477245"/>
            <a:ext cx="8996200" cy="332399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7188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Зусилля різання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Н, визначається за формулою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997" y="747256"/>
            <a:ext cx="8966776" cy="36933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 електродвигуна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дорівнює: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8016293-A45F-4485-8A10-855D047CB329}"/>
              </a:ext>
            </a:extLst>
          </p:cNvPr>
          <p:cNvSpPr/>
          <p:nvPr/>
        </p:nvSpPr>
        <p:spPr>
          <a:xfrm>
            <a:off x="57573" y="2790154"/>
            <a:ext cx="8996200" cy="2215991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зміні умов роботи у формулу для розрахунку сил вводять (з довідників) такі поправочні коефіцієнти: міцності матеріалу, що об-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робляється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зношування різця по задній поверхні, форми передньої поверхні та ін.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 умов затуплення різця сили різання зростають. Використання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мастильно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-охолоджуючих рідин на 10-15 % зменшує сили різання.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3667C63-0951-49F7-ADD7-BCD476F23CC1}"/>
              </a:ext>
            </a:extLst>
          </p:cNvPr>
          <p:cNvSpPr/>
          <p:nvPr/>
        </p:nvSpPr>
        <p:spPr>
          <a:xfrm>
            <a:off x="57573" y="5021283"/>
            <a:ext cx="899620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Глибину різання вибирають відповідно до припуску на обробку на цій операції. Якщо припуск не можна зняти за один прохід, кількість проходів має бути якомога меншою.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чистовому точінні глибину різання беруть у межах 0,1-2 мм.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E73B815-5AF1-4595-9A0B-2D516A397246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Приводні характеристики металообробних верстатів та вимоги до їх</a:t>
            </a:r>
            <a:r>
              <a:rPr lang="uk-UA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електропривода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Рисунок 3">
            <a:extLst>
              <a:ext uri="{FF2B5EF4-FFF2-40B4-BE49-F238E27FC236}">
                <a16:creationId xmlns:a16="http://schemas.microsoft.com/office/drawing/2014/main" id="{2AB7FAB7-2D85-42A8-8136-FD876B58B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728721"/>
            <a:ext cx="1124283" cy="71774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10B078B-798A-4CEF-B465-D0D33214AF8F}"/>
              </a:ext>
            </a:extLst>
          </p:cNvPr>
          <p:cNvSpPr/>
          <p:nvPr/>
        </p:nvSpPr>
        <p:spPr>
          <a:xfrm>
            <a:off x="95570" y="1110432"/>
            <a:ext cx="7833920" cy="36933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корисної дії верстата,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0,75 - 0,8.</a:t>
            </a:r>
          </a:p>
        </p:txBody>
      </p:sp>
      <p:pic>
        <p:nvPicPr>
          <p:cNvPr id="8195" name="Рисунок 4">
            <a:extLst>
              <a:ext uri="{FF2B5EF4-FFF2-40B4-BE49-F238E27FC236}">
                <a16:creationId xmlns:a16="http://schemas.microsoft.com/office/drawing/2014/main" id="{DD70A252-46D9-432D-88FA-57FD0E3ED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76470"/>
            <a:ext cx="2134757" cy="44036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64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 animBg="1"/>
      <p:bldP spid="8" grpId="0" uiExpand="1" build="p" animBg="1"/>
      <p:bldP spid="5" grpId="0" animBg="1"/>
      <p:bldP spid="15" grpId="0" uiExpand="1" build="p" animBg="1"/>
      <p:bldP spid="12" grpId="0" uiExpand="1" build="p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7E542DE-06E0-494F-AA5B-4BE936EE6E78}"/>
              </a:ext>
            </a:extLst>
          </p:cNvPr>
          <p:cNvSpPr/>
          <p:nvPr/>
        </p:nvSpPr>
        <p:spPr>
          <a:xfrm>
            <a:off x="66146" y="4095861"/>
            <a:ext cx="8996200" cy="25853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коефіцієнт, який характеризує оброблюваний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матеріал, матеріал різця та вид токарної обробки,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18-262; 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стійкість різця (тривалість його роботи між двома заточуваннями), хв;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х, 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показники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степеня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що залежать відповідно від оброблюваного матеріалу, матеріалу різця та виду обробки.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7832" y="2208239"/>
            <a:ext cx="8988335" cy="738664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чистовій обробці подача, як правило, обмежується класом шорсткості обробленої деталі.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3900" y="747256"/>
            <a:ext cx="8947985" cy="1477328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Після визначення глибини різання вибирають максимально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тех-нологічно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допустиму подачу (з урахуванням класу шорсткості обробленої поверхні, потужності верстата, шорсткості деталі, що обробляється, і міцності різця).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D6DD9C3-EADF-47F3-BDE2-1A7B52DEEE47}"/>
              </a:ext>
            </a:extLst>
          </p:cNvPr>
          <p:cNvSpPr/>
          <p:nvPr/>
        </p:nvSpPr>
        <p:spPr>
          <a:xfrm>
            <a:off x="73900" y="3005696"/>
            <a:ext cx="8996200" cy="11079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Швидкість різання визначають після того, як виберуть глибину різання і подачу.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Швидкість різанні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м/хв, розраховують за формулою: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8CE0E87-C5F5-4073-BA97-3DEF94A1B708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Приводні характеристики металообробних верстатів та вимоги до їх</a:t>
            </a:r>
            <a:r>
              <a:rPr lang="uk-UA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електропривода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Рисунок 5">
            <a:extLst>
              <a:ext uri="{FF2B5EF4-FFF2-40B4-BE49-F238E27FC236}">
                <a16:creationId xmlns:a16="http://schemas.microsoft.com/office/drawing/2014/main" id="{1F5A1127-9CA7-4076-B788-9F43BF082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348" y="4172485"/>
            <a:ext cx="2061537" cy="85922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44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  <p:bldP spid="8" grpId="0" uiExpand="1" build="p" animBg="1"/>
      <p:bldP spid="5" grpId="0" animBg="1"/>
      <p:bldP spid="19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59F5338-9464-474B-9390-A84BD5C77097}"/>
              </a:ext>
            </a:extLst>
          </p:cNvPr>
          <p:cNvSpPr/>
          <p:nvPr/>
        </p:nvSpPr>
        <p:spPr>
          <a:xfrm>
            <a:off x="78288" y="1102161"/>
            <a:ext cx="8966776" cy="73866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зусилля подачі при різанні, Н; </a:t>
            </a:r>
          </a:p>
          <a:p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подачі, мм/хв.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AE71799-B0E4-49FE-A712-06FC6BE04ADD}"/>
              </a:ext>
            </a:extLst>
          </p:cNvPr>
          <p:cNvSpPr/>
          <p:nvPr/>
        </p:nvSpPr>
        <p:spPr>
          <a:xfrm>
            <a:off x="114621" y="1855252"/>
            <a:ext cx="8966776" cy="18466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Зусилля подачі при різанні знаходять за формулою:</a:t>
            </a:r>
          </a:p>
          <a:p>
            <a:pPr algn="ctr"/>
            <a:r>
              <a:rPr lang="uk-UA" sz="2400" i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uk-UA" sz="24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(9,81 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запасу, який враховує перекоси; 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тертя при пересуванні супорта;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маса супорта, кг;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складова сили різання в напрямку подачі, Н,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≈ 0,001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3774" y="3701911"/>
            <a:ext cx="8966656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Швидкість подачі дорівнює</a:t>
            </a:r>
          </a:p>
          <a:p>
            <a:pPr algn="ctr"/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S∙n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подача, мм/об;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частота обертання шпинделя, об/хв.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5570" y="747256"/>
            <a:ext cx="8966776" cy="36933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 подачі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Вт, при різанні визначають за виразом: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6022413-1CE2-4BED-B19F-B726AC66D194}"/>
              </a:ext>
            </a:extLst>
          </p:cNvPr>
          <p:cNvSpPr/>
          <p:nvPr/>
        </p:nvSpPr>
        <p:spPr>
          <a:xfrm>
            <a:off x="309838" y="14748"/>
            <a:ext cx="8752508" cy="7325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Приводні характеристики металообробних верстатів та вимоги до їх</a:t>
            </a:r>
            <a:r>
              <a:rPr lang="uk-UA" sz="2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електропривода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Рисунок 6">
            <a:extLst>
              <a:ext uri="{FF2B5EF4-FFF2-40B4-BE49-F238E27FC236}">
                <a16:creationId xmlns:a16="http://schemas.microsoft.com/office/drawing/2014/main" id="{7601D0B1-BF71-4FFD-A636-B7F5DAD3D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895" y="1116588"/>
            <a:ext cx="1612535" cy="73250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1B835AB-7F0E-41D5-9012-CBC374E701D1}"/>
              </a:ext>
            </a:extLst>
          </p:cNvPr>
          <p:cNvSpPr/>
          <p:nvPr/>
        </p:nvSpPr>
        <p:spPr>
          <a:xfrm>
            <a:off x="83570" y="4779115"/>
            <a:ext cx="8966656" cy="944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 електродвигуна для привода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сверд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лильного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верстата визначається за потужністю, яка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витрачається на свердління:</a:t>
            </a:r>
          </a:p>
        </p:txBody>
      </p:sp>
      <p:pic>
        <p:nvPicPr>
          <p:cNvPr id="7171" name="Рисунок 9">
            <a:extLst>
              <a:ext uri="{FF2B5EF4-FFF2-40B4-BE49-F238E27FC236}">
                <a16:creationId xmlns:a16="http://schemas.microsoft.com/office/drawing/2014/main" id="{08DC578A-85D5-4E41-A5DD-10A92A7B2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805346"/>
            <a:ext cx="1952784" cy="56787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F9ACF85-B4B1-4AB1-B75E-C0C7F6C4AF48}"/>
              </a:ext>
            </a:extLst>
          </p:cNvPr>
          <p:cNvSpPr/>
          <p:nvPr/>
        </p:nvSpPr>
        <p:spPr>
          <a:xfrm>
            <a:off x="86876" y="5709400"/>
            <a:ext cx="8966656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Кутова швидкість свердла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дорівнює:</a:t>
            </a:r>
          </a:p>
        </p:txBody>
      </p:sp>
      <p:pic>
        <p:nvPicPr>
          <p:cNvPr id="7172" name="Рисунок 10">
            <a:extLst>
              <a:ext uri="{FF2B5EF4-FFF2-40B4-BE49-F238E27FC236}">
                <a16:creationId xmlns:a16="http://schemas.microsoft.com/office/drawing/2014/main" id="{E4BCCFD4-CE04-4C86-99B7-BC649B992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836107"/>
            <a:ext cx="2604222" cy="59307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44C2AFD8-A398-45F9-A0ED-38E4E626656B}"/>
              </a:ext>
            </a:extLst>
          </p:cNvPr>
          <p:cNvSpPr/>
          <p:nvPr/>
        </p:nvSpPr>
        <p:spPr>
          <a:xfrm>
            <a:off x="114621" y="6078732"/>
            <a:ext cx="6235935" cy="6286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різання при свердлінні, мм/с;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діаметр свердла, мм.</a:t>
            </a:r>
          </a:p>
        </p:txBody>
      </p:sp>
    </p:spTree>
    <p:extLst>
      <p:ext uri="{BB962C8B-B14F-4D97-AF65-F5344CB8AC3E}">
        <p14:creationId xmlns:p14="http://schemas.microsoft.com/office/powerpoint/2010/main" val="281036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8" grpId="0" uiExpand="1" build="p" animBg="1"/>
      <p:bldP spid="5" grpId="0" animBg="1"/>
      <p:bldP spid="13" grpId="0" uiExpand="1" build="p" animBg="1"/>
      <p:bldP spid="17" grpId="0" uiExpand="1" build="p" animBg="1"/>
      <p:bldP spid="21" grpId="0" uiExpand="1" build="p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5770</TotalTime>
  <Words>6415</Words>
  <Application>Microsoft Office PowerPoint</Application>
  <PresentationFormat>Экран (4:3)</PresentationFormat>
  <Paragraphs>427</Paragraphs>
  <Slides>45</Slides>
  <Notes>34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2" baseType="lpstr">
      <vt:lpstr>Arial</vt:lpstr>
      <vt:lpstr>Calibri</vt:lpstr>
      <vt:lpstr>Georgia</vt:lpstr>
      <vt:lpstr>Times New Roman</vt:lpstr>
      <vt:lpstr>Trebuchet MS</vt:lpstr>
      <vt:lpstr>Воздушный поток</vt:lpstr>
      <vt:lpstr>Формула</vt:lpstr>
      <vt:lpstr>План лекції:</vt:lpstr>
      <vt:lpstr>Література: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11  АВТОМАТИЗОВАНИЙ ЕЛЕКТРОПРИВОД У ТВАРИННИЦТВІ ТА ПТАХІВНИТВІ</dc:title>
  <dc:creator>Master</dc:creator>
  <cp:lastModifiedBy>HP</cp:lastModifiedBy>
  <cp:revision>488</cp:revision>
  <dcterms:created xsi:type="dcterms:W3CDTF">2014-04-02T09:29:03Z</dcterms:created>
  <dcterms:modified xsi:type="dcterms:W3CDTF">2022-02-14T12:49:15Z</dcterms:modified>
</cp:coreProperties>
</file>