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4" r:id="rId9"/>
    <p:sldId id="35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4106"/>
            <a:ext cx="8532440" cy="1473571"/>
          </a:xfrm>
        </p:spPr>
        <p:txBody>
          <a:bodyPr>
            <a:noAutofit/>
          </a:bodyPr>
          <a:lstStyle/>
          <a:p>
            <a:pPr marL="900113" indent="-88900" algn="ctr">
              <a:spcBef>
                <a:spcPts val="2400"/>
              </a:spcBef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ПАТЕНТУВАННЯ ОБ’ЄКТІВ ПРОМИСЛОВОЇ ВЛАСНОСТІ ЗА МЕЖАМИ УКРАЇНИ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3508" y="3884800"/>
            <a:ext cx="8856984" cy="288909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12800" indent="-631825" algn="ctr">
              <a:buNone/>
            </a:pPr>
            <a:r>
              <a:rPr lang="uk-UA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sz="24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815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Патентування об’єктів промислової власності за межами України.</a:t>
            </a:r>
          </a:p>
          <a:p>
            <a:pPr marL="342900" lvl="0" indent="-342900" algn="just">
              <a:spcBef>
                <a:spcPts val="805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Міжнародні організації.</a:t>
            </a:r>
          </a:p>
          <a:p>
            <a:pPr marL="342900" marR="379730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1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b="0" i="1" spc="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 та конвенції, які регулюють відносини в сфері промислової власності на міжнародному рівні.</a:t>
            </a:r>
          </a:p>
          <a:p>
            <a:pPr marL="0" lvl="0" indent="0">
              <a:spcBef>
                <a:spcPts val="800"/>
              </a:spcBef>
              <a:spcAft>
                <a:spcPts val="0"/>
              </a:spcAft>
              <a:buSzPts val="1400"/>
              <a:buNone/>
              <a:tabLst>
                <a:tab pos="742950" algn="l"/>
              </a:tabLst>
            </a:pPr>
            <a:endParaRPr lang="uk-UA" sz="18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89283-B952-4B23-A64F-F6CC1FA09CE3}"/>
              </a:ext>
            </a:extLst>
          </p:cNvPr>
          <p:cNvSpPr txBox="1"/>
          <p:nvPr/>
        </p:nvSpPr>
        <p:spPr>
          <a:xfrm>
            <a:off x="0" y="2232430"/>
            <a:ext cx="9144000" cy="1743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95450" marR="67945" indent="-1519238" algn="just">
              <a:lnSpc>
                <a:spcPct val="114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ознайомитися з умовами патентування об’єктів промислової власності за межами України, засвоїти особливості регулювання відносини в сфері промислової власності на міжнародному рівні</a:t>
            </a:r>
            <a:endParaRPr lang="uk-UA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645320" cy="135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2A6F0-9956-4D25-904C-9471E53DE9D3}"/>
              </a:ext>
            </a:extLst>
          </p:cNvPr>
          <p:cNvSpPr txBox="1"/>
          <p:nvPr/>
        </p:nvSpPr>
        <p:spPr>
          <a:xfrm>
            <a:off x="-25648" y="864321"/>
            <a:ext cx="916964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4135" indent="1735138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 одержати патент на винахід або промисловий зразок інших країнах, існують системи: традиційна, регіональна і система РСТ (відповідно до Договору про патентну кооперацію) для винаходів, і процес міжнародної охорони, наданий промисловому зразку відповідно до Гаазької угоди.</a:t>
            </a:r>
          </a:p>
          <a:p>
            <a:pPr marL="64770" marR="6413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Суть традиційної системи в тім, що заявник, який бажає одержати патент у декількох країнах, подає заявки на патент у кожну з країн. </a:t>
            </a:r>
          </a:p>
          <a:p>
            <a:pPr marL="64770" marR="6413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цьому заявник повинний дотримувати формальні вимоги кожної з країн до подачі заявки (заявка повинна бути мовою конкретної країни, вести листування з Патентним відомством кожної країни через патентних повірених, платити передбачені в кожній країні мита і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.). </a:t>
            </a:r>
          </a:p>
          <a:p>
            <a:pPr marL="64770" marR="6413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Така система, є досить складною, особливо, якщо мова йде про одержання патентів у багатьох країнах.</a:t>
            </a:r>
          </a:p>
          <a:p>
            <a:pPr marL="64770" marR="6477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Суть регіональної системи патентування полягає в тому, що країни ряду регіонів (наприклад, Європи, СНД, Азії, Африки) підписали регіональні договори про одержання одного патенту, що буде діяти у всіх країнах регіону, які підписали відповідну угоду. </a:t>
            </a:r>
          </a:p>
          <a:p>
            <a:pPr marL="64770" marR="6477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з'явилися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Європатент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(що охоплює основні країни Європи), Євразійський патент (що охоплює ряд країн СНД), патенти ARIPO і ОАРІ (що охоплює ряд країн Африки).</a:t>
            </a:r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573312" cy="129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37929A4-721D-4371-A0D8-4C39FE5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11269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85CD4-4653-4EFE-B4A8-F6D75FCE1C60}"/>
              </a:ext>
            </a:extLst>
          </p:cNvPr>
          <p:cNvSpPr txBox="1"/>
          <p:nvPr/>
        </p:nvSpPr>
        <p:spPr>
          <a:xfrm>
            <a:off x="12974" y="844380"/>
            <a:ext cx="9131025" cy="5888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4770" indent="1544638" algn="just">
              <a:lnSpc>
                <a:spcPct val="10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Важливою перевагою одержання регіонального патенту є те, що подавши одну заявку можна одержати патент, що діє в кожній країні-учасниці угоди. </a:t>
            </a:r>
          </a:p>
          <a:p>
            <a:pPr marL="63500" marR="64770" indent="466725" algn="just">
              <a:lnSpc>
                <a:spcPct val="10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Однак, якщо необхідно запатентувати винахід не тільки в країнах, що входять у відповідну регіональну систему, то найбільш раціонально здійснити патентування по системі РСТ, відповідно до якої можна подавати одну Міжнародну заявку. </a:t>
            </a:r>
          </a:p>
          <a:p>
            <a:pPr marL="63500" marR="64770" indent="466725" algn="just">
              <a:lnSpc>
                <a:spcPct val="10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має силу правильно оформленої національної заявки кожної з країн, що підписали Договір.</a:t>
            </a:r>
          </a:p>
          <a:p>
            <a:pPr marL="514350" indent="448945" algn="just">
              <a:lnSpc>
                <a:spcPct val="10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Деякі переваги патентування по системі РСТ:</a:t>
            </a:r>
          </a:p>
          <a:p>
            <a:pPr marL="342900" marR="69215" lvl="0" indent="-342900" algn="just">
              <a:lnSpc>
                <a:spcPct val="105000"/>
              </a:lnSpc>
              <a:buSzPts val="1400"/>
              <a:buFont typeface="Times New Roman" panose="02020603050405020304" pitchFamily="18" charset="0"/>
              <a:buChar char="-"/>
              <a:tabLst>
                <a:tab pos="61976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заявник звільняється від витрат на підготовку заявок на те саме винахід у різні країни;</a:t>
            </a:r>
          </a:p>
          <a:p>
            <a:pPr marL="342900" marR="66675" lvl="0" indent="-342900" algn="just">
              <a:lnSpc>
                <a:spcPct val="105000"/>
              </a:lnSpc>
              <a:buSzPts val="1400"/>
              <a:buFont typeface="Times New Roman" panose="02020603050405020304" pitchFamily="18" charset="0"/>
              <a:buChar char="-"/>
              <a:tabLst>
                <a:tab pos="66103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заявник одержує більше часу для рішення питання про доцільність патентування в різних країнах;</a:t>
            </a:r>
          </a:p>
          <a:p>
            <a:pPr marL="342900" marR="66675" lvl="0" indent="-342900" algn="just">
              <a:lnSpc>
                <a:spcPct val="105000"/>
              </a:lnSpc>
              <a:buSzPts val="1400"/>
              <a:buFont typeface="Times New Roman" panose="02020603050405020304" pitchFamily="18" charset="0"/>
              <a:buChar char="-"/>
              <a:tabLst>
                <a:tab pos="62738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заявник може замовити Міжнародний пошук і міжнародну експертизу, що дозволить більш виважено підійти до питання про доцільність переходу на стадію одержання національних патентів (або вчасно змінити домагання) і тим самим уникнути непотрібних витрат.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D2529-E420-49E1-9ED5-C23A1539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5E1459-2DCD-4FCF-88BF-F36D68C12516}"/>
              </a:ext>
            </a:extLst>
          </p:cNvPr>
          <p:cNvSpPr txBox="1"/>
          <p:nvPr/>
        </p:nvSpPr>
        <p:spPr>
          <a:xfrm>
            <a:off x="-12824" y="864321"/>
            <a:ext cx="9169648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8580" indent="1012825" algn="ctr">
              <a:lnSpc>
                <a:spcPct val="150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Патентування промислового зразка в іноземних державах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4770" marR="6858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Гаазька угода, що відноситься до міжнародного депонування промислових зразків, допомагає спростити процедуру одержання охорони промислового зразка в ряді країн.</a:t>
            </a:r>
          </a:p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дає власнику промислового зразка можливість одержати для свого зразка охорону в багатьох країнах за допомогою простої подачі в Міжнародне бюро однієї заявки на одній мові за умови сплати єдиного переліку зборів в одній валюті (швейцарські франки). </a:t>
            </a:r>
          </a:p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має силу правильно оформленої національної заявки кожної з країн, що підписали Гаазьку систему. </a:t>
            </a:r>
          </a:p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Ця система істотно спрощує також і наступні дії з промисловим зразком, оскільки існує можливість запису значних змін або продовження депонування за допомогою простого єдиного процедурного кроку в Міжнародному бюро.</a:t>
            </a:r>
          </a:p>
        </p:txBody>
      </p:sp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46CBC36-F8D8-4956-B336-2706695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E31F9-ADC6-4EEC-A0D0-2852EC8DCFDD}"/>
              </a:ext>
            </a:extLst>
          </p:cNvPr>
          <p:cNvSpPr txBox="1"/>
          <p:nvPr/>
        </p:nvSpPr>
        <p:spPr>
          <a:xfrm>
            <a:off x="-25648" y="718247"/>
            <a:ext cx="9169648" cy="6163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7945" indent="1824038" algn="ctr">
              <a:lnSpc>
                <a:spcPct val="150000"/>
              </a:lnSpc>
            </a:pPr>
            <a:r>
              <a:rPr lang="uk-UA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Реєстрація знаку для товарів та послуг в іноземних державах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500" marR="67945" indent="747713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Охорону знаку в інших країнах можна одержати двома шляхами.</a:t>
            </a:r>
          </a:p>
          <a:p>
            <a:pPr marL="64770" marR="65405" indent="448945" algn="just">
              <a:lnSpc>
                <a:spcPct val="150000"/>
              </a:lnSpc>
              <a:spcBef>
                <a:spcPts val="335"/>
              </a:spcBef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Подати заявку у Відомство країни, у якій заявник бажає одержати охорону відповідно до закону і правилами, що регламентують реєстрацію знаку в цій країні.</a:t>
            </a:r>
          </a:p>
          <a:p>
            <a:pPr marL="64770" marR="66040" indent="44894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Зареєструвати знак в іноземних державах відповідно до Мадридської угоди про міжнародну реєстрацію знаків або Протоколом до даної угоди.</a:t>
            </a:r>
          </a:p>
          <a:p>
            <a:pPr marL="64770" marR="66040" indent="44894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цьому випадку заявка з указівкою переліку країн, у яких заявник бажає одержати охорону, подається в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Укрпатент</a:t>
            </a: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64770" marR="66040" indent="44894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подачі заявки на міжнародну реєстрацію знаку відповідно Мадридській угоді визначений у Правилах.</a:t>
            </a:r>
          </a:p>
        </p:txBody>
      </p:sp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0114B1-F4E8-442C-B2A2-F30C289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D73FC-0788-433F-9A21-A500EF87013D}"/>
              </a:ext>
            </a:extLst>
          </p:cNvPr>
          <p:cNvSpPr txBox="1"/>
          <p:nvPr/>
        </p:nvSpPr>
        <p:spPr>
          <a:xfrm>
            <a:off x="-12824" y="753800"/>
            <a:ext cx="9169648" cy="6125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4770" indent="1824038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відміну від національної системи, міжнародна система охорони інтелектуальної власності направлена, в першу чергу, на формування єдиних підходів до забезпечення правової охорони інтелектуальної власності у світі. </a:t>
            </a:r>
          </a:p>
          <a:p>
            <a:pPr marL="63500" marR="64770" indent="658813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заходів щодо міжнародного співробітництва координує Всесвітня організація інтелектуальної власності, яка є однією з 16 спеціалізованих у Організації Об’єднаних Націй.</a:t>
            </a:r>
          </a:p>
          <a:p>
            <a:pPr indent="633413" algn="just">
              <a:lnSpc>
                <a:spcPct val="150000"/>
              </a:lnSpc>
            </a:pPr>
            <a:r>
              <a:rPr lang="uk-U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метою створення цієї впливової міжнародної організації є заохочення творчої діяльності, сприяння правовій охороні інтелектуальної власності у всьому світі, розвиток співробітництва між державами в інтересах їхньої взаємної користі, забезпечення адміністративного керівництва різноманітними союзами і договорами.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429296" cy="117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9D40185-5DF9-4DAF-ACFD-D522874C77AF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FB1BE-19B0-4459-B0C4-591E17E9A60B}"/>
              </a:ext>
            </a:extLst>
          </p:cNvPr>
          <p:cNvSpPr txBox="1"/>
          <p:nvPr/>
        </p:nvSpPr>
        <p:spPr>
          <a:xfrm>
            <a:off x="0" y="647973"/>
            <a:ext cx="9144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41438" marR="67945" indent="266700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сьогодні, ВОІВ виконує адміністративні функції таких Союзів чи договорів в галузі інтелектуальної власності: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Паризький союз по охороні промислової власності;</a:t>
            </a:r>
          </a:p>
          <a:p>
            <a:pPr marL="342900" marR="70485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Мадридська угода про попередження неправдивих чи оманливих зазначень походження товарів;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Мадридський союз по міжнародній реєстрації знаків;</a:t>
            </a:r>
          </a:p>
          <a:p>
            <a:pPr marL="342900" marR="6985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  <a:tab pos="1811655" algn="l"/>
                <a:tab pos="2341880" algn="l"/>
                <a:tab pos="2686050" algn="l"/>
                <a:tab pos="3956050" algn="l"/>
                <a:tab pos="50869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Гаазький союз по	міжнародному	депонування	промислових зразків;</a:t>
            </a:r>
          </a:p>
          <a:p>
            <a:pPr marL="342900" marR="6985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Ніццький союз по міжнародній класифікації товарів і послуг для реєстрації знаків;</a:t>
            </a:r>
          </a:p>
          <a:p>
            <a:pPr marL="342900" marR="70485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  <a:tab pos="2138680" algn="l"/>
                <a:tab pos="2644775" algn="l"/>
                <a:tab pos="2965450" algn="l"/>
                <a:tab pos="3690620" algn="l"/>
                <a:tab pos="4153535" algn="l"/>
                <a:tab pos="4707890" algn="l"/>
                <a:tab pos="5768975" algn="l"/>
                <a:tab pos="595312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Лісабонський союз по охороні назв місць походження і їх міжнародній реєстрації;</a:t>
            </a:r>
          </a:p>
          <a:p>
            <a:pPr marL="342900" marR="67945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  <a:tab pos="2136140" algn="l"/>
                <a:tab pos="2727325" algn="l"/>
                <a:tab pos="3130550" algn="l"/>
                <a:tab pos="3970020" algn="l"/>
                <a:tab pos="505650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Локарнський союз, що засновує міжнародну класифікацію промислових зразків;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Союзи РСТ та МПК;</a:t>
            </a:r>
          </a:p>
          <a:p>
            <a:pPr marL="342900" marR="67945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  <a:tab pos="1924685" algn="l"/>
                <a:tab pos="2569210" algn="l"/>
                <a:tab pos="3025775" algn="l"/>
                <a:tab pos="3916680" algn="l"/>
                <a:tab pos="505777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Венський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союз, що засновує міжнародну класифікацію зображувальних елементів знаків;</a:t>
            </a:r>
          </a:p>
          <a:p>
            <a:pPr marL="342900" marR="6858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Будапештський союз по міжнародному визнанню депонування мікроорганізмів для цілей патентної процедури;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Найробський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договір про охорону олімпійського символу;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Договір про закони щодо товарних знаків (TLT).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9074EE-08F6-493E-A44E-1CD81C4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645320" cy="135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BAE776D-1D38-4848-BD1F-45DEBE56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9DAC9-7F94-4DB2-963F-4D3F7CB193C5}"/>
              </a:ext>
            </a:extLst>
          </p:cNvPr>
          <p:cNvSpPr txBox="1"/>
          <p:nvPr/>
        </p:nvSpPr>
        <p:spPr>
          <a:xfrm>
            <a:off x="0" y="692696"/>
            <a:ext cx="9144000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4770" indent="1735138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свою чергу законодавство України в сфері інтелектуальної власності охоплює усі загальновідомі об'єкти права інтелектуальної власності, забезпечує набуття, здійснення та захист прав інтелектуальної власності в Україні як вітчизняними, так і іноземними особами та в цілому відповідає вимогам, встановленим міжнародними правовими актами.</a:t>
            </a:r>
          </a:p>
          <a:p>
            <a:pPr marL="64770" marR="6667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сьогодні правовідносини у сфері інтелектуальної власності в Україні регулюються окремими положеннями Конституції України, нормами Цивільного, Кримінального, Митного кодексів України, Кодексу України про адміністративні правопорушення та процесуальних кодексів. </a:t>
            </a:r>
          </a:p>
          <a:p>
            <a:pPr marL="64770" marR="6667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Україні діють 10 спеціальних законів у сфері інтелектуальної власності. Україна є учасницею 18 багатосторонніх міжнародних договорів у цій сфері. </a:t>
            </a:r>
          </a:p>
          <a:p>
            <a:pPr marL="64770" marR="6667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Правовідносини, пов’язані з правовою охороною інтелектуальної власності, регулюють також близько 100 підзаконних нормативних актів.</a:t>
            </a:r>
          </a:p>
        </p:txBody>
      </p:sp>
    </p:spTree>
    <p:extLst>
      <p:ext uri="{BB962C8B-B14F-4D97-AF65-F5344CB8AC3E}">
        <p14:creationId xmlns:p14="http://schemas.microsoft.com/office/powerpoint/2010/main" val="151804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25648" y="3698783"/>
            <a:ext cx="914126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. К.: НТУУ «КПІ», 2015.  416 с.: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І.К.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Кривдіна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В.П.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Кубко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аспекти. Підручник: 3-тє вид., перероб. та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1399387-B22F-4774-B296-D8144937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8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C7EC9-0335-47D5-A2BB-7870B5C91195}"/>
              </a:ext>
            </a:extLst>
          </p:cNvPr>
          <p:cNvSpPr txBox="1"/>
          <p:nvPr/>
        </p:nvSpPr>
        <p:spPr>
          <a:xfrm>
            <a:off x="69739" y="1040382"/>
            <a:ext cx="9074261" cy="2763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8205" algn="ctr">
              <a:lnSpc>
                <a:spcPct val="114000"/>
              </a:lnSpc>
            </a:pPr>
            <a:r>
              <a:rPr lang="uk-UA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22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265113" marR="64770" lvl="0" indent="-265113">
              <a:lnSpc>
                <a:spcPct val="114000"/>
              </a:lnSpc>
              <a:buSzPct val="104000"/>
              <a:buFont typeface="Times New Roman" panose="02020603050405020304" pitchFamily="18" charset="0"/>
              <a:buAutoNum type="arabicPeriod"/>
            </a:pPr>
            <a:r>
              <a:rPr lang="uk-UA" sz="22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 стандарт ВОІВ містить рекомендації стосовно патентних бюлетенів та інших журналів, які містять повідомлення про патенти?</a:t>
            </a:r>
          </a:p>
          <a:p>
            <a:pPr marL="265113" marR="66040" lvl="0" indent="-265113">
              <a:lnSpc>
                <a:spcPct val="114000"/>
              </a:lnSpc>
              <a:buSzPct val="104000"/>
              <a:buFont typeface="Times New Roman" panose="02020603050405020304" pitchFamily="18" charset="0"/>
              <a:buAutoNum type="arabicPeriod"/>
            </a:pPr>
            <a:r>
              <a:rPr lang="uk-UA" sz="22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відомості містить бібліографічна інформація міжнародного патентного документа?</a:t>
            </a:r>
          </a:p>
          <a:p>
            <a:pPr marL="265113" marR="65405" lvl="0" indent="-265113">
              <a:lnSpc>
                <a:spcPct val="114000"/>
              </a:lnSpc>
              <a:buSzPct val="104000"/>
              <a:buFont typeface="Times New Roman" panose="02020603050405020304" pitchFamily="18" charset="0"/>
              <a:buAutoNum type="arabicPeriod"/>
            </a:pPr>
            <a:r>
              <a:rPr lang="uk-UA" sz="22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існують міжнародні, регіональні та національні патентно-інформаційні органи?</a:t>
            </a:r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3140</TotalTime>
  <Words>1200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ПРАКТИЧНЕ ЗАНЯТТЯ 8  ПАТЕНТУВАННЯ ОБ’ЄКТІВ ПРОМИСЛОВОЇ ВЛАСНОСТІ ЗА МЕЖАМИ УКРАЇНИ   </vt:lpstr>
      <vt:lpstr>ПРАКТИЧНЕ ЗАНЯТТЯ 8</vt:lpstr>
      <vt:lpstr>ПРАКТИЧНЕ ЗАНЯТТЯ 8</vt:lpstr>
      <vt:lpstr>ПРАКТИЧНЕ ЗАНЯТТЯ 8</vt:lpstr>
      <vt:lpstr>ПРАКТИЧНЕ ЗАНЯТТЯ 8</vt:lpstr>
      <vt:lpstr>ПРАКТИЧНЕ ЗАНЯТТЯ 8</vt:lpstr>
      <vt:lpstr>Презентация PowerPoint</vt:lpstr>
      <vt:lpstr>ПРАКТИЧНЕ ЗАНЯТТЯ 8</vt:lpstr>
      <vt:lpstr>ПРАКТИЧНЕ ЗАНЯТТЯ 8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204</cp:revision>
  <dcterms:created xsi:type="dcterms:W3CDTF">2014-04-02T09:29:03Z</dcterms:created>
  <dcterms:modified xsi:type="dcterms:W3CDTF">2021-05-25T19:43:53Z</dcterms:modified>
</cp:coreProperties>
</file>