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7" r:id="rId3"/>
    <p:sldId id="278" r:id="rId4"/>
    <p:sldId id="329" r:id="rId5"/>
    <p:sldId id="330" r:id="rId6"/>
    <p:sldId id="353" r:id="rId7"/>
    <p:sldId id="259" r:id="rId8"/>
    <p:sldId id="354" r:id="rId9"/>
    <p:sldId id="355" r:id="rId10"/>
    <p:sldId id="260" r:id="rId11"/>
    <p:sldId id="357" r:id="rId12"/>
    <p:sldId id="358" r:id="rId13"/>
    <p:sldId id="359" r:id="rId14"/>
    <p:sldId id="360" r:id="rId15"/>
    <p:sldId id="356"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7E7ED-949F-41C3-82B8-1CF85BC8DB7E}" type="datetimeFigureOut">
              <a:rPr lang="uk-UA" smtClean="0"/>
              <a:t>25.05.2021</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A323D-EFF1-4700-87DF-82BA70BD1A61}" type="slidenum">
              <a:rPr lang="uk-UA" smtClean="0"/>
              <a:t>‹#›</a:t>
            </a:fld>
            <a:endParaRPr lang="uk-UA"/>
          </a:p>
        </p:txBody>
      </p:sp>
    </p:spTree>
    <p:extLst>
      <p:ext uri="{BB962C8B-B14F-4D97-AF65-F5344CB8AC3E}">
        <p14:creationId xmlns:p14="http://schemas.microsoft.com/office/powerpoint/2010/main" val="319090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BF713F7-320C-48FA-89CE-B2C451F30EF2}" type="datetimeFigureOut">
              <a:rPr lang="uk-UA" smtClean="0"/>
              <a:t>25.05.2021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F713F7-320C-48FA-89CE-B2C451F30EF2}" type="datetimeFigureOut">
              <a:rPr lang="uk-UA" smtClean="0"/>
              <a:t>25.05.2021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BF713F7-320C-48FA-89CE-B2C451F30EF2}" type="datetimeFigureOut">
              <a:rPr lang="uk-UA" smtClean="0"/>
              <a:t>25.05.2021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149DEAF-9AE1-46B8-BA1B-12C88590EF2F}" type="slidenum">
              <a:rPr lang="uk-UA" smtClean="0"/>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BF713F7-320C-48FA-89CE-B2C451F30EF2}" type="datetimeFigureOut">
              <a:rPr lang="uk-UA" smtClean="0"/>
              <a:t>25.05.2021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713F7-320C-48FA-89CE-B2C451F30EF2}" type="datetimeFigureOut">
              <a:rPr lang="uk-UA" smtClean="0"/>
              <a:t>25.05.2021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25.05.2021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25.05.2021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BF713F7-320C-48FA-89CE-B2C451F30EF2}" type="datetimeFigureOut">
              <a:rPr lang="uk-UA" smtClean="0"/>
              <a:t>25.05.2021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149DEAF-9AE1-46B8-BA1B-12C88590EF2F}"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84106"/>
            <a:ext cx="8172400" cy="1473571"/>
          </a:xfrm>
        </p:spPr>
        <p:txBody>
          <a:bodyPr>
            <a:noAutofit/>
          </a:bodyPr>
          <a:lstStyle/>
          <a:p>
            <a:pPr marL="900113" indent="-88900" algn="ctr">
              <a:spcBef>
                <a:spcPts val="2400"/>
              </a:spcBef>
            </a:pPr>
            <a:r>
              <a:rPr lang="uk-UA" sz="2800" i="1" dirty="0">
                <a:latin typeface="Times New Roman" pitchFamily="18" charset="0"/>
                <a:cs typeface="Times New Roman" pitchFamily="18" charset="0"/>
              </a:rPr>
              <a:t>ПРАКТИЧНЕ ЗАНЯТТЯ 7</a:t>
            </a:r>
            <a:br>
              <a:rPr lang="uk-UA" sz="2800" i="1" dirty="0">
                <a:latin typeface="Times New Roman" pitchFamily="18" charset="0"/>
                <a:cs typeface="Times New Roman" pitchFamily="18" charset="0"/>
              </a:rPr>
            </a:br>
            <a:br>
              <a:rPr lang="uk-UA" sz="2800" i="1" dirty="0">
                <a:latin typeface="Times New Roman" pitchFamily="18" charset="0"/>
                <a:cs typeface="Times New Roman" pitchFamily="18" charset="0"/>
              </a:rPr>
            </a:br>
            <a:r>
              <a:rPr lang="uk-UA" sz="2400" b="1" i="1" dirty="0">
                <a:effectLst/>
                <a:latin typeface="Times New Roman" panose="02020603050405020304" pitchFamily="18" charset="0"/>
                <a:ea typeface="Times New Roman" panose="02020603050405020304" pitchFamily="18" charset="0"/>
              </a:rPr>
              <a:t>ВИДИ ТА ФОРМИ ЛІЦЕНЗІЙНИХ ДОГОВОРІВ</a:t>
            </a:r>
            <a:br>
              <a:rPr lang="uk-UA" sz="2800" i="1" dirty="0">
                <a:effectLst/>
                <a:latin typeface="Times New Roman" panose="02020603050405020304" pitchFamily="18" charset="0"/>
                <a:cs typeface="Times New Roman" panose="02020603050405020304" pitchFamily="18" charset="0"/>
              </a:rPr>
            </a:br>
            <a:br>
              <a:rPr lang="uk-UA" sz="2800" dirty="0">
                <a:effectLst/>
              </a:rPr>
            </a:br>
            <a:br>
              <a:rPr lang="uk-UA" sz="2800" i="1" dirty="0">
                <a:effectLst/>
                <a:latin typeface="Times New Roman" panose="02020603050405020304" pitchFamily="18" charset="0"/>
                <a:cs typeface="Times New Roman" panose="02020603050405020304" pitchFamily="18" charset="0"/>
              </a:rPr>
            </a:br>
            <a:endParaRPr lang="uk-UA" sz="28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Заголовок 1"/>
          <p:cNvSpPr txBox="1">
            <a:spLocks/>
          </p:cNvSpPr>
          <p:nvPr/>
        </p:nvSpPr>
        <p:spPr>
          <a:xfrm>
            <a:off x="143508" y="4005064"/>
            <a:ext cx="8856984" cy="1840046"/>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812800" indent="-631825" algn="ctr">
              <a:buNone/>
            </a:pPr>
            <a:r>
              <a:rPr lang="uk-UA" sz="2400" i="1" dirty="0">
                <a:effectLst/>
                <a:latin typeface="Times New Roman" panose="02020603050405020304" pitchFamily="18" charset="0"/>
                <a:cs typeface="Times New Roman" panose="02020603050405020304" pitchFamily="18" charset="0"/>
              </a:rPr>
              <a:t>План</a:t>
            </a:r>
            <a:endParaRPr lang="uk-UA" sz="2400" b="0" i="1" dirty="0">
              <a:effectLst/>
              <a:latin typeface="Times New Roman" panose="02020603050405020304" pitchFamily="18" charset="0"/>
              <a:cs typeface="Times New Roman" panose="02020603050405020304" pitchFamily="18" charset="0"/>
            </a:endParaRPr>
          </a:p>
          <a:p>
            <a:pPr marL="342900" lvl="0" indent="-342900">
              <a:spcBef>
                <a:spcPts val="805"/>
              </a:spcBef>
              <a:spcAft>
                <a:spcPts val="0"/>
              </a:spcAft>
              <a:buSzPct val="100000"/>
              <a:buFont typeface="Times New Roman" panose="02020603050405020304" pitchFamily="18" charset="0"/>
              <a:buAutoNum type="arabicPeriod"/>
              <a:tabLst>
                <a:tab pos="742950" algn="l"/>
              </a:tabLst>
            </a:pPr>
            <a:r>
              <a:rPr lang="uk-UA" sz="2400" b="0" i="1" spc="0" dirty="0">
                <a:effectLst/>
                <a:latin typeface="Times New Roman" panose="02020603050405020304" pitchFamily="18" charset="0"/>
                <a:ea typeface="Times New Roman" panose="02020603050405020304" pitchFamily="18" charset="0"/>
              </a:rPr>
              <a:t>Види та формами ліцензійних договорів.</a:t>
            </a:r>
          </a:p>
          <a:p>
            <a:pPr marL="342900" lvl="0" indent="-342900">
              <a:spcBef>
                <a:spcPts val="800"/>
              </a:spcBef>
              <a:spcAft>
                <a:spcPts val="0"/>
              </a:spcAft>
              <a:buSzPct val="100000"/>
              <a:buFont typeface="Times New Roman" panose="02020603050405020304" pitchFamily="18" charset="0"/>
              <a:buAutoNum type="arabicPeriod"/>
              <a:tabLst>
                <a:tab pos="742950" algn="l"/>
              </a:tabLst>
            </a:pPr>
            <a:r>
              <a:rPr lang="uk-UA" sz="2400" b="0" i="1" spc="0" dirty="0">
                <a:effectLst/>
                <a:latin typeface="Times New Roman" panose="02020603050405020304" pitchFamily="18" charset="0"/>
                <a:ea typeface="Times New Roman" panose="02020603050405020304" pitchFamily="18" charset="0"/>
              </a:rPr>
              <a:t>Особливості повної виключної та невиключної ліцензії.</a:t>
            </a:r>
          </a:p>
          <a:p>
            <a:pPr marL="342900" lvl="0" indent="-342900">
              <a:spcBef>
                <a:spcPts val="800"/>
              </a:spcBef>
              <a:spcAft>
                <a:spcPts val="0"/>
              </a:spcAft>
              <a:buSzPct val="100000"/>
              <a:buFont typeface="Times New Roman" panose="02020603050405020304" pitchFamily="18" charset="0"/>
              <a:buAutoNum type="arabicPeriod"/>
              <a:tabLst>
                <a:tab pos="742950" algn="l"/>
              </a:tabLst>
            </a:pPr>
            <a:r>
              <a:rPr lang="uk-UA" sz="2400" b="0" i="1" dirty="0" err="1">
                <a:effectLst/>
                <a:latin typeface="Times New Roman" panose="02020603050405020304" pitchFamily="18" charset="0"/>
                <a:ea typeface="Times New Roman" panose="02020603050405020304" pitchFamily="18" charset="0"/>
              </a:rPr>
              <a:t>Субліцензійний</a:t>
            </a:r>
            <a:r>
              <a:rPr lang="uk-UA" sz="2400" b="0" i="1" dirty="0">
                <a:effectLst/>
                <a:latin typeface="Times New Roman" panose="02020603050405020304" pitchFamily="18" charset="0"/>
                <a:ea typeface="Times New Roman" panose="02020603050405020304" pitchFamily="18" charset="0"/>
              </a:rPr>
              <a:t> договір.</a:t>
            </a:r>
            <a:endParaRPr lang="uk-UA" sz="2400" b="0" i="1" spc="0" dirty="0">
              <a:effectLst/>
              <a:latin typeface="Times New Roman" panose="02020603050405020304" pitchFamily="18" charset="0"/>
              <a:ea typeface="Times New Roman" panose="02020603050405020304" pitchFamily="18" charset="0"/>
            </a:endParaRPr>
          </a:p>
          <a:p>
            <a:pPr marL="0" lvl="0" indent="0">
              <a:spcBef>
                <a:spcPts val="800"/>
              </a:spcBef>
              <a:spcAft>
                <a:spcPts val="0"/>
              </a:spcAft>
              <a:buSzPts val="1400"/>
              <a:buNone/>
              <a:tabLst>
                <a:tab pos="742950" algn="l"/>
              </a:tabLst>
            </a:pPr>
            <a:endParaRPr lang="uk-UA" sz="1800" spc="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0C789283-B952-4B23-A64F-F6CC1FA09CE3}"/>
              </a:ext>
            </a:extLst>
          </p:cNvPr>
          <p:cNvSpPr txBox="1"/>
          <p:nvPr/>
        </p:nvSpPr>
        <p:spPr>
          <a:xfrm>
            <a:off x="0" y="1671630"/>
            <a:ext cx="9144000" cy="1889172"/>
          </a:xfrm>
          <a:prstGeom prst="rect">
            <a:avLst/>
          </a:prstGeom>
          <a:noFill/>
        </p:spPr>
        <p:txBody>
          <a:bodyPr wrap="square">
            <a:spAutoFit/>
          </a:bodyPr>
          <a:lstStyle/>
          <a:p>
            <a:pPr marL="1695450" marR="67945" indent="-1519238" algn="just">
              <a:lnSpc>
                <a:spcPct val="114000"/>
              </a:lnSpc>
            </a:pPr>
            <a:r>
              <a:rPr lang="uk-UA" sz="2400" b="1" i="1" dirty="0">
                <a:effectLst/>
                <a:latin typeface="Times New Roman" panose="02020603050405020304" pitchFamily="18" charset="0"/>
                <a:ea typeface="Times New Roman" panose="02020603050405020304" pitchFamily="18" charset="0"/>
              </a:rPr>
              <a:t>Мета заняття</a:t>
            </a:r>
            <a:r>
              <a:rPr lang="uk-UA" sz="2400" dirty="0">
                <a:effectLst/>
                <a:latin typeface="Times New Roman" panose="02020603050405020304" pitchFamily="18" charset="0"/>
                <a:ea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rPr>
              <a:t>ознайомитися з основними поняттями про ліцензійну угоду та її використання для передачі прав власності патенту іншій особі, засвоїти особливості та правові наслідки укладання різних видів ліцензійних договорів і методику укладання ліцензійної угоди</a:t>
            </a:r>
            <a:endParaRPr lang="uk-UA" sz="20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1740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C8B6E765-698B-42FE-859E-7E55EB77A1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a:extLst>
              <a:ext uri="{FF2B5EF4-FFF2-40B4-BE49-F238E27FC236}">
                <a16:creationId xmlns:a16="http://schemas.microsoft.com/office/drawing/2014/main" id="{C06E5BEF-4C65-4097-85DD-8D45D54C29E9}"/>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36A5CAA-0954-4C38-A6AB-3B9D80C2F6A2}"/>
              </a:ext>
            </a:extLst>
          </p:cNvPr>
          <p:cNvSpPr txBox="1"/>
          <p:nvPr/>
        </p:nvSpPr>
        <p:spPr>
          <a:xfrm>
            <a:off x="2571" y="1116027"/>
            <a:ext cx="9169648" cy="5678542"/>
          </a:xfrm>
          <a:prstGeom prst="rect">
            <a:avLst/>
          </a:prstGeom>
          <a:noFill/>
        </p:spPr>
        <p:txBody>
          <a:bodyPr wrap="square">
            <a:spAutoFit/>
          </a:bodyPr>
          <a:lstStyle/>
          <a:p>
            <a:pPr marL="63500" marR="62865" indent="1735138" algn="just">
              <a:lnSpc>
                <a:spcPct val="114000"/>
              </a:lnSpc>
            </a:pPr>
            <a:r>
              <a:rPr lang="uk-UA" sz="2000" u="sng" dirty="0">
                <a:effectLst/>
                <a:latin typeface="Times New Roman" panose="02020603050405020304" pitchFamily="18" charset="0"/>
                <a:ea typeface="Times New Roman" panose="02020603050405020304" pitchFamily="18" charset="0"/>
              </a:rPr>
              <a:t>Примусова ліцензія</a:t>
            </a:r>
            <a:r>
              <a:rPr lang="uk-UA" sz="2000" dirty="0">
                <a:effectLst/>
                <a:latin typeface="Times New Roman" panose="02020603050405020304" pitchFamily="18" charset="0"/>
                <a:ea typeface="Times New Roman" panose="02020603050405020304" pitchFamily="18" charset="0"/>
              </a:rPr>
              <a:t>. Якщо винахід (корисна модель), крім секретного винаходу (корисної моделі), не використовується або недостатньо використовується в Україні протягом трьох років, починаючи від дати публікації відомостей про видачу патенту або від дати, коли використання винаходу було припинено, то будь-яка особа, яка має бажання і виявляє готовність використовувати винахід, у разі відмови власника прав від укладання ліцензійного договору, може звернутися до суду із заявою про надання їй дозволу на використання винаходу. Права власності на винахід, що засвідчується патентом, можуть бути обмежені на підставі примусової ліцензії.</a:t>
            </a:r>
          </a:p>
          <a:p>
            <a:pPr marL="63500" marR="62865" indent="466725" algn="just">
              <a:lnSpc>
                <a:spcPct val="114000"/>
              </a:lnSpc>
            </a:pPr>
            <a:r>
              <a:rPr lang="uk-UA" sz="2000" dirty="0">
                <a:effectLst/>
                <a:latin typeface="Times New Roman" panose="02020603050405020304" pitchFamily="18" charset="0"/>
                <a:ea typeface="Times New Roman" panose="02020603050405020304" pitchFamily="18" charset="0"/>
              </a:rPr>
              <a:t> Порядок надання примусової ліцензії визначений законодавством і реалізується двома шляхами: в адміністративному порядку і у судовому порядку.</a:t>
            </a:r>
          </a:p>
          <a:p>
            <a:pPr indent="633413" algn="just">
              <a:lnSpc>
                <a:spcPct val="114000"/>
              </a:lnSpc>
            </a:pPr>
            <a:r>
              <a:rPr lang="uk-UA" sz="2000" dirty="0">
                <a:effectLst/>
                <a:latin typeface="Times New Roman" panose="02020603050405020304" pitchFamily="18" charset="0"/>
                <a:ea typeface="Times New Roman" panose="02020603050405020304" pitchFamily="18" charset="0"/>
              </a:rPr>
              <a:t>Адміністративний порядок застосовується, якщо цього вимагають суспільні інтереси та інтереси національної безпеки. У такому разі Кабінет Міністрів України має право на відчуження прав на використання винаходу визначеній ним особі без згоди власника патенту у разі його безпідставної відмови у видачі ліцензії на умовах невиключної ліцензії на використання винаходу.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A01278-C4DC-4000-8293-57051E7CE2D5}"/>
              </a:ext>
            </a:extLst>
          </p:cNvPr>
          <p:cNvSpPr txBox="1"/>
          <p:nvPr/>
        </p:nvSpPr>
        <p:spPr>
          <a:xfrm>
            <a:off x="-56899" y="921779"/>
            <a:ext cx="9167934" cy="5940088"/>
          </a:xfrm>
          <a:prstGeom prst="rect">
            <a:avLst/>
          </a:prstGeom>
          <a:noFill/>
        </p:spPr>
        <p:txBody>
          <a:bodyPr wrap="square">
            <a:spAutoFit/>
          </a:bodyPr>
          <a:lstStyle/>
          <a:p>
            <a:pPr marL="64770" marR="63500" indent="448945" algn="ctr"/>
            <a:r>
              <a:rPr lang="uk-UA" sz="2000" dirty="0">
                <a:effectLst/>
                <a:latin typeface="Times New Roman" panose="02020603050405020304" pitchFamily="18" charset="0"/>
                <a:ea typeface="Times New Roman" panose="02020603050405020304" pitchFamily="18" charset="0"/>
              </a:rPr>
              <a:t>При цьому:</a:t>
            </a:r>
          </a:p>
          <a:p>
            <a:pPr marL="342900" marR="66675" lvl="0" indent="-342900" algn="just">
              <a:buSzPts val="1400"/>
              <a:buFont typeface="Times New Roman" panose="02020603050405020304" pitchFamily="18" charset="0"/>
              <a:buChar char="-"/>
              <a:tabLst>
                <a:tab pos="963930" algn="l"/>
              </a:tabLst>
            </a:pPr>
            <a:r>
              <a:rPr lang="uk-UA" sz="2000" dirty="0">
                <a:effectLst/>
                <a:latin typeface="Times New Roman" panose="02020603050405020304" pitchFamily="18" charset="0"/>
                <a:ea typeface="Times New Roman" panose="02020603050405020304" pitchFamily="18" charset="0"/>
              </a:rPr>
              <a:t>дозвіл на таке використання надається, виходячи з конкретних обставин;</a:t>
            </a:r>
          </a:p>
          <a:p>
            <a:pPr marL="342900" marR="62230" lvl="0" indent="-342900" algn="just">
              <a:buSzPts val="1400"/>
              <a:buFont typeface="Times New Roman" panose="02020603050405020304" pitchFamily="18" charset="0"/>
              <a:buChar char="-"/>
              <a:tabLst>
                <a:tab pos="963930" algn="l"/>
              </a:tabLst>
            </a:pPr>
            <a:r>
              <a:rPr lang="uk-UA" sz="2000" dirty="0">
                <a:effectLst/>
                <a:latin typeface="Times New Roman" panose="02020603050405020304" pitchFamily="18" charset="0"/>
                <a:ea typeface="Times New Roman" panose="02020603050405020304" pitchFamily="18" charset="0"/>
              </a:rPr>
              <a:t>обсяг і тривалість такого використання визначаються метою наданого дозволу, і у випадку напівпровідникової технології воно має бути лише некомерційним використанням органами державної влади чи виправленням </a:t>
            </a:r>
            <a:r>
              <a:rPr lang="uk-UA" sz="2000" dirty="0" err="1">
                <a:effectLst/>
                <a:latin typeface="Times New Roman" panose="02020603050405020304" pitchFamily="18" charset="0"/>
                <a:ea typeface="Times New Roman" panose="02020603050405020304" pitchFamily="18" charset="0"/>
              </a:rPr>
              <a:t>антиконкурентної</a:t>
            </a:r>
            <a:r>
              <a:rPr lang="uk-UA" sz="2000" dirty="0">
                <a:effectLst/>
                <a:latin typeface="Times New Roman" panose="02020603050405020304" pitchFamily="18" charset="0"/>
                <a:ea typeface="Times New Roman" panose="02020603050405020304" pitchFamily="18" charset="0"/>
              </a:rPr>
              <a:t> практики за рішенням відповідного органу державної влади;</a:t>
            </a:r>
          </a:p>
          <a:p>
            <a:pPr marL="342900" marR="69850" lvl="0" indent="-342900" algn="just">
              <a:buSzPts val="1400"/>
              <a:buFont typeface="Times New Roman" panose="02020603050405020304" pitchFamily="18" charset="0"/>
              <a:buChar char="-"/>
              <a:tabLst>
                <a:tab pos="963930" algn="l"/>
              </a:tabLst>
            </a:pPr>
            <a:r>
              <a:rPr lang="uk-UA" sz="2000" dirty="0">
                <a:effectLst/>
                <a:latin typeface="Times New Roman" panose="02020603050405020304" pitchFamily="18" charset="0"/>
                <a:ea typeface="Times New Roman" panose="02020603050405020304" pitchFamily="18" charset="0"/>
              </a:rPr>
              <a:t>дозвіл на таке використання не позбавляє власника патенту права надавати дозволи на використання винаходу;</a:t>
            </a:r>
          </a:p>
          <a:p>
            <a:pPr marL="342900" marR="64135" lvl="0" indent="-342900" algn="just">
              <a:buSzPts val="1400"/>
              <a:buFont typeface="Times New Roman" panose="02020603050405020304" pitchFamily="18" charset="0"/>
              <a:buChar char="-"/>
              <a:tabLst>
                <a:tab pos="963930" algn="l"/>
              </a:tabLst>
            </a:pPr>
            <a:r>
              <a:rPr lang="uk-UA" sz="2000" dirty="0">
                <a:effectLst/>
                <a:latin typeface="Times New Roman" panose="02020603050405020304" pitchFamily="18" charset="0"/>
                <a:ea typeface="Times New Roman" panose="02020603050405020304" pitchFamily="18" charset="0"/>
              </a:rPr>
              <a:t>право на таке використання не передається, крім випадку, коли воно передається разом з тією частиною підприємства чи ділової практики, в якій здійснюється це використання;</a:t>
            </a:r>
          </a:p>
          <a:p>
            <a:pPr marL="342900" marR="69850" lvl="0" indent="-342900" algn="just">
              <a:buSzPts val="1400"/>
              <a:buFont typeface="Times New Roman" panose="02020603050405020304" pitchFamily="18" charset="0"/>
              <a:buChar char="-"/>
              <a:tabLst>
                <a:tab pos="963930" algn="l"/>
              </a:tabLst>
            </a:pPr>
            <a:r>
              <a:rPr lang="uk-UA" sz="2000" dirty="0">
                <a:effectLst/>
                <a:latin typeface="Times New Roman" panose="02020603050405020304" pitchFamily="18" charset="0"/>
                <a:ea typeface="Times New Roman" panose="02020603050405020304" pitchFamily="18" charset="0"/>
              </a:rPr>
              <a:t>використання дозволяється переважно для забезпечення потреб внутрішнього ринку;</a:t>
            </a:r>
          </a:p>
          <a:p>
            <a:pPr marL="342900" marR="65405" lvl="0" indent="-342900" algn="just">
              <a:buSzPts val="1400"/>
              <a:buFont typeface="Times New Roman" panose="02020603050405020304" pitchFamily="18" charset="0"/>
              <a:buChar char="-"/>
              <a:tabLst>
                <a:tab pos="963930" algn="l"/>
              </a:tabLst>
            </a:pPr>
            <a:r>
              <a:rPr lang="uk-UA" sz="2000" dirty="0">
                <a:effectLst/>
                <a:latin typeface="Times New Roman" panose="02020603050405020304" pitchFamily="18" charset="0"/>
                <a:ea typeface="Times New Roman" panose="02020603050405020304" pitchFamily="18" charset="0"/>
              </a:rPr>
              <a:t>про надання дозволу на використання винаходу (корисної моделі) власнику патенту надсилається повідомлення одразу, як це стане практично можливим;</a:t>
            </a:r>
          </a:p>
          <a:p>
            <a:pPr marL="342900" marR="67945" lvl="0" indent="-342900" algn="just">
              <a:buSzPts val="1400"/>
              <a:buFont typeface="Times New Roman" panose="02020603050405020304" pitchFamily="18" charset="0"/>
              <a:buChar char="-"/>
              <a:tabLst>
                <a:tab pos="963930" algn="l"/>
              </a:tabLst>
            </a:pPr>
            <a:r>
              <a:rPr lang="uk-UA" sz="2000" dirty="0">
                <a:effectLst/>
                <a:latin typeface="Times New Roman" panose="02020603050405020304" pitchFamily="18" charset="0"/>
                <a:ea typeface="Times New Roman" panose="02020603050405020304" pitchFamily="18" charset="0"/>
              </a:rPr>
              <a:t>дозвіл на використання відміняється, якщо перестають існувати обставини, через які його видано;</a:t>
            </a:r>
          </a:p>
          <a:p>
            <a:pPr marL="342900" marR="69215" lvl="0" indent="-342900" algn="just">
              <a:buSzPts val="1400"/>
              <a:buFont typeface="Times New Roman" panose="02020603050405020304" pitchFamily="18" charset="0"/>
              <a:buChar char="-"/>
              <a:tabLst>
                <a:tab pos="963930" algn="l"/>
              </a:tabLst>
            </a:pPr>
            <a:r>
              <a:rPr lang="uk-UA" sz="2000" dirty="0">
                <a:effectLst/>
                <a:latin typeface="Times New Roman" panose="02020603050405020304" pitchFamily="18" charset="0"/>
                <a:ea typeface="Times New Roman" panose="02020603050405020304" pitchFamily="18" charset="0"/>
              </a:rPr>
              <a:t>власнику патенту сплачується адекватна компенсація відповідно до економічної цінності винаходу (корисної моделі).</a:t>
            </a:r>
          </a:p>
        </p:txBody>
      </p:sp>
      <p:pic>
        <p:nvPicPr>
          <p:cNvPr id="4" name="Picture 2">
            <a:extLst>
              <a:ext uri="{FF2B5EF4-FFF2-40B4-BE49-F238E27FC236}">
                <a16:creationId xmlns:a16="http://schemas.microsoft.com/office/drawing/2014/main" id="{5C1A61A6-10F4-40F3-96EC-BB4C8EBB91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48" y="17015"/>
            <a:ext cx="1519975" cy="1251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a:extLst>
              <a:ext uri="{FF2B5EF4-FFF2-40B4-BE49-F238E27FC236}">
                <a16:creationId xmlns:a16="http://schemas.microsoft.com/office/drawing/2014/main" id="{B3C01720-35FD-40C3-B9EB-8F489730365B}"/>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5934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BE1279BE-673E-4B6A-982D-29EAD26A5B5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48" y="17015"/>
            <a:ext cx="1519975" cy="1251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Заголовок 1">
            <a:extLst>
              <a:ext uri="{FF2B5EF4-FFF2-40B4-BE49-F238E27FC236}">
                <a16:creationId xmlns:a16="http://schemas.microsoft.com/office/drawing/2014/main" id="{8AE611F6-2F16-46A2-B26E-C63E71F5A4FF}"/>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4F67571-FCC3-4E52-B918-9283E10DA5F0}"/>
              </a:ext>
            </a:extLst>
          </p:cNvPr>
          <p:cNvSpPr txBox="1"/>
          <p:nvPr/>
        </p:nvSpPr>
        <p:spPr>
          <a:xfrm>
            <a:off x="-12824" y="838691"/>
            <a:ext cx="9169648" cy="5678542"/>
          </a:xfrm>
          <a:prstGeom prst="rect">
            <a:avLst/>
          </a:prstGeom>
          <a:noFill/>
        </p:spPr>
        <p:txBody>
          <a:bodyPr wrap="square">
            <a:spAutoFit/>
          </a:bodyPr>
          <a:lstStyle/>
          <a:p>
            <a:pPr marL="63500" marR="66675" indent="1544638" algn="just">
              <a:lnSpc>
                <a:spcPct val="114000"/>
              </a:lnSpc>
            </a:pPr>
            <a:r>
              <a:rPr lang="uk-UA" sz="2000" dirty="0">
                <a:effectLst/>
                <a:latin typeface="Times New Roman" panose="02020603050405020304" pitchFamily="18" charset="0"/>
                <a:ea typeface="Times New Roman" panose="02020603050405020304" pitchFamily="18" charset="0"/>
              </a:rPr>
              <a:t>Рішення Кабінету Міністрів України про надання дозволу на використання винаходу (корисної моделі), строк і умови його надання, відміну дозволу на використання, розмір та порядок виплати винагороди власнику патенту можуть бути оскаржені в судовому порядку.</a:t>
            </a:r>
          </a:p>
          <a:p>
            <a:pPr marL="64770" marR="67945" indent="448945" algn="just">
              <a:lnSpc>
                <a:spcPct val="114000"/>
              </a:lnSpc>
            </a:pPr>
            <a:r>
              <a:rPr lang="uk-UA" sz="2000" dirty="0">
                <a:effectLst/>
                <a:latin typeface="Times New Roman" panose="02020603050405020304" pitchFamily="18" charset="0"/>
                <a:ea typeface="Times New Roman" panose="02020603050405020304" pitchFamily="18" charset="0"/>
              </a:rPr>
              <a:t>Власник патенту (деклараційного патенту) на секретний винахід чи деклараційного патенту на секретну корисну модель може видати ліцензію на використання його винаходу (корисної моделі) тільки особі, що має дозвіл доступу до цього винаходу (корисної моделі) від Державного експерта.</a:t>
            </a:r>
          </a:p>
          <a:p>
            <a:pPr marL="64770" marR="67310" indent="448945" algn="just">
              <a:lnSpc>
                <a:spcPct val="114000"/>
              </a:lnSpc>
            </a:pPr>
            <a:r>
              <a:rPr lang="uk-UA" sz="2000" dirty="0">
                <a:effectLst/>
                <a:latin typeface="Times New Roman" panose="02020603050405020304" pitchFamily="18" charset="0"/>
                <a:ea typeface="Times New Roman" panose="02020603050405020304" pitchFamily="18" charset="0"/>
              </a:rPr>
              <a:t>Якщо зазначена особа не може досягти із власником такого патенту згоди щодо видачі ліцензії, Кабінет Міністрів України має право дозволити їй використання секретного винаходу (корисної моделі).</a:t>
            </a:r>
          </a:p>
          <a:p>
            <a:pPr marL="64770" marR="67310" indent="448945" algn="just">
              <a:lnSpc>
                <a:spcPct val="114000"/>
              </a:lnSpc>
            </a:pPr>
            <a:r>
              <a:rPr lang="uk-UA" sz="2000" dirty="0">
                <a:effectLst/>
                <a:latin typeface="Times New Roman" panose="02020603050405020304" pitchFamily="18" charset="0"/>
                <a:ea typeface="Times New Roman" panose="02020603050405020304" pitchFamily="18" charset="0"/>
              </a:rPr>
              <a:t>У судовому порядку примусову ліцензію може бути видано за клопотанням зацікавленої особи, направленим до судових органів, якщо власник патенту не використовував або недостатньо використовував винахід на території України впродовж трьох років після видачі патенту або його використання було припинено більш, ніж на три роки.</a:t>
            </a:r>
          </a:p>
        </p:txBody>
      </p:sp>
    </p:spTree>
    <p:extLst>
      <p:ext uri="{BB962C8B-B14F-4D97-AF65-F5344CB8AC3E}">
        <p14:creationId xmlns:p14="http://schemas.microsoft.com/office/powerpoint/2010/main" val="2131547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3E1F776A-6910-46DF-954E-8205DBC1E2B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48" y="17015"/>
            <a:ext cx="1519975" cy="1251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Заголовок 1">
            <a:extLst>
              <a:ext uri="{FF2B5EF4-FFF2-40B4-BE49-F238E27FC236}">
                <a16:creationId xmlns:a16="http://schemas.microsoft.com/office/drawing/2014/main" id="{7F864E0E-478A-4F41-81AE-DB36CE201C69}"/>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AF47961-C446-4153-9DFE-272C1D48ED05}"/>
              </a:ext>
            </a:extLst>
          </p:cNvPr>
          <p:cNvSpPr txBox="1"/>
          <p:nvPr/>
        </p:nvSpPr>
        <p:spPr>
          <a:xfrm>
            <a:off x="0" y="731027"/>
            <a:ext cx="9169648" cy="6163995"/>
          </a:xfrm>
          <a:prstGeom prst="rect">
            <a:avLst/>
          </a:prstGeom>
          <a:noFill/>
        </p:spPr>
        <p:txBody>
          <a:bodyPr wrap="square">
            <a:spAutoFit/>
          </a:bodyPr>
          <a:lstStyle/>
          <a:p>
            <a:pPr marL="63500" marR="64770" indent="1455738" algn="just">
              <a:lnSpc>
                <a:spcPct val="150000"/>
              </a:lnSpc>
            </a:pPr>
            <a:r>
              <a:rPr lang="uk-UA" sz="2200" dirty="0">
                <a:effectLst/>
                <a:latin typeface="Times New Roman" panose="02020603050405020304" pitchFamily="18" charset="0"/>
                <a:ea typeface="Times New Roman" panose="02020603050405020304" pitchFamily="18" charset="0"/>
              </a:rPr>
              <a:t>Проте суд (арбітражний суд) може винести це рішення тільки за таких умов:</a:t>
            </a:r>
          </a:p>
          <a:p>
            <a:pPr marL="342900" marR="67945" lvl="0" indent="-342900" algn="just">
              <a:lnSpc>
                <a:spcPct val="150000"/>
              </a:lnSpc>
              <a:buSzPts val="1400"/>
              <a:buFont typeface="Times New Roman" panose="02020603050405020304" pitchFamily="18" charset="0"/>
              <a:buChar char="-"/>
              <a:tabLst>
                <a:tab pos="963930" algn="l"/>
              </a:tabLst>
            </a:pPr>
            <a:r>
              <a:rPr lang="uk-UA" sz="2200" dirty="0">
                <a:effectLst/>
                <a:latin typeface="Times New Roman" panose="02020603050405020304" pitchFamily="18" charset="0"/>
                <a:ea typeface="Times New Roman" panose="02020603050405020304" pitchFamily="18" charset="0"/>
              </a:rPr>
              <a:t>власник патенту не зможе довести, що факт невикористання винаходу був зумовлений поважними причинами;</a:t>
            </a:r>
          </a:p>
          <a:p>
            <a:pPr marL="342900" marR="68580" lvl="0" indent="-342900" algn="just">
              <a:lnSpc>
                <a:spcPct val="150000"/>
              </a:lnSpc>
              <a:spcBef>
                <a:spcPts val="335"/>
              </a:spcBef>
              <a:spcAft>
                <a:spcPts val="0"/>
              </a:spcAft>
              <a:buSzPts val="1400"/>
              <a:buFont typeface="Times New Roman" panose="02020603050405020304" pitchFamily="18" charset="0"/>
              <a:buChar char="-"/>
              <a:tabLst>
                <a:tab pos="963930" algn="l"/>
              </a:tabLst>
            </a:pPr>
            <a:r>
              <a:rPr lang="uk-UA" sz="2200" dirty="0">
                <a:effectLst/>
                <a:latin typeface="Times New Roman" panose="02020603050405020304" pitchFamily="18" charset="0"/>
                <a:ea typeface="Times New Roman" panose="02020603050405020304" pitchFamily="18" charset="0"/>
              </a:rPr>
              <a:t>зацікавлена особа доведе, що вона не змогла на прийнятних умовах укласти ліцензійний договір на використання винаходу з власником патенту.</a:t>
            </a:r>
          </a:p>
          <a:p>
            <a:pPr marL="64770" marR="64770" indent="448945" algn="just">
              <a:lnSpc>
                <a:spcPct val="150000"/>
              </a:lnSpc>
              <a:spcBef>
                <a:spcPts val="5"/>
              </a:spcBef>
              <a:spcAft>
                <a:spcPts val="0"/>
              </a:spcAft>
            </a:pPr>
            <a:r>
              <a:rPr lang="uk-UA" sz="2200" dirty="0">
                <a:effectLst/>
                <a:latin typeface="Times New Roman" panose="02020603050405020304" pitchFamily="18" charset="0"/>
                <a:ea typeface="Times New Roman" panose="02020603050405020304" pitchFamily="18" charset="0"/>
              </a:rPr>
              <a:t>Обсяг використання винаходу, строк дії примусової ліцензії, розмір та порядок виплати винагороди власнику патенту зазначаються в рішенні судового органу. У всіх випадках власник примусової ліцензії не має виключного права на використання винаходу та не має права видавати </a:t>
            </a:r>
            <a:r>
              <a:rPr lang="uk-UA" sz="2200" dirty="0" err="1">
                <a:effectLst/>
                <a:latin typeface="Times New Roman" panose="02020603050405020304" pitchFamily="18" charset="0"/>
                <a:ea typeface="Times New Roman" panose="02020603050405020304" pitchFamily="18" charset="0"/>
              </a:rPr>
              <a:t>субліцензії</a:t>
            </a:r>
            <a:r>
              <a:rPr lang="uk-UA" sz="22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3778814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F310AF-6026-4755-96FF-D00306DB9DCD}"/>
              </a:ext>
            </a:extLst>
          </p:cNvPr>
          <p:cNvSpPr txBox="1"/>
          <p:nvPr/>
        </p:nvSpPr>
        <p:spPr>
          <a:xfrm>
            <a:off x="179512" y="717028"/>
            <a:ext cx="8964488" cy="6077113"/>
          </a:xfrm>
          <a:prstGeom prst="rect">
            <a:avLst/>
          </a:prstGeom>
          <a:noFill/>
        </p:spPr>
        <p:txBody>
          <a:bodyPr wrap="square">
            <a:spAutoFit/>
          </a:bodyPr>
          <a:lstStyle/>
          <a:p>
            <a:pPr marL="63500" marR="70485" indent="1455738" algn="just">
              <a:lnSpc>
                <a:spcPct val="150000"/>
              </a:lnSpc>
            </a:pPr>
            <a:r>
              <a:rPr lang="uk-UA" sz="2000" dirty="0">
                <a:effectLst/>
                <a:latin typeface="Times New Roman" panose="02020603050405020304" pitchFamily="18" charset="0"/>
                <a:ea typeface="Times New Roman" panose="02020603050405020304" pitchFamily="18" charset="0"/>
              </a:rPr>
              <a:t>Вимоги до укладання ліцензійної угоди що передбачені законодавством України:</a:t>
            </a:r>
          </a:p>
          <a:p>
            <a:pPr marL="342900" marR="66040" lvl="0" indent="-342900" algn="just">
              <a:lnSpc>
                <a:spcPct val="150000"/>
              </a:lnSpc>
              <a:spcBef>
                <a:spcPts val="5"/>
              </a:spcBef>
              <a:spcAft>
                <a:spcPts val="0"/>
              </a:spcAft>
              <a:buSzPts val="1400"/>
              <a:buFont typeface="Times New Roman" panose="02020603050405020304" pitchFamily="18" charset="0"/>
              <a:buAutoNum type="arabicPeriod"/>
              <a:tabLst>
                <a:tab pos="773430" algn="l"/>
              </a:tabLst>
            </a:pPr>
            <a:r>
              <a:rPr lang="uk-UA" sz="2000" dirty="0">
                <a:effectLst/>
                <a:latin typeface="Times New Roman" panose="02020603050405020304" pitchFamily="18" charset="0"/>
                <a:ea typeface="Times New Roman" panose="02020603050405020304" pitchFamily="18" charset="0"/>
              </a:rPr>
              <a:t>Ліцензійний договір має бути укладений у письмовій формі з підписами та печатками сторін. Письмова форма не обов'язкова для авторських ліцензійних договорів про опублікування творів у періодичних виданнях і енциклопедичних словниках.</a:t>
            </a:r>
          </a:p>
          <a:p>
            <a:pPr marL="342900" marR="64135" lvl="0" indent="-342900" algn="just">
              <a:lnSpc>
                <a:spcPct val="150000"/>
              </a:lnSpc>
              <a:buSzPts val="1400"/>
              <a:buFont typeface="Times New Roman" panose="02020603050405020304" pitchFamily="18" charset="0"/>
              <a:buAutoNum type="arabicPeriod"/>
              <a:tabLst>
                <a:tab pos="802005" algn="l"/>
              </a:tabLst>
            </a:pPr>
            <a:r>
              <a:rPr lang="uk-UA" sz="2000" dirty="0">
                <a:effectLst/>
                <a:latin typeface="Times New Roman" panose="02020603050405020304" pitchFamily="18" charset="0"/>
                <a:ea typeface="Times New Roman" panose="02020603050405020304" pitchFamily="18" charset="0"/>
              </a:rPr>
              <a:t>Ліцензійний договір має відповідати докладним, однозначним формулюванням, що не допускають двозначного тлумачення, конкретній характеристиці предмета договору, прав і обов'язків, відповідальності тощо.</a:t>
            </a:r>
          </a:p>
          <a:p>
            <a:pPr marL="342900" marR="66675" lvl="0" indent="-342900" algn="just">
              <a:lnSpc>
                <a:spcPct val="150000"/>
              </a:lnSpc>
              <a:spcBef>
                <a:spcPts val="335"/>
              </a:spcBef>
              <a:spcAft>
                <a:spcPts val="0"/>
              </a:spcAft>
              <a:buSzPts val="1400"/>
              <a:buFont typeface="Times New Roman" panose="02020603050405020304" pitchFamily="18" charset="0"/>
              <a:buAutoNum type="arabicPeriod"/>
              <a:tabLst>
                <a:tab pos="730885" algn="l"/>
              </a:tabLst>
            </a:pPr>
            <a:r>
              <a:rPr lang="uk-UA" sz="2000" dirty="0">
                <a:effectLst/>
                <a:latin typeface="Times New Roman" panose="02020603050405020304" pitchFamily="18" charset="0"/>
                <a:ea typeface="Times New Roman" panose="02020603050405020304" pitchFamily="18" charset="0"/>
              </a:rPr>
              <a:t>Ліцензійна угода має обов’язково містити в собі наступні складові частини: преамбула – викладається бажання ліцензіата придбати певні права на об'єкт інтелектуальної власності та його мета. У преамбулі слід дати докладне визначення понять (термінів), які використовуються в тексті договору.</a:t>
            </a:r>
          </a:p>
        </p:txBody>
      </p:sp>
      <p:pic>
        <p:nvPicPr>
          <p:cNvPr id="4" name="Picture 2">
            <a:extLst>
              <a:ext uri="{FF2B5EF4-FFF2-40B4-BE49-F238E27FC236}">
                <a16:creationId xmlns:a16="http://schemas.microsoft.com/office/drawing/2014/main" id="{8A4F0768-7967-4CB2-BA52-C7AC48FA3C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48" y="17015"/>
            <a:ext cx="1519975" cy="1251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a:extLst>
              <a:ext uri="{FF2B5EF4-FFF2-40B4-BE49-F238E27FC236}">
                <a16:creationId xmlns:a16="http://schemas.microsoft.com/office/drawing/2014/main" id="{8B8BF624-0B11-47F1-8E37-0556B7752213}"/>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441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AE234D72-951E-4DCF-BF21-03E7EC76CB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a:extLst>
              <a:ext uri="{FF2B5EF4-FFF2-40B4-BE49-F238E27FC236}">
                <a16:creationId xmlns:a16="http://schemas.microsoft.com/office/drawing/2014/main" id="{6E6CC4E5-316B-48F5-826A-382632669163}"/>
              </a:ext>
            </a:extLst>
          </p:cNvPr>
          <p:cNvSpPr txBox="1"/>
          <p:nvPr/>
        </p:nvSpPr>
        <p:spPr>
          <a:xfrm>
            <a:off x="-25648" y="3698783"/>
            <a:ext cx="9141266" cy="3170099"/>
          </a:xfrm>
          <a:prstGeom prst="rect">
            <a:avLst/>
          </a:prstGeom>
          <a:noFill/>
        </p:spPr>
        <p:txBody>
          <a:bodyPr wrap="square">
            <a:spAutoFit/>
          </a:bodyPr>
          <a:lstStyle/>
          <a:p>
            <a:pPr indent="450215" algn="ct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Література:</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Дергачова В.В.,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Пермінова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С.О. Інтелектуальна власність: навчальний посібник / В. В. Дергачова, С. О.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Пермінова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за ред. О. А. Гавриша . К.: НТУУ «КПІ», 2015.  416 с.:</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Наукова діяльність, Патентознавство. Інтелектуальна власність : підручник /Укладачі: Г.О.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Оборський</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І.М.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Чістякова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Д.Д.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Татакі</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О.С. Білоусов, І.К.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Кривдіна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В.П.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Кубко</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С.Х. Яворський.  К : Каравела, 2016. 232 с. </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Ходаківський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Є. І. Інтелектуальна власність: економіко-правові аспекти. Підручник: 3-тє вид., перероб. та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доп</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 Є. І.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Ходаківський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В. П.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Якобчук</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І. Л. Литвинчук.  К.: «Центр учбової літератури», 2017.  504 с.</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Заголовок 1">
            <a:extLst>
              <a:ext uri="{FF2B5EF4-FFF2-40B4-BE49-F238E27FC236}">
                <a16:creationId xmlns:a16="http://schemas.microsoft.com/office/drawing/2014/main" id="{81399387-B22F-4774-B296-D8144937BCC4}"/>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410C7EC9-0335-47D5-A2BB-7870B5C91195}"/>
              </a:ext>
            </a:extLst>
          </p:cNvPr>
          <p:cNvSpPr txBox="1"/>
          <p:nvPr/>
        </p:nvSpPr>
        <p:spPr>
          <a:xfrm>
            <a:off x="69739" y="1103456"/>
            <a:ext cx="9074261" cy="2349361"/>
          </a:xfrm>
          <a:prstGeom prst="rect">
            <a:avLst/>
          </a:prstGeom>
          <a:noFill/>
        </p:spPr>
        <p:txBody>
          <a:bodyPr wrap="square">
            <a:spAutoFit/>
          </a:bodyPr>
          <a:lstStyle/>
          <a:p>
            <a:pPr marL="2148205" algn="ctr"/>
            <a:r>
              <a:rPr lang="uk-UA" sz="2400" b="1" i="1" dirty="0">
                <a:effectLst/>
                <a:latin typeface="Times New Roman" panose="02020603050405020304" pitchFamily="18" charset="0"/>
                <a:ea typeface="Times New Roman" panose="02020603050405020304" pitchFamily="18" charset="0"/>
              </a:rPr>
              <a:t>Контрольні</a:t>
            </a:r>
            <a:r>
              <a:rPr lang="uk-UA" sz="2400" b="1" i="1" spc="-25" dirty="0">
                <a:effectLst/>
                <a:latin typeface="Times New Roman" panose="02020603050405020304" pitchFamily="18" charset="0"/>
                <a:ea typeface="Times New Roman" panose="02020603050405020304" pitchFamily="18" charset="0"/>
              </a:rPr>
              <a:t> </a:t>
            </a:r>
            <a:r>
              <a:rPr lang="uk-UA" sz="2400" b="1" i="1" dirty="0">
                <a:effectLst/>
                <a:latin typeface="Times New Roman" panose="02020603050405020304" pitchFamily="18" charset="0"/>
                <a:ea typeface="Times New Roman" panose="02020603050405020304" pitchFamily="18" charset="0"/>
              </a:rPr>
              <a:t>запитання</a:t>
            </a:r>
          </a:p>
          <a:p>
            <a:pPr marL="342900" lvl="0" indent="-342900">
              <a:spcBef>
                <a:spcPts val="770"/>
              </a:spcBef>
              <a:spcAft>
                <a:spcPts val="0"/>
              </a:spcAft>
              <a:buSzPts val="1400"/>
              <a:buFont typeface="Times New Roman" panose="02020603050405020304" pitchFamily="18" charset="0"/>
              <a:buAutoNum type="arabicPeriod"/>
              <a:tabLst>
                <a:tab pos="963295" algn="l"/>
                <a:tab pos="963930" algn="l"/>
              </a:tabLst>
            </a:pPr>
            <a:r>
              <a:rPr lang="uk-UA" sz="2400" spc="0" dirty="0">
                <a:effectLst/>
                <a:latin typeface="Times New Roman" panose="02020603050405020304" pitchFamily="18" charset="0"/>
                <a:ea typeface="Times New Roman" panose="02020603050405020304" pitchFamily="18" charset="0"/>
              </a:rPr>
              <a:t>Які вимоги до укладання ліцензійної угоди?</a:t>
            </a:r>
          </a:p>
          <a:p>
            <a:pPr marL="342900" lvl="0" indent="-342900">
              <a:spcBef>
                <a:spcPts val="800"/>
              </a:spcBef>
              <a:spcAft>
                <a:spcPts val="0"/>
              </a:spcAft>
              <a:buSzPts val="1400"/>
              <a:buFont typeface="Times New Roman" panose="02020603050405020304" pitchFamily="18" charset="0"/>
              <a:buAutoNum type="arabicPeriod"/>
              <a:tabLst>
                <a:tab pos="963295" algn="l"/>
                <a:tab pos="963930" algn="l"/>
              </a:tabLst>
            </a:pPr>
            <a:r>
              <a:rPr lang="uk-UA" sz="2400" spc="0" dirty="0">
                <a:effectLst/>
                <a:latin typeface="Times New Roman" panose="02020603050405020304" pitchFamily="18" charset="0"/>
                <a:ea typeface="Times New Roman" panose="02020603050405020304" pitchFamily="18" charset="0"/>
              </a:rPr>
              <a:t>Які існують види ліцензійних договорів?</a:t>
            </a:r>
          </a:p>
          <a:p>
            <a:pPr marL="342900" lvl="0" indent="-342900">
              <a:spcBef>
                <a:spcPts val="800"/>
              </a:spcBef>
              <a:spcAft>
                <a:spcPts val="0"/>
              </a:spcAft>
              <a:buSzPts val="1400"/>
              <a:buFont typeface="Times New Roman" panose="02020603050405020304" pitchFamily="18" charset="0"/>
              <a:buAutoNum type="arabicPeriod"/>
              <a:tabLst>
                <a:tab pos="963295" algn="l"/>
                <a:tab pos="963930" algn="l"/>
              </a:tabLst>
            </a:pPr>
            <a:r>
              <a:rPr lang="uk-UA" sz="2400" spc="0" dirty="0">
                <a:effectLst/>
                <a:latin typeface="Times New Roman" panose="02020603050405020304" pitchFamily="18" charset="0"/>
                <a:ea typeface="Times New Roman" panose="02020603050405020304" pitchFamily="18" charset="0"/>
              </a:rPr>
              <a:t>Що таке ліцензійна угода?</a:t>
            </a:r>
          </a:p>
          <a:p>
            <a:pPr marL="342900" lvl="0" indent="-342900">
              <a:spcBef>
                <a:spcPts val="815"/>
              </a:spcBef>
              <a:spcAft>
                <a:spcPts val="0"/>
              </a:spcAft>
              <a:buSzPts val="1400"/>
              <a:buFont typeface="Times New Roman" panose="02020603050405020304" pitchFamily="18" charset="0"/>
              <a:buAutoNum type="arabicPeriod"/>
              <a:tabLst>
                <a:tab pos="1002030" algn="l"/>
                <a:tab pos="1002665" algn="l"/>
              </a:tabLst>
            </a:pPr>
            <a:r>
              <a:rPr lang="uk-UA" sz="2400" spc="0" dirty="0">
                <a:effectLst/>
                <a:latin typeface="Times New Roman" panose="02020603050405020304" pitchFamily="18" charset="0"/>
                <a:ea typeface="Times New Roman" panose="02020603050405020304" pitchFamily="18" charset="0"/>
              </a:rPr>
              <a:t>Що таке </a:t>
            </a:r>
            <a:r>
              <a:rPr lang="uk-UA" sz="2400" spc="0" dirty="0" err="1">
                <a:effectLst/>
                <a:latin typeface="Times New Roman" panose="02020603050405020304" pitchFamily="18" charset="0"/>
                <a:ea typeface="Times New Roman" panose="02020603050405020304" pitchFamily="18" charset="0"/>
              </a:rPr>
              <a:t>субліцензійний</a:t>
            </a:r>
            <a:r>
              <a:rPr lang="uk-UA" sz="2400" spc="0" dirty="0">
                <a:effectLst/>
                <a:latin typeface="Times New Roman" panose="02020603050405020304" pitchFamily="18" charset="0"/>
                <a:ea typeface="Times New Roman" panose="02020603050405020304" pitchFamily="18" charset="0"/>
              </a:rPr>
              <a:t> договір?</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3926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9992A6F0-9956-4D25-904C-9471E53DE9D3}"/>
              </a:ext>
            </a:extLst>
          </p:cNvPr>
          <p:cNvSpPr txBox="1"/>
          <p:nvPr/>
        </p:nvSpPr>
        <p:spPr>
          <a:xfrm>
            <a:off x="-25648" y="864321"/>
            <a:ext cx="9169648" cy="6038320"/>
          </a:xfrm>
          <a:prstGeom prst="rect">
            <a:avLst/>
          </a:prstGeom>
          <a:noFill/>
        </p:spPr>
        <p:txBody>
          <a:bodyPr wrap="square">
            <a:spAutoFit/>
          </a:bodyPr>
          <a:lstStyle/>
          <a:p>
            <a:pPr marL="63500" marR="67945" indent="1631950" algn="just">
              <a:lnSpc>
                <a:spcPct val="150000"/>
              </a:lnSpc>
            </a:pPr>
            <a:r>
              <a:rPr lang="uk-UA" sz="2000" dirty="0">
                <a:effectLst/>
                <a:latin typeface="Times New Roman" panose="02020603050405020304" pitchFamily="18" charset="0"/>
                <a:ea typeface="Times New Roman" panose="02020603050405020304" pitchFamily="18" charset="0"/>
              </a:rPr>
              <a:t>Право інтелектуальної власності на винахід, корисну модель чи промисловий зразок надає патент. В сучасних умовах найбільш поширеною правового формою використання об'єктів інтелектуальної власності є ліцензійна угода (договір) – ліцензія за допомогою якої власник патенту на винахід може передати права на використання винаходу іншій особі чи установі.</a:t>
            </a:r>
          </a:p>
          <a:p>
            <a:pPr marL="64770" marR="67310" indent="448945" algn="just">
              <a:lnSpc>
                <a:spcPct val="150000"/>
              </a:lnSpc>
            </a:pPr>
            <a:r>
              <a:rPr lang="uk-UA" sz="2000" dirty="0">
                <a:effectLst/>
                <a:latin typeface="Times New Roman" panose="02020603050405020304" pitchFamily="18" charset="0"/>
                <a:ea typeface="Times New Roman" panose="02020603050405020304" pitchFamily="18" charset="0"/>
              </a:rPr>
              <a:t>Ліцензійний договір – це двостороння угода, за якою сторона, що володіє виключним правом на використання винаходу (ліцензіар), надає іншій стороні (ліцензіату) дозвіл (ліцензію) на використання винаходу, а ліцензіат зобов'язується сплачувати ліцензіару платежі та здійснювати інші дії, що передбачені договором.</a:t>
            </a:r>
          </a:p>
          <a:p>
            <a:pPr indent="530225">
              <a:lnSpc>
                <a:spcPct val="150000"/>
              </a:lnSpc>
            </a:pPr>
            <a:r>
              <a:rPr lang="uk-UA" sz="2000" dirty="0">
                <a:effectLst/>
                <a:latin typeface="Times New Roman" panose="02020603050405020304" pitchFamily="18" charset="0"/>
                <a:ea typeface="Times New Roman" panose="02020603050405020304" pitchFamily="18" charset="0"/>
              </a:rPr>
              <a:t>За ліцензійним договором сторона, що має право власності (виключне право) на об'єкт інтелектуальної власності (ліцензіар), надає іншій стороні (ліцензіату) дозвіл на право використання відповідного об'єкта інтелектуальної власності.</a:t>
            </a:r>
            <a:endParaRPr lang="uk-UA" altLang="uk-UA" sz="2000" i="1" dirty="0">
              <a:solidFill>
                <a:schemeClr val="tx2">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05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437929A4-721D-4371-A0D8-4C39FE5C0CBB}"/>
              </a:ext>
            </a:extLst>
          </p:cNvPr>
          <p:cNvSpPr>
            <a:spLocks noGrp="1"/>
          </p:cNvSpPr>
          <p:nvPr>
            <p:ph type="title"/>
          </p:nvPr>
        </p:nvSpPr>
        <p:spPr>
          <a:xfrm>
            <a:off x="1403648" y="311269"/>
            <a:ext cx="7293496" cy="504056"/>
          </a:xfrm>
        </p:spPr>
        <p:txBody>
          <a:bodyPr>
            <a:noAutofit/>
          </a:body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5685CD4-4653-4EFE-B4A8-F6D75FCE1C60}"/>
              </a:ext>
            </a:extLst>
          </p:cNvPr>
          <p:cNvSpPr txBox="1"/>
          <p:nvPr/>
        </p:nvSpPr>
        <p:spPr>
          <a:xfrm>
            <a:off x="12974" y="844380"/>
            <a:ext cx="9131025" cy="6060633"/>
          </a:xfrm>
          <a:prstGeom prst="rect">
            <a:avLst/>
          </a:prstGeom>
          <a:noFill/>
        </p:spPr>
        <p:txBody>
          <a:bodyPr wrap="square">
            <a:spAutoFit/>
          </a:bodyPr>
          <a:lstStyle/>
          <a:p>
            <a:pPr marL="63500" marR="69850" indent="1631950" algn="just">
              <a:lnSpc>
                <a:spcPct val="150000"/>
              </a:lnSpc>
              <a:spcBef>
                <a:spcPts val="5"/>
              </a:spcBef>
              <a:spcAft>
                <a:spcPts val="0"/>
              </a:spcAft>
            </a:pPr>
            <a:r>
              <a:rPr lang="uk-UA" sz="2400" dirty="0">
                <a:effectLst/>
                <a:latin typeface="Times New Roman" panose="02020603050405020304" pitchFamily="18" charset="0"/>
                <a:ea typeface="Times New Roman" panose="02020603050405020304" pitchFamily="18" charset="0"/>
              </a:rPr>
              <a:t>Розрізняють патентні та безпатентні ліцензії. Патентними визнаються ліцензії, об'єкти яких захищені охоронними документами. Безпатентними є ті ліцензії, об'єкти яких не мають патентної охорони.</a:t>
            </a:r>
          </a:p>
          <a:p>
            <a:pPr marL="64770" marR="66675" indent="448945" algn="just">
              <a:lnSpc>
                <a:spcPct val="150000"/>
              </a:lnSpc>
            </a:pPr>
            <a:r>
              <a:rPr lang="uk-UA" sz="2400" dirty="0">
                <a:effectLst/>
                <a:latin typeface="Times New Roman" panose="02020603050405020304" pitchFamily="18" charset="0"/>
                <a:ea typeface="Times New Roman" panose="02020603050405020304" pitchFamily="18" charset="0"/>
              </a:rPr>
              <a:t>Залежно від обсягів прав, що передаються за ліцензійним договором від ліцензіара ліцензіату, всі ліцензії поділяються на такі види:</a:t>
            </a:r>
          </a:p>
          <a:p>
            <a:pPr marL="342900" lvl="0" indent="-342900">
              <a:buSzPts val="1400"/>
              <a:buFont typeface="Times New Roman" panose="02020603050405020304" pitchFamily="18" charset="0"/>
              <a:buChar char="-"/>
              <a:tabLst>
                <a:tab pos="963295" algn="l"/>
                <a:tab pos="963930" algn="l"/>
              </a:tabLst>
            </a:pPr>
            <a:r>
              <a:rPr lang="uk-UA" sz="2400" dirty="0">
                <a:effectLst/>
                <a:latin typeface="Times New Roman" panose="02020603050405020304" pitchFamily="18" charset="0"/>
                <a:ea typeface="Times New Roman" panose="02020603050405020304" pitchFamily="18" charset="0"/>
              </a:rPr>
              <a:t>повна ліцензія;</a:t>
            </a:r>
          </a:p>
          <a:p>
            <a:pPr marL="342900" lvl="0" indent="-342900">
              <a:spcBef>
                <a:spcPts val="800"/>
              </a:spcBef>
              <a:spcAft>
                <a:spcPts val="0"/>
              </a:spcAft>
              <a:buSzPts val="1400"/>
              <a:buFont typeface="Times New Roman" panose="02020603050405020304" pitchFamily="18" charset="0"/>
              <a:buChar char="-"/>
              <a:tabLst>
                <a:tab pos="963295" algn="l"/>
                <a:tab pos="963930" algn="l"/>
              </a:tabLst>
            </a:pPr>
            <a:r>
              <a:rPr lang="uk-UA" sz="2400" dirty="0">
                <a:effectLst/>
                <a:latin typeface="Times New Roman" panose="02020603050405020304" pitchFamily="18" charset="0"/>
                <a:ea typeface="Times New Roman" panose="02020603050405020304" pitchFamily="18" charset="0"/>
              </a:rPr>
              <a:t>виключна (виняткова) ліцензія;</a:t>
            </a:r>
          </a:p>
          <a:p>
            <a:pPr marL="342900" lvl="0" indent="-342900">
              <a:spcBef>
                <a:spcPts val="805"/>
              </a:spcBef>
              <a:spcAft>
                <a:spcPts val="0"/>
              </a:spcAft>
              <a:buSzPts val="1400"/>
              <a:buFont typeface="Times New Roman" panose="02020603050405020304" pitchFamily="18" charset="0"/>
              <a:buChar char="-"/>
              <a:tabLst>
                <a:tab pos="963295" algn="l"/>
                <a:tab pos="963930" algn="l"/>
              </a:tabLst>
            </a:pPr>
            <a:r>
              <a:rPr lang="uk-UA" sz="2400" dirty="0">
                <a:effectLst/>
                <a:latin typeface="Times New Roman" panose="02020603050405020304" pitchFamily="18" charset="0"/>
                <a:ea typeface="Times New Roman" panose="02020603050405020304" pitchFamily="18" charset="0"/>
              </a:rPr>
              <a:t>не виключна (невиняткова) або проста ліцензія;</a:t>
            </a:r>
          </a:p>
          <a:p>
            <a:pPr marL="342900" lvl="0" indent="-342900" algn="just">
              <a:spcBef>
                <a:spcPts val="335"/>
              </a:spcBef>
              <a:spcAft>
                <a:spcPts val="0"/>
              </a:spcAft>
              <a:buSzPts val="1400"/>
              <a:buFont typeface="Times New Roman" panose="02020603050405020304" pitchFamily="18" charset="0"/>
              <a:buChar char="-"/>
              <a:tabLst>
                <a:tab pos="963930" algn="l"/>
              </a:tabLst>
            </a:pPr>
            <a:r>
              <a:rPr lang="uk-UA" sz="2400" dirty="0">
                <a:effectLst/>
                <a:latin typeface="Times New Roman" panose="02020603050405020304" pitchFamily="18" charset="0"/>
                <a:ea typeface="Times New Roman" panose="02020603050405020304" pitchFamily="18" charset="0"/>
              </a:rPr>
              <a:t>відкрита ліцензія;</a:t>
            </a:r>
          </a:p>
          <a:p>
            <a:r>
              <a:rPr lang="uk-UA" sz="2400" dirty="0">
                <a:effectLst/>
                <a:latin typeface="Times New Roman" panose="02020603050405020304" pitchFamily="18" charset="0"/>
                <a:ea typeface="Times New Roman" panose="02020603050405020304" pitchFamily="18" charset="0"/>
              </a:rPr>
              <a:t>-   примусова ліцензія.</a:t>
            </a:r>
            <a:endParaRPr lang="uk-UA" sz="2400" dirty="0"/>
          </a:p>
        </p:txBody>
      </p:sp>
    </p:spTree>
    <p:extLst>
      <p:ext uri="{BB962C8B-B14F-4D97-AF65-F5344CB8AC3E}">
        <p14:creationId xmlns:p14="http://schemas.microsoft.com/office/powerpoint/2010/main" val="2644347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a:extLst>
              <a:ext uri="{FF2B5EF4-FFF2-40B4-BE49-F238E27FC236}">
                <a16:creationId xmlns:a16="http://schemas.microsoft.com/office/drawing/2014/main" id="{9FFD2529-E420-49E1-9ED5-C23A1539CCAC}"/>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5C5E1459-2DCD-4FCF-88BF-F36D68C12516}"/>
              </a:ext>
            </a:extLst>
          </p:cNvPr>
          <p:cNvSpPr txBox="1"/>
          <p:nvPr/>
        </p:nvSpPr>
        <p:spPr>
          <a:xfrm>
            <a:off x="-12824" y="864321"/>
            <a:ext cx="9169648" cy="6038384"/>
          </a:xfrm>
          <a:prstGeom prst="rect">
            <a:avLst/>
          </a:prstGeom>
          <a:noFill/>
        </p:spPr>
        <p:txBody>
          <a:bodyPr wrap="square">
            <a:spAutoFit/>
          </a:bodyPr>
          <a:lstStyle/>
          <a:p>
            <a:pPr marL="63500" marR="62865" indent="1824038" algn="just">
              <a:lnSpc>
                <a:spcPct val="150000"/>
              </a:lnSpc>
            </a:pPr>
            <a:r>
              <a:rPr lang="uk-UA" sz="2000" u="sng" dirty="0">
                <a:effectLst/>
                <a:latin typeface="Times New Roman" panose="02020603050405020304" pitchFamily="18" charset="0"/>
                <a:ea typeface="Times New Roman" panose="02020603050405020304" pitchFamily="18" charset="0"/>
              </a:rPr>
              <a:t>Повна ліцензія. </a:t>
            </a:r>
            <a:r>
              <a:rPr lang="uk-UA" sz="2000" dirty="0">
                <a:effectLst/>
                <a:latin typeface="Times New Roman" panose="02020603050405020304" pitchFamily="18" charset="0"/>
                <a:ea typeface="Times New Roman" panose="02020603050405020304" pitchFamily="18" charset="0"/>
              </a:rPr>
              <a:t>При повній ліцензії до ліцензіата переходять усі майнові права, що випливають із патенту, на строк дії договору. Ліцензіар є лише номінальним патентовласником, але тільки на строк чинності договору.</a:t>
            </a:r>
          </a:p>
          <a:p>
            <a:pPr marL="63500" marR="62865" indent="466725" algn="just">
              <a:lnSpc>
                <a:spcPct val="150000"/>
              </a:lnSpc>
            </a:pPr>
            <a:r>
              <a:rPr lang="uk-UA" sz="2000" dirty="0">
                <a:effectLst/>
                <a:latin typeface="Times New Roman" panose="02020603050405020304" pitchFamily="18" charset="0"/>
                <a:ea typeface="Times New Roman" panose="02020603050405020304" pitchFamily="18" charset="0"/>
              </a:rPr>
              <a:t> По скінченні строку повної ліцензії майнові права патентовласника відновлюються в повному обсязі. Повна ліцензія подібна до договору купівлі- продажу, але тільки на певний строк.</a:t>
            </a:r>
          </a:p>
          <a:p>
            <a:pPr indent="530225" algn="just">
              <a:lnSpc>
                <a:spcPct val="150000"/>
              </a:lnSpc>
            </a:pPr>
            <a:r>
              <a:rPr lang="uk-UA" sz="2000" dirty="0">
                <a:effectLst/>
                <a:latin typeface="Times New Roman" panose="02020603050405020304" pitchFamily="18" charset="0"/>
                <a:ea typeface="Times New Roman" panose="02020603050405020304" pitchFamily="18" charset="0"/>
              </a:rPr>
              <a:t>Договір повної ліцензії занадто обмежує права патентовласника, що в умовах розвиненої ринкової економіки не є доцільним. Завдяки виключній або невиключній ліцензії патентовласник може одержати кращий прибуток, ніж від продажу повної ліцензії. Це зумовило значне витіснення з ринку міжнародної торгівлі ліцензіями таку її форму ліцензії, як повна ліцензія. </a:t>
            </a:r>
          </a:p>
          <a:p>
            <a:pPr indent="530225" algn="just">
              <a:lnSpc>
                <a:spcPct val="150000"/>
              </a:lnSpc>
            </a:pPr>
            <a:r>
              <a:rPr lang="uk-UA" sz="2000" dirty="0">
                <a:effectLst/>
                <a:latin typeface="Times New Roman" panose="02020603050405020304" pitchFamily="18" charset="0"/>
                <a:ea typeface="Times New Roman" panose="02020603050405020304" pitchFamily="18" charset="0"/>
              </a:rPr>
              <a:t>Зараз повна ліцензія практично не використовується і навіть не згадується в законодавствах про інтелектуальну власність.</a:t>
            </a:r>
            <a:endParaRPr lang="uk-UA" sz="2000" dirty="0"/>
          </a:p>
        </p:txBody>
      </p:sp>
    </p:spTree>
    <p:extLst>
      <p:ext uri="{BB962C8B-B14F-4D97-AF65-F5344CB8AC3E}">
        <p14:creationId xmlns:p14="http://schemas.microsoft.com/office/powerpoint/2010/main" val="214665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a:extLst>
              <a:ext uri="{FF2B5EF4-FFF2-40B4-BE49-F238E27FC236}">
                <a16:creationId xmlns:a16="http://schemas.microsoft.com/office/drawing/2014/main" id="{D46CBC36-F8D8-4956-B336-2706695F4A30}"/>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F0E31F9-ADC6-4EEC-A0D0-2852EC8DCFDD}"/>
              </a:ext>
            </a:extLst>
          </p:cNvPr>
          <p:cNvSpPr txBox="1"/>
          <p:nvPr/>
        </p:nvSpPr>
        <p:spPr>
          <a:xfrm>
            <a:off x="-25648" y="829144"/>
            <a:ext cx="9169648" cy="6038641"/>
          </a:xfrm>
          <a:prstGeom prst="rect">
            <a:avLst/>
          </a:prstGeom>
          <a:noFill/>
        </p:spPr>
        <p:txBody>
          <a:bodyPr wrap="square">
            <a:spAutoFit/>
          </a:bodyPr>
          <a:lstStyle/>
          <a:p>
            <a:pPr marL="63500" marR="64770" indent="1735138" algn="just">
              <a:lnSpc>
                <a:spcPct val="150000"/>
              </a:lnSpc>
            </a:pPr>
            <a:r>
              <a:rPr lang="uk-UA" sz="2000" u="sng" dirty="0">
                <a:effectLst/>
                <a:latin typeface="Times New Roman" panose="02020603050405020304" pitchFamily="18" charset="0"/>
                <a:ea typeface="Times New Roman" panose="02020603050405020304" pitchFamily="18" charset="0"/>
              </a:rPr>
              <a:t>Виключна ліцензі</a:t>
            </a:r>
            <a:r>
              <a:rPr lang="uk-UA" sz="2000" dirty="0">
                <a:effectLst/>
                <a:latin typeface="Times New Roman" panose="02020603050405020304" pitchFamily="18" charset="0"/>
                <a:ea typeface="Times New Roman" panose="02020603050405020304" pitchFamily="18" charset="0"/>
              </a:rPr>
              <a:t>я. За виключною ліцензією власник виключних прав (ліцензіар) надає дозвіл на використання винаходу іншій особі (ліцензіату) в певному обсязі, на визначеній території, на обумовлений строк, залишаючи за собою право використовувати свій винахід лише у частині, що не передається за ліцензійним договором. При цьому ліцензіар не має права надавати ліцензії на використання цього об'єкта іншим особам на тій же території в обсязі наданих ліцензіату прав. Але він має право видати ліцензію іншим особам за межами виданих ліцензій.</a:t>
            </a:r>
          </a:p>
          <a:p>
            <a:pPr indent="633413">
              <a:lnSpc>
                <a:spcPct val="150000"/>
              </a:lnSpc>
            </a:pPr>
            <a:r>
              <a:rPr lang="uk-UA" sz="2000" dirty="0">
                <a:effectLst/>
                <a:latin typeface="Times New Roman" panose="02020603050405020304" pitchFamily="18" charset="0"/>
                <a:ea typeface="Times New Roman" panose="02020603050405020304" pitchFamily="18" charset="0"/>
              </a:rPr>
              <a:t>Право на використання винаходу на території дії договору і на час його дії належить виключно ліцензіату (власнику виключної ліцензії), який отримує право і на видачу </a:t>
            </a:r>
            <a:r>
              <a:rPr lang="uk-UA" sz="2000" dirty="0" err="1">
                <a:effectLst/>
                <a:latin typeface="Times New Roman" panose="02020603050405020304" pitchFamily="18" charset="0"/>
                <a:ea typeface="Times New Roman" panose="02020603050405020304" pitchFamily="18" charset="0"/>
              </a:rPr>
              <a:t>субліцензій</a:t>
            </a:r>
            <a:r>
              <a:rPr lang="uk-UA" sz="2000" dirty="0">
                <a:effectLst/>
                <a:latin typeface="Times New Roman" panose="02020603050405020304" pitchFamily="18" charset="0"/>
                <a:ea typeface="Times New Roman" panose="02020603050405020304" pitchFamily="18" charset="0"/>
              </a:rPr>
              <a:t>. Причому крім власника виключної ліцензії, ніхто інший, включаючи ліцензіара – власника патенту, на має права використовувати винахід на території дії договору в обсязі, який одержаний за ліцензією.</a:t>
            </a:r>
          </a:p>
        </p:txBody>
      </p:sp>
    </p:spTree>
    <p:extLst>
      <p:ext uri="{BB962C8B-B14F-4D97-AF65-F5344CB8AC3E}">
        <p14:creationId xmlns:p14="http://schemas.microsoft.com/office/powerpoint/2010/main" val="441661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Заголовок 1">
            <a:extLst>
              <a:ext uri="{FF2B5EF4-FFF2-40B4-BE49-F238E27FC236}">
                <a16:creationId xmlns:a16="http://schemas.microsoft.com/office/drawing/2014/main" id="{680114B1-F4E8-442C-B2A2-F30C289088CE}"/>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E0DD73FC-0788-433F-9A21-A500EF87013D}"/>
              </a:ext>
            </a:extLst>
          </p:cNvPr>
          <p:cNvSpPr txBox="1"/>
          <p:nvPr/>
        </p:nvSpPr>
        <p:spPr>
          <a:xfrm>
            <a:off x="-33481" y="864321"/>
            <a:ext cx="9169648" cy="5865260"/>
          </a:xfrm>
          <a:prstGeom prst="rect">
            <a:avLst/>
          </a:prstGeom>
          <a:noFill/>
        </p:spPr>
        <p:txBody>
          <a:bodyPr wrap="square">
            <a:spAutoFit/>
          </a:bodyPr>
          <a:lstStyle/>
          <a:p>
            <a:pPr marL="63500" marR="66040" indent="1824038" algn="just">
              <a:lnSpc>
                <a:spcPct val="135000"/>
              </a:lnSpc>
            </a:pPr>
            <a:r>
              <a:rPr lang="uk-UA" sz="2000" dirty="0">
                <a:effectLst/>
                <a:latin typeface="Times New Roman" panose="02020603050405020304" pitchFamily="18" charset="0"/>
                <a:ea typeface="Times New Roman" panose="02020603050405020304" pitchFamily="18" charset="0"/>
              </a:rPr>
              <a:t>Якщо ліцензіар має наміри сам використовувати винахід, незважаючи на існування виключної ліцензії, таке право обов'язково повинно бути обумовлене у ліцензійному договорі.</a:t>
            </a:r>
          </a:p>
          <a:p>
            <a:pPr marL="64770" marR="68580" indent="448945" algn="just">
              <a:lnSpc>
                <a:spcPct val="135000"/>
              </a:lnSpc>
            </a:pPr>
            <a:r>
              <a:rPr lang="uk-UA" sz="2000" dirty="0">
                <a:effectLst/>
                <a:latin typeface="Times New Roman" panose="02020603050405020304" pitchFamily="18" charset="0"/>
                <a:ea typeface="Times New Roman" panose="02020603050405020304" pitchFamily="18" charset="0"/>
              </a:rPr>
              <a:t>Права ліцензіата на використання винаходу, які він одержав за виключною ліцензією, можуть бути обмежені ліцензіаром стосовно:</a:t>
            </a:r>
          </a:p>
          <a:p>
            <a:pPr marL="342900" lvl="0" indent="-342900">
              <a:lnSpc>
                <a:spcPct val="135000"/>
              </a:lnSpc>
              <a:buSzPts val="1400"/>
              <a:buFont typeface="Times New Roman" panose="02020603050405020304" pitchFamily="18" charset="0"/>
              <a:buChar char="•"/>
              <a:tabLst>
                <a:tab pos="621665" algn="l"/>
              </a:tabLst>
            </a:pPr>
            <a:r>
              <a:rPr lang="uk-UA" sz="2000" dirty="0">
                <a:effectLst/>
                <a:latin typeface="Times New Roman" panose="02020603050405020304" pitchFamily="18" charset="0"/>
                <a:ea typeface="Times New Roman" panose="02020603050405020304" pitchFamily="18" charset="0"/>
              </a:rPr>
              <a:t>строку дії договору, який може бути меншим, ніж строк дії патенту;</a:t>
            </a:r>
          </a:p>
          <a:p>
            <a:pPr marL="342900" marR="69850" lvl="0" indent="-342900">
              <a:lnSpc>
                <a:spcPct val="135000"/>
              </a:lnSpc>
              <a:buSzPts val="1400"/>
              <a:buFont typeface="Times New Roman" panose="02020603050405020304" pitchFamily="18" charset="0"/>
              <a:buChar char="•"/>
              <a:tabLst>
                <a:tab pos="756285" algn="l"/>
                <a:tab pos="756920" algn="l"/>
                <a:tab pos="1631315" algn="l"/>
                <a:tab pos="2001520" algn="l"/>
                <a:tab pos="2916555" algn="l"/>
                <a:tab pos="3343910" algn="l"/>
                <a:tab pos="3929380" algn="l"/>
                <a:tab pos="5187315" algn="l"/>
              </a:tabLst>
            </a:pPr>
            <a:r>
              <a:rPr lang="uk-UA" sz="2000" dirty="0">
                <a:effectLst/>
                <a:latin typeface="Times New Roman" panose="02020603050405020304" pitchFamily="18" charset="0"/>
                <a:ea typeface="Times New Roman" panose="02020603050405020304" pitchFamily="18" charset="0"/>
              </a:rPr>
              <a:t>Території дії договору, яка може	обмежуватись	конкретним підприємством, областю тощо;</a:t>
            </a:r>
          </a:p>
          <a:p>
            <a:pPr marL="342900" lvl="0" indent="-342900">
              <a:lnSpc>
                <a:spcPct val="135000"/>
              </a:lnSpc>
              <a:buSzPts val="1400"/>
              <a:buFont typeface="Times New Roman" panose="02020603050405020304" pitchFamily="18" charset="0"/>
              <a:buChar char="•"/>
              <a:tabLst>
                <a:tab pos="621665" algn="l"/>
              </a:tabLst>
            </a:pPr>
            <a:r>
              <a:rPr lang="uk-UA" sz="2000" dirty="0">
                <a:effectLst/>
                <a:latin typeface="Times New Roman" panose="02020603050405020304" pitchFamily="18" charset="0"/>
                <a:ea typeface="Times New Roman" panose="02020603050405020304" pitchFamily="18" charset="0"/>
              </a:rPr>
              <a:t>виду використання (тільки виробництво або тільки продажу тощо).</a:t>
            </a:r>
          </a:p>
          <a:p>
            <a:pPr indent="442913" algn="just">
              <a:lnSpc>
                <a:spcPct val="135000"/>
              </a:lnSpc>
            </a:pPr>
            <a:r>
              <a:rPr lang="uk-UA" sz="2000" dirty="0">
                <a:effectLst/>
                <a:latin typeface="Times New Roman" panose="02020603050405020304" pitchFamily="18" charset="0"/>
                <a:ea typeface="Times New Roman" panose="02020603050405020304" pitchFamily="18" charset="0"/>
              </a:rPr>
              <a:t>Але при обмежені прав ліцензіата повинні враховуватись вимоги Закону України „Про недобросовісну конкуренцію у підприємницькій діяльності" від 3 березня 1998 р., зокрема про недопустимість нав'язування ліцензіаром таких умов договору або додаткових умов, які ставлять ліцензіата у нерівне становище, у тому числі нав'язування товару, не потрібного ліцензіату.</a:t>
            </a:r>
            <a:endParaRPr lang="uk-UA" sz="2000" dirty="0"/>
          </a:p>
        </p:txBody>
      </p:sp>
    </p:spTree>
    <p:extLst>
      <p:ext uri="{BB962C8B-B14F-4D97-AF65-F5344CB8AC3E}">
        <p14:creationId xmlns:p14="http://schemas.microsoft.com/office/powerpoint/2010/main" val="1764579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13BB3ED9-5B47-47C9-A9FA-3CCF0A4C9B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39D40185-5DF9-4DAF-ACFD-D522874C77AF}"/>
              </a:ext>
            </a:extLst>
          </p:cNvPr>
          <p:cNvSpPr txBox="1">
            <a:spLocks/>
          </p:cNvSpPr>
          <p:nvPr/>
        </p:nvSpPr>
        <p:spPr>
          <a:xfrm>
            <a:off x="1403648" y="188640"/>
            <a:ext cx="7293496" cy="504056"/>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D1FB1BE-19B0-4459-B0C4-591E17E9A60B}"/>
              </a:ext>
            </a:extLst>
          </p:cNvPr>
          <p:cNvSpPr txBox="1"/>
          <p:nvPr/>
        </p:nvSpPr>
        <p:spPr>
          <a:xfrm>
            <a:off x="0" y="753800"/>
            <a:ext cx="8964488" cy="6077113"/>
          </a:xfrm>
          <a:prstGeom prst="rect">
            <a:avLst/>
          </a:prstGeom>
          <a:noFill/>
        </p:spPr>
        <p:txBody>
          <a:bodyPr wrap="square">
            <a:spAutoFit/>
          </a:bodyPr>
          <a:lstStyle/>
          <a:p>
            <a:pPr marL="63500" marR="70485" indent="1824038" algn="just">
              <a:lnSpc>
                <a:spcPct val="140000"/>
              </a:lnSpc>
            </a:pPr>
            <a:r>
              <a:rPr lang="uk-UA" sz="2000" dirty="0">
                <a:effectLst/>
                <a:latin typeface="Times New Roman" panose="02020603050405020304" pitchFamily="18" charset="0"/>
                <a:ea typeface="Times New Roman" panose="02020603050405020304" pitchFamily="18" charset="0"/>
              </a:rPr>
              <a:t>Враховуючи, що при виключній ліцензії ліцензіат має право видавати </a:t>
            </a:r>
            <a:r>
              <a:rPr lang="uk-UA" sz="2000" dirty="0" err="1">
                <a:effectLst/>
                <a:latin typeface="Times New Roman" panose="02020603050405020304" pitchFamily="18" charset="0"/>
                <a:ea typeface="Times New Roman" panose="02020603050405020304" pitchFamily="18" charset="0"/>
              </a:rPr>
              <a:t>субліцензію</a:t>
            </a:r>
            <a:r>
              <a:rPr lang="uk-UA" sz="2000" dirty="0">
                <a:effectLst/>
                <a:latin typeface="Times New Roman" panose="02020603050405020304" pitchFamily="18" charset="0"/>
                <a:ea typeface="Times New Roman" panose="02020603050405020304" pitchFamily="18" charset="0"/>
              </a:rPr>
              <a:t>, розглянемо поняття </a:t>
            </a:r>
            <a:r>
              <a:rPr lang="uk-UA" sz="2000" dirty="0" err="1">
                <a:effectLst/>
                <a:latin typeface="Times New Roman" panose="02020603050405020304" pitchFamily="18" charset="0"/>
                <a:ea typeface="Times New Roman" panose="02020603050405020304" pitchFamily="18" charset="0"/>
              </a:rPr>
              <a:t>субліцензійний</a:t>
            </a:r>
            <a:r>
              <a:rPr lang="uk-UA" sz="2000" dirty="0">
                <a:effectLst/>
                <a:latin typeface="Times New Roman" panose="02020603050405020304" pitchFamily="18" charset="0"/>
                <a:ea typeface="Times New Roman" panose="02020603050405020304" pitchFamily="18" charset="0"/>
              </a:rPr>
              <a:t> договір.</a:t>
            </a:r>
          </a:p>
          <a:p>
            <a:pPr marL="64770" marR="69215" indent="448945" algn="just">
              <a:lnSpc>
                <a:spcPct val="140000"/>
              </a:lnSpc>
            </a:pPr>
            <a:r>
              <a:rPr lang="uk-UA" sz="2000" dirty="0" err="1">
                <a:effectLst/>
                <a:latin typeface="Times New Roman" panose="02020603050405020304" pitchFamily="18" charset="0"/>
                <a:ea typeface="Times New Roman" panose="02020603050405020304" pitchFamily="18" charset="0"/>
              </a:rPr>
              <a:t>Субліцензійний</a:t>
            </a:r>
            <a:r>
              <a:rPr lang="uk-UA" sz="2000" dirty="0">
                <a:effectLst/>
                <a:latin typeface="Times New Roman" panose="02020603050405020304" pitchFamily="18" charset="0"/>
                <a:ea typeface="Times New Roman" panose="02020603050405020304" pitchFamily="18" charset="0"/>
              </a:rPr>
              <a:t> договір – це ліцензійний договір про надання ліцензіатом (власником виключної ліцензії) права на використання винаходу (об'єкта інтелектуальної власності) іншій особі.</a:t>
            </a:r>
          </a:p>
          <a:p>
            <a:pPr marL="64770" marR="69215" indent="448945" algn="just">
              <a:lnSpc>
                <a:spcPct val="140000"/>
              </a:lnSpc>
            </a:pPr>
            <a:r>
              <a:rPr lang="uk-UA" sz="2000" dirty="0">
                <a:effectLst/>
                <a:latin typeface="Times New Roman" panose="02020603050405020304" pitchFamily="18" charset="0"/>
                <a:ea typeface="Times New Roman" panose="02020603050405020304" pitchFamily="18" charset="0"/>
              </a:rPr>
              <a:t>Ліцензіат має право укласти </a:t>
            </a:r>
            <a:r>
              <a:rPr lang="uk-UA" sz="2000" dirty="0" err="1">
                <a:effectLst/>
                <a:latin typeface="Times New Roman" panose="02020603050405020304" pitchFamily="18" charset="0"/>
                <a:ea typeface="Times New Roman" panose="02020603050405020304" pitchFamily="18" charset="0"/>
              </a:rPr>
              <a:t>субліцензійний</a:t>
            </a:r>
            <a:r>
              <a:rPr lang="uk-UA" sz="2000" dirty="0">
                <a:effectLst/>
                <a:latin typeface="Times New Roman" panose="02020603050405020304" pitchFamily="18" charset="0"/>
                <a:ea typeface="Times New Roman" panose="02020603050405020304" pitchFamily="18" charset="0"/>
              </a:rPr>
              <a:t> договір лише у випадках, передбачених ліцензійним договором.</a:t>
            </a:r>
          </a:p>
          <a:p>
            <a:pPr marL="64770" marR="64770" indent="448945" algn="just">
              <a:lnSpc>
                <a:spcPct val="140000"/>
              </a:lnSpc>
            </a:pPr>
            <a:r>
              <a:rPr lang="uk-UA" sz="2000" dirty="0">
                <a:effectLst/>
                <a:latin typeface="Times New Roman" panose="02020603050405020304" pitchFamily="18" charset="0"/>
                <a:ea typeface="Times New Roman" panose="02020603050405020304" pitchFamily="18" charset="0"/>
              </a:rPr>
              <a:t>Відповідальність перед ліцензіаром за дії </a:t>
            </a:r>
            <a:r>
              <a:rPr lang="uk-UA" sz="2000" dirty="0" err="1">
                <a:effectLst/>
                <a:latin typeface="Times New Roman" panose="02020603050405020304" pitchFamily="18" charset="0"/>
                <a:ea typeface="Times New Roman" panose="02020603050405020304" pitchFamily="18" charset="0"/>
              </a:rPr>
              <a:t>субліцензіата</a:t>
            </a:r>
            <a:r>
              <a:rPr lang="uk-UA" sz="2000" dirty="0">
                <a:effectLst/>
                <a:latin typeface="Times New Roman" panose="02020603050405020304" pitchFamily="18" charset="0"/>
                <a:ea typeface="Times New Roman" panose="02020603050405020304" pitchFamily="18" charset="0"/>
              </a:rPr>
              <a:t> несе ліцензіат, якщо ліцензійним договором не передбачено інше.</a:t>
            </a:r>
          </a:p>
          <a:p>
            <a:pPr marL="64770" marR="65405" indent="448945" algn="just">
              <a:lnSpc>
                <a:spcPct val="140000"/>
              </a:lnSpc>
            </a:pPr>
            <a:r>
              <a:rPr lang="uk-UA" sz="2000" dirty="0">
                <a:effectLst/>
                <a:latin typeface="Times New Roman" panose="02020603050405020304" pitchFamily="18" charset="0"/>
                <a:ea typeface="Times New Roman" panose="02020603050405020304" pitchFamily="18" charset="0"/>
              </a:rPr>
              <a:t>У разі надання </a:t>
            </a:r>
            <a:r>
              <a:rPr lang="uk-UA" sz="2000" dirty="0" err="1">
                <a:effectLst/>
                <a:latin typeface="Times New Roman" panose="02020603050405020304" pitchFamily="18" charset="0"/>
                <a:ea typeface="Times New Roman" panose="02020603050405020304" pitchFamily="18" charset="0"/>
              </a:rPr>
              <a:t>субліцензії</a:t>
            </a:r>
            <a:r>
              <a:rPr lang="uk-UA" sz="2000" dirty="0">
                <a:effectLst/>
                <a:latin typeface="Times New Roman" panose="02020603050405020304" pitchFamily="18" charset="0"/>
                <a:ea typeface="Times New Roman" panose="02020603050405020304" pitchFamily="18" charset="0"/>
              </a:rPr>
              <a:t> правовідносини між ліцензіаром і ліцензіатом зберігаються. </a:t>
            </a:r>
            <a:r>
              <a:rPr lang="uk-UA" sz="2000" dirty="0" err="1">
                <a:effectLst/>
                <a:latin typeface="Times New Roman" panose="02020603050405020304" pitchFamily="18" charset="0"/>
                <a:ea typeface="Times New Roman" panose="02020603050405020304" pitchFamily="18" charset="0"/>
              </a:rPr>
              <a:t>Субліцензіат</a:t>
            </a:r>
            <a:r>
              <a:rPr lang="uk-UA" sz="2000" dirty="0">
                <a:effectLst/>
                <a:latin typeface="Times New Roman" panose="02020603050405020304" pitchFamily="18" charset="0"/>
                <a:ea typeface="Times New Roman" panose="02020603050405020304" pitchFamily="18" charset="0"/>
              </a:rPr>
              <a:t> не вступає у прямі договірні відносини з ліцензіаром (власником патенту на винахід).</a:t>
            </a:r>
          </a:p>
          <a:p>
            <a:pPr marL="64770" marR="71120" indent="448945" algn="just">
              <a:lnSpc>
                <a:spcPct val="140000"/>
              </a:lnSpc>
            </a:pPr>
            <a:r>
              <a:rPr lang="uk-UA" sz="2000" dirty="0">
                <a:effectLst/>
                <a:latin typeface="Times New Roman" panose="02020603050405020304" pitchFamily="18" charset="0"/>
                <a:ea typeface="Times New Roman" panose="02020603050405020304" pitchFamily="18" charset="0"/>
              </a:rPr>
              <a:t>Відповідальність за виконання </a:t>
            </a:r>
            <a:r>
              <a:rPr lang="uk-UA" sz="2000" dirty="0" err="1">
                <a:effectLst/>
                <a:latin typeface="Times New Roman" panose="02020603050405020304" pitchFamily="18" charset="0"/>
                <a:ea typeface="Times New Roman" panose="02020603050405020304" pitchFamily="18" charset="0"/>
              </a:rPr>
              <a:t>субліцензійного</a:t>
            </a:r>
            <a:r>
              <a:rPr lang="uk-UA" sz="2000" dirty="0">
                <a:effectLst/>
                <a:latin typeface="Times New Roman" panose="02020603050405020304" pitchFamily="18" charset="0"/>
                <a:ea typeface="Times New Roman" panose="02020603050405020304" pitchFamily="18" charset="0"/>
              </a:rPr>
              <a:t> договору перед ліцензіаром несе ліцензіат, який видав </a:t>
            </a:r>
            <a:r>
              <a:rPr lang="uk-UA" sz="2000" dirty="0" err="1">
                <a:effectLst/>
                <a:latin typeface="Times New Roman" panose="02020603050405020304" pitchFamily="18" charset="0"/>
                <a:ea typeface="Times New Roman" panose="02020603050405020304" pitchFamily="18" charset="0"/>
              </a:rPr>
              <a:t>субліцензію</a:t>
            </a:r>
            <a:r>
              <a:rPr lang="uk-UA" sz="2000" dirty="0">
                <a:effectLst/>
                <a:latin typeface="Times New Roman" panose="02020603050405020304" pitchFamily="18" charset="0"/>
                <a:ea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F9074EE-08F6-493E-A44E-1CD81C4872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5BAE776D-1D38-4848-BD1F-45DEBE56F8A9}"/>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7FC9DAC9-7F94-4DB2-963F-4D3F7CB193C5}"/>
              </a:ext>
            </a:extLst>
          </p:cNvPr>
          <p:cNvSpPr txBox="1"/>
          <p:nvPr/>
        </p:nvSpPr>
        <p:spPr>
          <a:xfrm>
            <a:off x="0" y="692696"/>
            <a:ext cx="9144000" cy="6077113"/>
          </a:xfrm>
          <a:prstGeom prst="rect">
            <a:avLst/>
          </a:prstGeom>
          <a:noFill/>
        </p:spPr>
        <p:txBody>
          <a:bodyPr wrap="square">
            <a:spAutoFit/>
          </a:bodyPr>
          <a:lstStyle/>
          <a:p>
            <a:pPr marL="63500" marR="64135" indent="1824038" algn="just">
              <a:lnSpc>
                <a:spcPct val="140000"/>
              </a:lnSpc>
            </a:pPr>
            <a:r>
              <a:rPr lang="uk-UA" sz="2000" dirty="0">
                <a:effectLst/>
                <a:latin typeface="Times New Roman" panose="02020603050405020304" pitchFamily="18" charset="0"/>
                <a:ea typeface="Times New Roman" panose="02020603050405020304" pitchFamily="18" charset="0"/>
              </a:rPr>
              <a:t>Економічна суть надання </a:t>
            </a:r>
            <a:r>
              <a:rPr lang="uk-UA" sz="2000" dirty="0" err="1">
                <a:effectLst/>
                <a:latin typeface="Times New Roman" panose="02020603050405020304" pitchFamily="18" charset="0"/>
                <a:ea typeface="Times New Roman" panose="02020603050405020304" pitchFamily="18" charset="0"/>
              </a:rPr>
              <a:t>субліцензії</a:t>
            </a:r>
            <a:r>
              <a:rPr lang="uk-UA" sz="2000" dirty="0">
                <a:effectLst/>
                <a:latin typeface="Times New Roman" panose="02020603050405020304" pitchFamily="18" charset="0"/>
                <a:ea typeface="Times New Roman" panose="02020603050405020304" pitchFamily="18" charset="0"/>
              </a:rPr>
              <a:t> полягає у тому, що за допомогою </a:t>
            </a:r>
            <a:r>
              <a:rPr lang="uk-UA" sz="2000" dirty="0" err="1">
                <a:effectLst/>
                <a:latin typeface="Times New Roman" panose="02020603050405020304" pitchFamily="18" charset="0"/>
                <a:ea typeface="Times New Roman" panose="02020603050405020304" pitchFamily="18" charset="0"/>
              </a:rPr>
              <a:t>субліцензіата</a:t>
            </a:r>
            <a:r>
              <a:rPr lang="uk-UA" sz="2000" dirty="0">
                <a:effectLst/>
                <a:latin typeface="Times New Roman" panose="02020603050405020304" pitchFamily="18" charset="0"/>
                <a:ea typeface="Times New Roman" panose="02020603050405020304" pitchFamily="18" charset="0"/>
              </a:rPr>
              <a:t> ліцензіат має можливість якнайбільше задовольнити попит на «продукцію по ліцензії» на території дії договору, якщо він сам не має можливостей задовольнити таку потребу.</a:t>
            </a:r>
          </a:p>
          <a:p>
            <a:pPr marL="64770" marR="64770" indent="448945" algn="just">
              <a:lnSpc>
                <a:spcPct val="140000"/>
              </a:lnSpc>
            </a:pPr>
            <a:r>
              <a:rPr lang="uk-UA" sz="2000" dirty="0">
                <a:effectLst/>
                <a:latin typeface="Times New Roman" panose="02020603050405020304" pitchFamily="18" charset="0"/>
                <a:ea typeface="Times New Roman" panose="02020603050405020304" pitchFamily="18" charset="0"/>
              </a:rPr>
              <a:t>Тільки ліцензіат, який одержав виключні права на використання винаходу, має право на видачу </a:t>
            </a:r>
            <a:r>
              <a:rPr lang="uk-UA" sz="2000" dirty="0" err="1">
                <a:effectLst/>
                <a:latin typeface="Times New Roman" panose="02020603050405020304" pitchFamily="18" charset="0"/>
                <a:ea typeface="Times New Roman" panose="02020603050405020304" pitchFamily="18" charset="0"/>
              </a:rPr>
              <a:t>субліцензій</a:t>
            </a:r>
            <a:r>
              <a:rPr lang="uk-UA" sz="2000" dirty="0">
                <a:effectLst/>
                <a:latin typeface="Times New Roman" panose="02020603050405020304" pitchFamily="18" charset="0"/>
                <a:ea typeface="Times New Roman" panose="02020603050405020304" pitchFamily="18" charset="0"/>
              </a:rPr>
              <a:t>.</a:t>
            </a:r>
          </a:p>
          <a:p>
            <a:pPr marL="64770" marR="69850" indent="448945" algn="just">
              <a:lnSpc>
                <a:spcPct val="140000"/>
              </a:lnSpc>
            </a:pPr>
            <a:r>
              <a:rPr lang="uk-UA" sz="2000" dirty="0">
                <a:effectLst/>
                <a:latin typeface="Times New Roman" panose="02020603050405020304" pitchFamily="18" charset="0"/>
                <a:ea typeface="Times New Roman" panose="02020603050405020304" pitchFamily="18" charset="0"/>
              </a:rPr>
              <a:t>Обсяг прав, які надаються за </a:t>
            </a:r>
            <a:r>
              <a:rPr lang="uk-UA" sz="2000" dirty="0" err="1">
                <a:effectLst/>
                <a:latin typeface="Times New Roman" panose="02020603050405020304" pitchFamily="18" charset="0"/>
                <a:ea typeface="Times New Roman" panose="02020603050405020304" pitchFamily="18" charset="0"/>
              </a:rPr>
              <a:t>субліцензійним</a:t>
            </a:r>
            <a:r>
              <a:rPr lang="uk-UA" sz="2000" dirty="0">
                <a:effectLst/>
                <a:latin typeface="Times New Roman" panose="02020603050405020304" pitchFamily="18" charset="0"/>
                <a:ea typeface="Times New Roman" panose="02020603050405020304" pitchFamily="18" charset="0"/>
              </a:rPr>
              <a:t> договором, визначається обсягом прав, які одержав ліцензіат за виключною ліцензією, і не може перевищувати їх.</a:t>
            </a:r>
          </a:p>
          <a:p>
            <a:pPr marL="64770" marR="65405" indent="448945" algn="just">
              <a:lnSpc>
                <a:spcPct val="140000"/>
              </a:lnSpc>
            </a:pPr>
            <a:r>
              <a:rPr lang="uk-UA" sz="2000" dirty="0">
                <a:effectLst/>
                <a:latin typeface="Times New Roman" panose="02020603050405020304" pitchFamily="18" charset="0"/>
                <a:ea typeface="Times New Roman" panose="02020603050405020304" pitchFamily="18" charset="0"/>
              </a:rPr>
              <a:t>Невиключна ліцензія. За невиключною ліцензією власник виключних прав (ліцензіар) надає іншій особі (ліцензіату) дозвіл на використання винаходу, зберігаючи за собою право на використання цього винаходу, включаючи право видачі ліцензій іншим особам. У цьому випадку ліцензіаром може бути як власник патенту, так і власник виключної ліцензії.</a:t>
            </a:r>
          </a:p>
        </p:txBody>
      </p:sp>
    </p:spTree>
    <p:extLst>
      <p:ext uri="{BB962C8B-B14F-4D97-AF65-F5344CB8AC3E}">
        <p14:creationId xmlns:p14="http://schemas.microsoft.com/office/powerpoint/2010/main" val="1518044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830034C-98F1-4AC6-9719-4761CAD5C7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Заголовок 1">
            <a:extLst>
              <a:ext uri="{FF2B5EF4-FFF2-40B4-BE49-F238E27FC236}">
                <a16:creationId xmlns:a16="http://schemas.microsoft.com/office/drawing/2014/main" id="{D42793A8-C891-48B0-BC8A-0D796138FC06}"/>
              </a:ext>
            </a:extLst>
          </p:cNvPr>
          <p:cNvSpPr>
            <a:spLocks noGrp="1"/>
          </p:cNvSpPr>
          <p:nvPr>
            <p:ph type="title"/>
          </p:nvPr>
        </p:nvSpPr>
        <p:spPr>
          <a:xfrm>
            <a:off x="1403648" y="188640"/>
            <a:ext cx="7293496" cy="504056"/>
          </a:xfrm>
        </p:spPr>
        <p:txBody>
          <a:bodyPr>
            <a:noAutofit/>
          </a:bodyPr>
          <a:lstStyle/>
          <a:p>
            <a:pPr algn="ctr"/>
            <a:r>
              <a:rPr lang="uk-UA" sz="2800" i="1" dirty="0">
                <a:latin typeface="Times New Roman" pitchFamily="18" charset="0"/>
                <a:cs typeface="Times New Roman" pitchFamily="18" charset="0"/>
              </a:rPr>
              <a:t>ПРАКТИЧНЕ ЗАНЯТТЯ 7</a:t>
            </a:r>
            <a:endParaRPr lang="uk-UA" sz="2800" b="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0B4DFE2-2A58-41E8-94CE-6ECE24AEE152}"/>
              </a:ext>
            </a:extLst>
          </p:cNvPr>
          <p:cNvSpPr txBox="1"/>
          <p:nvPr/>
        </p:nvSpPr>
        <p:spPr>
          <a:xfrm>
            <a:off x="0" y="864321"/>
            <a:ext cx="9036496" cy="5865516"/>
          </a:xfrm>
          <a:prstGeom prst="rect">
            <a:avLst/>
          </a:prstGeom>
          <a:noFill/>
        </p:spPr>
        <p:txBody>
          <a:bodyPr wrap="square">
            <a:spAutoFit/>
          </a:bodyPr>
          <a:lstStyle/>
          <a:p>
            <a:pPr marL="63500" marR="64770" indent="1735138" algn="just">
              <a:lnSpc>
                <a:spcPct val="135000"/>
              </a:lnSpc>
            </a:pPr>
            <a:r>
              <a:rPr lang="uk-UA" sz="2000" dirty="0">
                <a:effectLst/>
                <a:latin typeface="Times New Roman" panose="02020603050405020304" pitchFamily="18" charset="0"/>
                <a:ea typeface="Times New Roman" panose="02020603050405020304" pitchFamily="18" charset="0"/>
              </a:rPr>
              <a:t>Ліцензіат, який має невиключну ліцензію, використовує винахід в умовах можливої конкуренції з самим ліцензіаром та іншими ліцензіатами.</a:t>
            </a:r>
          </a:p>
          <a:p>
            <a:pPr marL="64770" marR="64770" indent="448945" algn="just">
              <a:lnSpc>
                <a:spcPct val="135000"/>
              </a:lnSpc>
            </a:pPr>
            <a:r>
              <a:rPr lang="uk-UA" sz="2000" u="sng" dirty="0">
                <a:effectLst/>
                <a:latin typeface="Times New Roman" panose="02020603050405020304" pitchFamily="18" charset="0"/>
                <a:ea typeface="Times New Roman" panose="02020603050405020304" pitchFamily="18" charset="0"/>
              </a:rPr>
              <a:t>Невиключні ліцензії</a:t>
            </a:r>
            <a:r>
              <a:rPr lang="uk-UA" sz="2000" dirty="0">
                <a:effectLst/>
                <a:latin typeface="Times New Roman" panose="02020603050405020304" pitchFamily="18" charset="0"/>
                <a:ea typeface="Times New Roman" panose="02020603050405020304" pitchFamily="18" charset="0"/>
              </a:rPr>
              <a:t>, як правило, надаються па виробництво товарів масового побуту для його повного задоволення в короткі терміни та для одержання максимально можливого прибутку.</a:t>
            </a:r>
          </a:p>
          <a:p>
            <a:pPr marL="64770" marR="64770" indent="448945" algn="just">
              <a:lnSpc>
                <a:spcPct val="135000"/>
              </a:lnSpc>
            </a:pPr>
            <a:r>
              <a:rPr lang="uk-UA" sz="2000" u="sng" dirty="0">
                <a:effectLst/>
                <a:latin typeface="Times New Roman" panose="02020603050405020304" pitchFamily="18" charset="0"/>
                <a:ea typeface="Times New Roman" panose="02020603050405020304" pitchFamily="18" charset="0"/>
              </a:rPr>
              <a:t>Відкрита ліцензія. </a:t>
            </a:r>
            <a:r>
              <a:rPr lang="uk-UA" sz="2000" dirty="0">
                <a:effectLst/>
                <a:latin typeface="Times New Roman" panose="02020603050405020304" pitchFamily="18" charset="0"/>
                <a:ea typeface="Times New Roman" panose="02020603050405020304" pitchFamily="18" charset="0"/>
              </a:rPr>
              <a:t>Законодавство передбачає можливість видачі так званої відкритої ліцензії. У випадку коли власник патенту зацікавлений у зниженні розміру збору за підтримання чинності патенту чи бажає більш швидкого поширення використання свого винаходу, він робить офіційну заяву до Державного патентного відомства України про надання дозволу будь-якій особі використовувати зазначений винахід.</a:t>
            </a:r>
          </a:p>
          <a:p>
            <a:pPr marL="64770" marR="69215" indent="448945" algn="just">
              <a:lnSpc>
                <a:spcPct val="135000"/>
              </a:lnSpc>
            </a:pPr>
            <a:r>
              <a:rPr lang="uk-UA" sz="2000" dirty="0">
                <a:effectLst/>
                <a:latin typeface="Times New Roman" panose="02020603050405020304" pitchFamily="18" charset="0"/>
                <a:ea typeface="Times New Roman" panose="02020603050405020304" pitchFamily="18" charset="0"/>
              </a:rPr>
              <a:t>За таких умов ліцензіар одержує від держави пільги по сплаті щорічного збору за підтримання чинності патенту, розмір якого знижується на 50%.</a:t>
            </a:r>
          </a:p>
          <a:p>
            <a:pPr marL="514350" indent="448945" algn="just">
              <a:lnSpc>
                <a:spcPct val="135000"/>
              </a:lnSpc>
            </a:pPr>
            <a:r>
              <a:rPr lang="uk-UA" sz="2000" dirty="0">
                <a:effectLst/>
                <a:latin typeface="Times New Roman" panose="02020603050405020304" pitchFamily="18" charset="0"/>
                <a:ea typeface="Times New Roman" panose="02020603050405020304" pitchFamily="18" charset="0"/>
              </a:rPr>
              <a:t>Крім того, власник має право відкликати свою заяву.</a:t>
            </a:r>
          </a:p>
        </p:txBody>
      </p:sp>
    </p:spTree>
    <p:extLst>
      <p:ext uri="{BB962C8B-B14F-4D97-AF65-F5344CB8AC3E}">
        <p14:creationId xmlns:p14="http://schemas.microsoft.com/office/powerpoint/2010/main" val="2032578838"/>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3115</TotalTime>
  <Words>1996</Words>
  <Application>Microsoft Office PowerPoint</Application>
  <PresentationFormat>Экран (4:3)</PresentationFormat>
  <Paragraphs>90</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Georgia</vt:lpstr>
      <vt:lpstr>Times New Roman</vt:lpstr>
      <vt:lpstr>Trebuchet MS</vt:lpstr>
      <vt:lpstr>Воздушный поток</vt:lpstr>
      <vt:lpstr>ПРАКТИЧНЕ ЗАНЯТТЯ 7  ВИДИ ТА ФОРМИ ЛІЦЕНЗІЙНИХ ДОГОВОРІВ   </vt:lpstr>
      <vt:lpstr>ПРАКТИЧНЕ ЗАНЯТТЯ 7</vt:lpstr>
      <vt:lpstr>ПРАКТИЧНЕ ЗАНЯТТЯ 7</vt:lpstr>
      <vt:lpstr>ПРАКТИЧНЕ ЗАНЯТТЯ 7</vt:lpstr>
      <vt:lpstr>ПРАКТИЧНЕ ЗАНЯТТЯ 7</vt:lpstr>
      <vt:lpstr>ПРАКТИЧНЕ ЗАНЯТТЯ 7</vt:lpstr>
      <vt:lpstr>Презентация PowerPoint</vt:lpstr>
      <vt:lpstr>ПРАКТИЧНЕ ЗАНЯТТЯ 7</vt:lpstr>
      <vt:lpstr>ПРАКТИЧНЕ ЗАНЯТТЯ 7</vt:lpstr>
      <vt:lpstr>Презентация PowerPoint</vt:lpstr>
      <vt:lpstr>Презентация PowerPoint</vt:lpstr>
      <vt:lpstr>Презентация PowerPoint</vt:lpstr>
      <vt:lpstr>Презентация PowerPoint</vt:lpstr>
      <vt:lpstr>Презентация PowerPoint</vt:lpstr>
      <vt:lpstr>ПРАКТИЧНЕ ЗАНЯТТЯ 7</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11  АВТОМАТИЗОВАНИЙ ЕЛЕКТРОПРИВОД У ТВАРИННИЦТВІ ТА ПТАХІВНИТВІ</dc:title>
  <dc:creator>Master</dc:creator>
  <cp:lastModifiedBy>HP</cp:lastModifiedBy>
  <cp:revision>198</cp:revision>
  <dcterms:created xsi:type="dcterms:W3CDTF">2014-04-02T09:29:03Z</dcterms:created>
  <dcterms:modified xsi:type="dcterms:W3CDTF">2021-05-25T11:57:49Z</dcterms:modified>
</cp:coreProperties>
</file>