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7" r:id="rId3"/>
    <p:sldId id="278" r:id="rId4"/>
    <p:sldId id="329" r:id="rId5"/>
    <p:sldId id="330" r:id="rId6"/>
    <p:sldId id="353" r:id="rId7"/>
    <p:sldId id="259" r:id="rId8"/>
    <p:sldId id="354" r:id="rId9"/>
    <p:sldId id="355" r:id="rId10"/>
    <p:sldId id="260" r:id="rId11"/>
    <p:sldId id="357" r:id="rId12"/>
    <p:sldId id="356"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25.05.2021</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25.05.2021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25.05.2021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25.05.2021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25.05.2021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hyperlink" Target="http://www.ukrpatent.org/cgi-bin/searchPP)"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1.ipdl.jpo.go.jp/cgibin/pa1init" TargetMode="External"/><Relationship Id="rId7" Type="http://schemas.openxmlformats.org/officeDocument/2006/relationships/hyperlink" Target="http://www.uspto.gov/patft/index.html" TargetMode="External"/><Relationship Id="rId2" Type="http://schemas.openxmlformats.org/officeDocument/2006/relationships/hyperlink" Target="http://ep.espacenet.com/)" TargetMode="External"/><Relationship Id="rId1" Type="http://schemas.openxmlformats.org/officeDocument/2006/relationships/slideLayout" Target="../slideLayouts/slideLayout7.xml"/><Relationship Id="rId6" Type="http://schemas.openxmlformats.org/officeDocument/2006/relationships/hyperlink" Target="http://opic.gc.ca/" TargetMode="External"/><Relationship Id="rId5" Type="http://schemas.openxmlformats.org/officeDocument/2006/relationships/hyperlink" Target="http://patents1.ic.gc.ca/introe.html" TargetMode="External"/><Relationship Id="rId4" Type="http://schemas.openxmlformats.org/officeDocument/2006/relationships/hyperlink" Target="http://www.jpo.go.jp/"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krpatent.org/cgi-bin/searchPat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84106"/>
            <a:ext cx="8172400" cy="1473571"/>
          </a:xfrm>
        </p:spPr>
        <p:txBody>
          <a:bodyPr>
            <a:noAutofit/>
          </a:bodyPr>
          <a:lstStyle/>
          <a:p>
            <a:pPr marL="900113" indent="-88900" algn="ctr">
              <a:spcBef>
                <a:spcPts val="2400"/>
              </a:spcBef>
            </a:pPr>
            <a:r>
              <a:rPr lang="uk-UA" sz="2800" i="1" dirty="0">
                <a:latin typeface="Times New Roman" pitchFamily="18" charset="0"/>
                <a:cs typeface="Times New Roman" pitchFamily="18" charset="0"/>
              </a:rPr>
              <a:t>ПРАКТИЧНЕ ЗАНЯТТЯ 6</a:t>
            </a:r>
            <a:br>
              <a:rPr lang="uk-UA" sz="2800" i="1" dirty="0">
                <a:latin typeface="Times New Roman" pitchFamily="18" charset="0"/>
                <a:cs typeface="Times New Roman" pitchFamily="18" charset="0"/>
              </a:rPr>
            </a:br>
            <a:br>
              <a:rPr lang="uk-UA" sz="2800" i="1" dirty="0">
                <a:latin typeface="Times New Roman" pitchFamily="18" charset="0"/>
                <a:cs typeface="Times New Roman" pitchFamily="18" charset="0"/>
              </a:rPr>
            </a:br>
            <a:r>
              <a:rPr lang="uk-UA" sz="2400" b="1" i="1" dirty="0">
                <a:effectLst/>
                <a:latin typeface="Times New Roman" panose="02020603050405020304" pitchFamily="18" charset="0"/>
                <a:ea typeface="Times New Roman" panose="02020603050405020304" pitchFamily="18" charset="0"/>
              </a:rPr>
              <a:t>ПОРЯДОК ТА ЕТАПИ ПАТЕНТНОГО ПОШУКУ</a:t>
            </a:r>
            <a:br>
              <a:rPr lang="uk-UA" sz="2800" i="1" dirty="0">
                <a:effectLst/>
                <a:latin typeface="Times New Roman" panose="02020603050405020304" pitchFamily="18" charset="0"/>
                <a:cs typeface="Times New Roman" panose="02020603050405020304" pitchFamily="18" charset="0"/>
              </a:rPr>
            </a:br>
            <a:br>
              <a:rPr lang="uk-UA" sz="2800" dirty="0">
                <a:effectLst/>
              </a:rPr>
            </a:br>
            <a:br>
              <a:rPr lang="uk-UA" sz="2800" i="1" dirty="0">
                <a:effectLst/>
                <a:latin typeface="Times New Roman" panose="02020603050405020304" pitchFamily="18" charset="0"/>
                <a:cs typeface="Times New Roman" panose="02020603050405020304" pitchFamily="18" charset="0"/>
              </a:rPr>
            </a:br>
            <a:endParaRPr lang="uk-UA" sz="28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143508" y="3818826"/>
            <a:ext cx="8856984" cy="1840046"/>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812800" indent="-631825" algn="ctr">
              <a:buNone/>
            </a:pPr>
            <a:r>
              <a:rPr lang="uk-UA" sz="2400" i="1" dirty="0">
                <a:effectLst/>
                <a:latin typeface="Times New Roman" panose="02020603050405020304" pitchFamily="18" charset="0"/>
                <a:cs typeface="Times New Roman" panose="02020603050405020304" pitchFamily="18" charset="0"/>
              </a:rPr>
              <a:t>План</a:t>
            </a:r>
            <a:endParaRPr lang="uk-UA" sz="2400" b="0" i="1" dirty="0">
              <a:effectLst/>
              <a:latin typeface="Times New Roman" panose="02020603050405020304" pitchFamily="18" charset="0"/>
              <a:cs typeface="Times New Roman" panose="02020603050405020304" pitchFamily="18" charset="0"/>
            </a:endParaRPr>
          </a:p>
          <a:p>
            <a:pPr marL="342900" lvl="0" indent="-342900">
              <a:spcBef>
                <a:spcPts val="815"/>
              </a:spcBef>
              <a:spcAft>
                <a:spcPts val="0"/>
              </a:spcAft>
              <a:buSzPct val="100000"/>
              <a:buFont typeface="Times New Roman" panose="02020603050405020304" pitchFamily="18" charset="0"/>
              <a:buAutoNum type="arabicPeriod"/>
              <a:tabLst>
                <a:tab pos="742950" algn="l"/>
              </a:tabLst>
            </a:pPr>
            <a:r>
              <a:rPr lang="uk-UA" sz="2400" b="0" i="1" spc="0" dirty="0">
                <a:effectLst/>
                <a:latin typeface="Times New Roman" panose="02020603050405020304" pitchFamily="18" charset="0"/>
                <a:ea typeface="Times New Roman" panose="02020603050405020304" pitchFamily="18" charset="0"/>
              </a:rPr>
              <a:t>Етапи патентного пошуку.</a:t>
            </a:r>
          </a:p>
          <a:p>
            <a:pPr marL="342900" lvl="0" indent="-342900">
              <a:spcBef>
                <a:spcPts val="805"/>
              </a:spcBef>
              <a:spcAft>
                <a:spcPts val="0"/>
              </a:spcAft>
              <a:buSzPct val="100000"/>
              <a:buFont typeface="Times New Roman" panose="02020603050405020304" pitchFamily="18" charset="0"/>
              <a:buAutoNum type="arabicPeriod"/>
              <a:tabLst>
                <a:tab pos="742950" algn="l"/>
              </a:tabLst>
            </a:pPr>
            <a:r>
              <a:rPr lang="uk-UA" sz="2400" b="0" i="1" spc="0" dirty="0">
                <a:effectLst/>
                <a:latin typeface="Times New Roman" panose="02020603050405020304" pitchFamily="18" charset="0"/>
                <a:ea typeface="Times New Roman" panose="02020603050405020304" pitchFamily="18" charset="0"/>
              </a:rPr>
              <a:t>Проведення іменного пошуку.</a:t>
            </a:r>
          </a:p>
          <a:p>
            <a:pPr marL="342900" lvl="0" indent="-342900">
              <a:spcBef>
                <a:spcPts val="800"/>
              </a:spcBef>
              <a:spcAft>
                <a:spcPts val="0"/>
              </a:spcAft>
              <a:buSzPct val="100000"/>
              <a:buFont typeface="Times New Roman" panose="02020603050405020304" pitchFamily="18" charset="0"/>
              <a:buAutoNum type="arabicPeriod"/>
              <a:tabLst>
                <a:tab pos="742950" algn="l"/>
              </a:tabLst>
            </a:pPr>
            <a:r>
              <a:rPr lang="uk-UA" sz="2400" b="0" i="1" spc="0" dirty="0">
                <a:effectLst/>
                <a:latin typeface="Times New Roman" panose="02020603050405020304" pitchFamily="18" charset="0"/>
                <a:ea typeface="Times New Roman" panose="02020603050405020304" pitchFamily="18" charset="0"/>
              </a:rPr>
              <a:t>Проведення тематичного пошуку.</a:t>
            </a:r>
          </a:p>
          <a:p>
            <a:pPr marL="342900" indent="-342900">
              <a:spcBef>
                <a:spcPts val="800"/>
              </a:spcBef>
              <a:buSzPct val="100000"/>
              <a:buFont typeface="Times New Roman" panose="02020603050405020304" pitchFamily="18" charset="0"/>
              <a:buAutoNum type="arabicPeriod"/>
              <a:tabLst>
                <a:tab pos="742950" algn="l"/>
              </a:tabLst>
            </a:pPr>
            <a:r>
              <a:rPr lang="uk-UA" sz="2400" b="0" i="1" dirty="0">
                <a:effectLst/>
                <a:latin typeface="Times New Roman" panose="02020603050405020304" pitchFamily="18" charset="0"/>
                <a:ea typeface="Times New Roman" panose="02020603050405020304" pitchFamily="18" charset="0"/>
              </a:rPr>
              <a:t>Використання баз інших країн.</a:t>
            </a:r>
            <a:endParaRPr lang="uk-UA" sz="2400" b="0" i="1"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800"/>
              </a:spcBef>
              <a:spcAft>
                <a:spcPts val="0"/>
              </a:spcAft>
              <a:buSzPts val="1400"/>
              <a:buNone/>
              <a:tabLst>
                <a:tab pos="742950" algn="l"/>
              </a:tabLst>
            </a:pPr>
            <a:endParaRPr lang="uk-UA" sz="1800" spc="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0C789283-B952-4B23-A64F-F6CC1FA09CE3}"/>
              </a:ext>
            </a:extLst>
          </p:cNvPr>
          <p:cNvSpPr txBox="1"/>
          <p:nvPr/>
        </p:nvSpPr>
        <p:spPr>
          <a:xfrm>
            <a:off x="0" y="1671630"/>
            <a:ext cx="9144000" cy="1322285"/>
          </a:xfrm>
          <a:prstGeom prst="rect">
            <a:avLst/>
          </a:prstGeom>
          <a:noFill/>
        </p:spPr>
        <p:txBody>
          <a:bodyPr wrap="square">
            <a:spAutoFit/>
          </a:bodyPr>
          <a:lstStyle/>
          <a:p>
            <a:pPr marL="1695450" marR="67945" indent="-1519238" algn="just">
              <a:lnSpc>
                <a:spcPct val="114000"/>
              </a:lnSpc>
            </a:pPr>
            <a:r>
              <a:rPr lang="uk-UA" sz="2400" b="1" i="1" dirty="0">
                <a:effectLst/>
                <a:latin typeface="Times New Roman" panose="02020603050405020304" pitchFamily="18" charset="0"/>
                <a:ea typeface="Times New Roman" panose="02020603050405020304" pitchFamily="18" charset="0"/>
              </a:rPr>
              <a:t>Мета заняття</a:t>
            </a:r>
            <a:r>
              <a:rPr lang="uk-UA" sz="2400" dirty="0">
                <a:effectLst/>
                <a:latin typeface="Times New Roman" panose="02020603050405020304" pitchFamily="18" charset="0"/>
                <a:ea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придбання знань і умінь в патентному пошуку, а також порядку тематичного, іменного пошуку та специфіки використання баз інших країн</a:t>
            </a:r>
            <a:endParaRPr lang="uk-UA" sz="2400" i="1" dirty="0">
              <a:effectLst/>
              <a:latin typeface="Times New Roman" panose="02020603050405020304" pitchFamily="18" charset="0"/>
              <a:ea typeface="Times New Roman" panose="02020603050405020304" pitchFamily="18" charset="0"/>
            </a:endParaRPr>
          </a:p>
        </p:txBody>
      </p:sp>
      <p:graphicFrame>
        <p:nvGraphicFramePr>
          <p:cNvPr id="7" name="Object 7">
            <a:extLst>
              <a:ext uri="{FF2B5EF4-FFF2-40B4-BE49-F238E27FC236}">
                <a16:creationId xmlns:a16="http://schemas.microsoft.com/office/drawing/2014/main" id="{E64FCEC2-FF1E-4FCB-9E77-F8E2689D8D61}"/>
              </a:ext>
            </a:extLst>
          </p:cNvPr>
          <p:cNvGraphicFramePr>
            <a:graphicFrameLocks noChangeAspect="1"/>
          </p:cNvGraphicFramePr>
          <p:nvPr>
            <p:extLst>
              <p:ext uri="{D42A27DB-BD31-4B8C-83A1-F6EECF244321}">
                <p14:modId xmlns:p14="http://schemas.microsoft.com/office/powerpoint/2010/main" val="3849159743"/>
              </p:ext>
            </p:extLst>
          </p:nvPr>
        </p:nvGraphicFramePr>
        <p:xfrm>
          <a:off x="5220072" y="2955702"/>
          <a:ext cx="3923928" cy="3902298"/>
        </p:xfrm>
        <a:graphic>
          <a:graphicData uri="http://schemas.openxmlformats.org/presentationml/2006/ole">
            <mc:AlternateContent xmlns:mc="http://schemas.openxmlformats.org/markup-compatibility/2006">
              <mc:Choice xmlns:v="urn:schemas-microsoft-com:vml" Requires="v">
                <p:oleObj name="CorelDRAW" r:id="rId3" imgW="4302900" imgH="3938100" progId="CorelDraw.Graphic.8">
                  <p:embed/>
                </p:oleObj>
              </mc:Choice>
              <mc:Fallback>
                <p:oleObj name="CorelDRAW" r:id="rId3" imgW="4302900" imgH="3938100" progId="CorelDraw.Graphic.8">
                  <p:embed/>
                  <p:pic>
                    <p:nvPicPr>
                      <p:cNvPr id="35846" name="Object 7">
                        <a:extLst>
                          <a:ext uri="{FF2B5EF4-FFF2-40B4-BE49-F238E27FC236}">
                            <a16:creationId xmlns:a16="http://schemas.microsoft.com/office/drawing/2014/main" id="{EFBE8603-A358-4DD9-BBFA-3C77ED5335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2955702"/>
                        <a:ext cx="3923928" cy="390229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80174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C8B6E765-698B-42FE-859E-7E55EB77A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C06E5BEF-4C65-4097-85DD-8D45D54C29E9}"/>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36A5CAA-0954-4C38-A6AB-3B9D80C2F6A2}"/>
              </a:ext>
            </a:extLst>
          </p:cNvPr>
          <p:cNvSpPr txBox="1"/>
          <p:nvPr/>
        </p:nvSpPr>
        <p:spPr>
          <a:xfrm>
            <a:off x="2571" y="1116027"/>
            <a:ext cx="9169648" cy="5109860"/>
          </a:xfrm>
          <a:prstGeom prst="rect">
            <a:avLst/>
          </a:prstGeom>
          <a:noFill/>
        </p:spPr>
        <p:txBody>
          <a:bodyPr wrap="square">
            <a:spAutoFit/>
          </a:bodyPr>
          <a:lstStyle/>
          <a:p>
            <a:pPr marL="63500" marR="66675" indent="1735138" algn="just">
              <a:lnSpc>
                <a:spcPct val="150000"/>
              </a:lnSpc>
            </a:pPr>
            <a:r>
              <a:rPr lang="uk-UA" sz="2200" dirty="0">
                <a:effectLst/>
                <a:latin typeface="Times New Roman" panose="02020603050405020304" pitchFamily="18" charset="0"/>
                <a:ea typeface="Times New Roman" panose="02020603050405020304" pitchFamily="18" charset="0"/>
              </a:rPr>
              <a:t>Вхід до системи інтерактивної БД "Промислові зразки, зареєстровані в Україні" </a:t>
            </a:r>
            <a:r>
              <a:rPr lang="uk-UA" sz="2200" u="none" strike="noStrike" dirty="0">
                <a:solidFill>
                  <a:srgbClr val="0000FF"/>
                </a:solidFill>
                <a:effectLst/>
                <a:latin typeface="Times New Roman" panose="02020603050405020304" pitchFamily="18" charset="0"/>
                <a:ea typeface="Times New Roman" panose="02020603050405020304" pitchFamily="18" charset="0"/>
                <a:hlinkClick r:id="rId3"/>
              </a:rPr>
              <a:t>(h</a:t>
            </a:r>
            <a:r>
              <a:rPr lang="uk-UA" sz="2200" dirty="0">
                <a:effectLst/>
                <a:latin typeface="Times New Roman" panose="02020603050405020304" pitchFamily="18" charset="0"/>
                <a:ea typeface="Times New Roman" panose="02020603050405020304" pitchFamily="18" charset="0"/>
              </a:rPr>
              <a:t>t</a:t>
            </a:r>
            <a:r>
              <a:rPr lang="uk-UA" sz="2200" u="none" strike="noStrike" dirty="0">
                <a:solidFill>
                  <a:srgbClr val="0000FF"/>
                </a:solidFill>
                <a:effectLst/>
                <a:latin typeface="Times New Roman" panose="02020603050405020304" pitchFamily="18" charset="0"/>
                <a:ea typeface="Times New Roman" panose="02020603050405020304" pitchFamily="18" charset="0"/>
                <a:hlinkClick r:id="rId3"/>
              </a:rPr>
              <a:t>tp://www.ukrpatent.org/cgi-bin/searchPP), </a:t>
            </a:r>
            <a:r>
              <a:rPr lang="uk-UA" sz="2200" dirty="0">
                <a:effectLst/>
                <a:latin typeface="Times New Roman" panose="02020603050405020304" pitchFamily="18" charset="0"/>
                <a:ea typeface="Times New Roman" panose="02020603050405020304" pitchFamily="18" charset="0"/>
              </a:rPr>
              <a:t>якщо ви не зареєстровані у системі, відбувається за реквізитами:</a:t>
            </a:r>
          </a:p>
          <a:p>
            <a:pPr marL="342900" lvl="0" indent="-342900" algn="just">
              <a:lnSpc>
                <a:spcPct val="150000"/>
              </a:lnSpc>
              <a:buSzPts val="1400"/>
              <a:buFont typeface="Times New Roman" panose="02020603050405020304" pitchFamily="18" charset="0"/>
              <a:buAutoNum type="alphaLcPeriod"/>
              <a:tabLst>
                <a:tab pos="682625" algn="l"/>
              </a:tabLst>
            </a:pPr>
            <a:r>
              <a:rPr lang="uk-UA" sz="2200" dirty="0">
                <a:effectLst/>
                <a:latin typeface="Times New Roman" panose="02020603050405020304" pitchFamily="18" charset="0"/>
                <a:ea typeface="Times New Roman" panose="02020603050405020304" pitchFamily="18" charset="0"/>
              </a:rPr>
              <a:t>Логін – </a:t>
            </a:r>
            <a:r>
              <a:rPr lang="uk-UA" sz="2200" dirty="0" err="1">
                <a:effectLst/>
                <a:latin typeface="Times New Roman" panose="02020603050405020304" pitchFamily="18" charset="0"/>
                <a:ea typeface="Times New Roman" panose="02020603050405020304" pitchFamily="18" charset="0"/>
              </a:rPr>
              <a:t>guest_pz</a:t>
            </a:r>
            <a:endParaRPr lang="uk-UA" sz="2200" dirty="0">
              <a:effectLst/>
              <a:latin typeface="Times New Roman" panose="02020603050405020304" pitchFamily="18" charset="0"/>
              <a:ea typeface="Times New Roman" panose="02020603050405020304" pitchFamily="18" charset="0"/>
            </a:endParaRPr>
          </a:p>
          <a:p>
            <a:pPr marL="342900" lvl="0" indent="-342900" algn="just">
              <a:lnSpc>
                <a:spcPct val="150000"/>
              </a:lnSpc>
              <a:buSzPts val="1400"/>
              <a:buFont typeface="Times New Roman" panose="02020603050405020304" pitchFamily="18" charset="0"/>
              <a:buAutoNum type="alphaLcPeriod"/>
              <a:tabLst>
                <a:tab pos="692785" algn="l"/>
              </a:tabLst>
            </a:pPr>
            <a:r>
              <a:rPr lang="uk-UA" sz="2200" dirty="0">
                <a:effectLst/>
                <a:latin typeface="Times New Roman" panose="02020603050405020304" pitchFamily="18" charset="0"/>
                <a:ea typeface="Times New Roman" panose="02020603050405020304" pitchFamily="18" charset="0"/>
              </a:rPr>
              <a:t>Пароль – </a:t>
            </a:r>
            <a:r>
              <a:rPr lang="uk-UA" sz="2200" dirty="0" err="1">
                <a:effectLst/>
                <a:latin typeface="Times New Roman" panose="02020603050405020304" pitchFamily="18" charset="0"/>
                <a:ea typeface="Times New Roman" panose="02020603050405020304" pitchFamily="18" charset="0"/>
              </a:rPr>
              <a:t>guest</a:t>
            </a:r>
            <a:r>
              <a:rPr lang="uk-UA" sz="2200" dirty="0">
                <a:effectLst/>
                <a:latin typeface="Times New Roman" panose="02020603050405020304" pitchFamily="18" charset="0"/>
                <a:ea typeface="Times New Roman" panose="02020603050405020304" pitchFamily="18" charset="0"/>
              </a:rPr>
              <a:t>.</a:t>
            </a:r>
          </a:p>
          <a:p>
            <a:pPr indent="811213" algn="just">
              <a:lnSpc>
                <a:spcPct val="150000"/>
              </a:lnSpc>
            </a:pPr>
            <a:r>
              <a:rPr lang="uk-UA" sz="2200" dirty="0">
                <a:effectLst/>
                <a:latin typeface="Times New Roman" panose="02020603050405020304" pitchFamily="18" charset="0"/>
                <a:ea typeface="Times New Roman" panose="02020603050405020304" pitchFamily="18" charset="0"/>
              </a:rPr>
              <a:t>Пошук проводиться за назвою промислового зразка, номером охоронного документу, заявником, власником, автором промислового зразка та іншими полями пошуку, що відображені в базі даних. </a:t>
            </a:r>
          </a:p>
          <a:p>
            <a:pPr indent="811213" algn="just">
              <a:lnSpc>
                <a:spcPct val="150000"/>
              </a:lnSpc>
            </a:pPr>
            <a:r>
              <a:rPr lang="uk-UA" sz="2200" dirty="0">
                <a:effectLst/>
                <a:latin typeface="Times New Roman" panose="02020603050405020304" pitchFamily="18" charset="0"/>
                <a:ea typeface="Times New Roman" panose="02020603050405020304" pitchFamily="18" charset="0"/>
              </a:rPr>
              <a:t>Як результат надається інформація в повному обсязі: бібліографічні дані, зображення промислового зразка з вказівкою стосовно кольору.</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A01278-C4DC-4000-8293-57051E7CE2D5}"/>
              </a:ext>
            </a:extLst>
          </p:cNvPr>
          <p:cNvSpPr txBox="1"/>
          <p:nvPr/>
        </p:nvSpPr>
        <p:spPr>
          <a:xfrm>
            <a:off x="-23934" y="1154379"/>
            <a:ext cx="9167934" cy="5632311"/>
          </a:xfrm>
          <a:prstGeom prst="rect">
            <a:avLst/>
          </a:prstGeom>
          <a:noFill/>
        </p:spPr>
        <p:txBody>
          <a:bodyPr wrap="square">
            <a:spAutoFit/>
          </a:bodyPr>
          <a:lstStyle/>
          <a:p>
            <a:pPr marL="514350" indent="1373188" algn="just"/>
            <a:r>
              <a:rPr lang="uk-UA" sz="2000" dirty="0">
                <a:effectLst/>
                <a:latin typeface="Times New Roman" panose="02020603050405020304" pitchFamily="18" charset="0"/>
                <a:ea typeface="Times New Roman" panose="02020603050405020304" pitchFamily="18" charset="0"/>
              </a:rPr>
              <a:t>База даних інших країн знаходиться за </a:t>
            </a:r>
            <a:r>
              <a:rPr lang="uk-UA" sz="2000" dirty="0" err="1">
                <a:effectLst/>
                <a:latin typeface="Times New Roman" panose="02020603050405020304" pitchFamily="18" charset="0"/>
                <a:ea typeface="Times New Roman" panose="02020603050405020304" pitchFamily="18" charset="0"/>
              </a:rPr>
              <a:t>адресою</a:t>
            </a:r>
            <a:r>
              <a:rPr lang="uk-UA" sz="2000" dirty="0">
                <a:effectLst/>
                <a:latin typeface="Times New Roman" panose="02020603050405020304" pitchFamily="18" charset="0"/>
                <a:ea typeface="Times New Roman" panose="02020603050405020304" pitchFamily="18" charset="0"/>
              </a:rPr>
              <a:t> в Інтернеті.</a:t>
            </a:r>
          </a:p>
          <a:p>
            <a:pPr marL="64770" marR="69850" indent="448945" algn="just"/>
            <a:r>
              <a:rPr lang="uk-UA" sz="2000" dirty="0">
                <a:effectLst/>
                <a:latin typeface="Times New Roman" panose="02020603050405020304" pitchFamily="18" charset="0"/>
                <a:ea typeface="Times New Roman" panose="02020603050405020304" pitchFamily="18" charset="0"/>
              </a:rPr>
              <a:t>Перелік адрес патентних баз даних, до яких надається безоплатний доступ в Інтернеті.</a:t>
            </a:r>
          </a:p>
          <a:p>
            <a:pPr marL="64770" marR="68580" indent="448945" algn="just"/>
            <a:r>
              <a:rPr lang="uk-UA" sz="2000" dirty="0" err="1">
                <a:effectLst/>
                <a:latin typeface="Times New Roman" panose="02020603050405020304" pitchFamily="18" charset="0"/>
                <a:ea typeface="Times New Roman" panose="02020603050405020304" pitchFamily="18" charset="0"/>
              </a:rPr>
              <a:t>Електронноцифрова</a:t>
            </a:r>
            <a:r>
              <a:rPr lang="uk-UA" sz="2000" dirty="0">
                <a:effectLst/>
                <a:latin typeface="Times New Roman" panose="02020603050405020304" pitchFamily="18" charset="0"/>
                <a:ea typeface="Times New Roman" panose="02020603050405020304" pitchFamily="18" charset="0"/>
              </a:rPr>
              <a:t> бібліотека Європейського патентного відомства ESP@CENET </a:t>
            </a:r>
            <a:r>
              <a:rPr lang="uk-UA" sz="2000" u="none" strike="noStrike" dirty="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(ht</a:t>
            </a:r>
            <a:r>
              <a:rPr lang="uk-UA" sz="2000" dirty="0">
                <a:solidFill>
                  <a:srgbClr val="FF0000"/>
                </a:solidFill>
                <a:effectLst/>
                <a:latin typeface="Times New Roman" panose="02020603050405020304" pitchFamily="18" charset="0"/>
                <a:ea typeface="Times New Roman" panose="02020603050405020304" pitchFamily="18" charset="0"/>
              </a:rPr>
              <a:t>t</a:t>
            </a:r>
            <a:r>
              <a:rPr lang="uk-UA" sz="2000" u="none" strike="noStrike" dirty="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p://ep.espacenet.com/).</a:t>
            </a:r>
            <a:endParaRPr lang="uk-UA" sz="2000" dirty="0">
              <a:solidFill>
                <a:srgbClr val="FF0000"/>
              </a:solidFill>
              <a:effectLst/>
              <a:latin typeface="Times New Roman" panose="02020603050405020304" pitchFamily="18" charset="0"/>
              <a:ea typeface="Times New Roman" panose="02020603050405020304" pitchFamily="18" charset="0"/>
            </a:endParaRPr>
          </a:p>
          <a:p>
            <a:pPr marL="64770" marR="62865" indent="448945" algn="just"/>
            <a:r>
              <a:rPr lang="uk-UA" sz="2000" dirty="0">
                <a:effectLst/>
                <a:latin typeface="Times New Roman" panose="02020603050405020304" pitchFamily="18" charset="0"/>
                <a:ea typeface="Times New Roman" panose="02020603050405020304" pitchFamily="18" charset="0"/>
              </a:rPr>
              <a:t>Електронно-цифрова бібліотека Патентного відомства Японії </a:t>
            </a:r>
            <a:r>
              <a:rPr lang="uk-UA" sz="2000" u="none" strike="noStrike"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http://www1.ipdl.jpo.go.jp/cgibin/pa1init</a:t>
            </a:r>
            <a:r>
              <a:rPr lang="uk-UA" sz="2000" dirty="0">
                <a:effectLst/>
                <a:latin typeface="Times New Roman" panose="02020603050405020304" pitchFamily="18" charset="0"/>
                <a:ea typeface="Times New Roman" panose="02020603050405020304" pitchFamily="18" charset="0"/>
              </a:rPr>
              <a:t> або з сайту відомства: </a:t>
            </a:r>
            <a:r>
              <a:rPr lang="uk-UA" sz="2000" u="none" strike="no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http://www.jpo.go.j</a:t>
            </a:r>
            <a:r>
              <a:rPr lang="uk-UA" sz="2000" u="none" strike="noStrike" dirty="0">
                <a:solidFill>
                  <a:srgbClr val="56C7AA"/>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p</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Searching</a:t>
            </a:r>
            <a:r>
              <a:rPr lang="uk-UA" sz="2000" dirty="0">
                <a:effectLst/>
                <a:latin typeface="Times New Roman" panose="02020603050405020304" pitchFamily="18" charset="0"/>
                <a:ea typeface="Times New Roman" panose="02020603050405020304" pitchFamily="18" charset="0"/>
              </a:rPr>
              <a:t> IPDL розділи </a:t>
            </a:r>
            <a:r>
              <a:rPr lang="uk-UA" sz="2000" dirty="0" err="1">
                <a:effectLst/>
                <a:latin typeface="Times New Roman" panose="02020603050405020304" pitchFamily="18" charset="0"/>
                <a:ea typeface="Times New Roman" panose="02020603050405020304" pitchFamily="18" charset="0"/>
              </a:rPr>
              <a:t>Searching</a:t>
            </a:r>
            <a:r>
              <a:rPr lang="uk-UA" sz="2000" dirty="0">
                <a:effectLst/>
                <a:latin typeface="Times New Roman" panose="02020603050405020304" pitchFamily="18" charset="0"/>
                <a:ea typeface="Times New Roman" panose="02020603050405020304" pitchFamily="18" charset="0"/>
              </a:rPr>
              <a:t> PAJ (англомовні реферати), </a:t>
            </a:r>
            <a:r>
              <a:rPr lang="uk-UA" sz="2000" dirty="0" err="1">
                <a:effectLst/>
                <a:latin typeface="Times New Roman" panose="02020603050405020304" pitchFamily="18" charset="0"/>
                <a:ea typeface="Times New Roman" panose="02020603050405020304" pitchFamily="18" charset="0"/>
              </a:rPr>
              <a:t>Patent</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Database</a:t>
            </a:r>
            <a:r>
              <a:rPr lang="uk-UA" sz="2000" dirty="0">
                <a:effectLst/>
                <a:latin typeface="Times New Roman" panose="02020603050405020304" pitchFamily="18" charset="0"/>
                <a:ea typeface="Times New Roman" panose="02020603050405020304" pitchFamily="18" charset="0"/>
              </a:rPr>
              <a:t> (повні описи, нумераційний пошук) </a:t>
            </a:r>
            <a:r>
              <a:rPr lang="uk-UA" sz="2000" dirty="0" err="1">
                <a:effectLst/>
                <a:latin typeface="Times New Roman" panose="02020603050405020304" pitchFamily="18" charset="0"/>
                <a:ea typeface="Times New Roman" panose="02020603050405020304" pitchFamily="18" charset="0"/>
              </a:rPr>
              <a:t>Concordance</a:t>
            </a:r>
            <a:r>
              <a:rPr lang="uk-UA" sz="2000" dirty="0">
                <a:effectLst/>
                <a:latin typeface="Times New Roman" panose="02020603050405020304" pitchFamily="18" charset="0"/>
                <a:ea typeface="Times New Roman" panose="02020603050405020304" pitchFamily="18" charset="0"/>
              </a:rPr>
              <a:t> (відповідність між номерами різних публікацій одного винаходу), FI/F-</a:t>
            </a:r>
            <a:r>
              <a:rPr lang="uk-UA" sz="2000" dirty="0" err="1">
                <a:effectLst/>
                <a:latin typeface="Times New Roman" panose="02020603050405020304" pitchFamily="18" charset="0"/>
                <a:ea typeface="Times New Roman" panose="02020603050405020304" pitchFamily="18" charset="0"/>
              </a:rPr>
              <a:t>team</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search</a:t>
            </a:r>
            <a:r>
              <a:rPr lang="uk-UA" sz="2000" dirty="0">
                <a:effectLst/>
                <a:latin typeface="Times New Roman" panose="02020603050405020304" pitchFamily="18" charset="0"/>
                <a:ea typeface="Times New Roman" panose="02020603050405020304" pitchFamily="18" charset="0"/>
              </a:rPr>
              <a:t> (застосування японських пошукових класифікацій) Англомовні реферати японських патентних заявок з 1976 р. </a:t>
            </a:r>
          </a:p>
          <a:p>
            <a:pPr marL="64770" marR="62865" indent="448945" algn="just"/>
            <a:r>
              <a:rPr lang="uk-UA" sz="2000" dirty="0">
                <a:effectLst/>
                <a:latin typeface="Times New Roman" panose="02020603050405020304" pitchFamily="18" charset="0"/>
                <a:ea typeface="Times New Roman" panose="02020603050405020304" pitchFamily="18" charset="0"/>
              </a:rPr>
              <a:t>Повні описи до патентів японською мовою з автоматизованим перекладом на англійську переважно з 1993 р., більш ранні – лише мовою оригіналу.</a:t>
            </a:r>
          </a:p>
          <a:p>
            <a:pPr marL="64770" marR="66040" indent="448945" algn="just"/>
            <a:r>
              <a:rPr lang="uk-UA" sz="2000" dirty="0">
                <a:effectLst/>
                <a:latin typeface="Times New Roman" panose="02020603050405020304" pitchFamily="18" charset="0"/>
                <a:ea typeface="Times New Roman" panose="02020603050405020304" pitchFamily="18" charset="0"/>
              </a:rPr>
              <a:t>БД Патентного відомства Канади </a:t>
            </a:r>
            <a:r>
              <a:rPr lang="uk-UA" sz="2000" u="none" strike="noStrike" dirty="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http://Patents1.ic.gc.ca/introe.html</a:t>
            </a:r>
            <a:r>
              <a:rPr lang="uk-UA" sz="2000" dirty="0">
                <a:solidFill>
                  <a:srgbClr val="FF0000"/>
                </a:solidFill>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сайт відомства </a:t>
            </a:r>
            <a:r>
              <a:rPr lang="uk-UA" sz="2000" u="none" strike="noStrike"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http://opic.gc.ca </a:t>
            </a:r>
            <a:r>
              <a:rPr lang="uk-UA" sz="2000" dirty="0">
                <a:effectLst/>
                <a:latin typeface="Times New Roman" panose="02020603050405020304" pitchFamily="18" charset="0"/>
                <a:ea typeface="Times New Roman" panose="02020603050405020304" pitchFamily="18" charset="0"/>
              </a:rPr>
              <a:t>Описи до патентів Канади за 75 років.</a:t>
            </a:r>
          </a:p>
          <a:p>
            <a:pPr marL="64770" marR="67945" indent="448945" algn="just"/>
            <a:r>
              <a:rPr lang="uk-UA" sz="2000" dirty="0">
                <a:effectLst/>
                <a:latin typeface="Times New Roman" panose="02020603050405020304" pitchFamily="18" charset="0"/>
                <a:ea typeface="Times New Roman" panose="02020603050405020304" pitchFamily="18" charset="0"/>
              </a:rPr>
              <a:t>БД Відомства з патентів і товарних знаків США </a:t>
            </a:r>
            <a:r>
              <a:rPr lang="uk-UA" sz="2000" u="none" strike="noStrike" dirty="0">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http://www.uspto.gov/patft/index.html </a:t>
            </a:r>
            <a:r>
              <a:rPr lang="uk-UA" sz="2000" dirty="0">
                <a:effectLst/>
                <a:latin typeface="Times New Roman" panose="02020603050405020304" pitchFamily="18" charset="0"/>
                <a:ea typeface="Times New Roman" panose="02020603050405020304" pitchFamily="18" charset="0"/>
              </a:rPr>
              <a:t>Описи до патентів США з 1790 р.</a:t>
            </a:r>
          </a:p>
        </p:txBody>
      </p:sp>
      <p:pic>
        <p:nvPicPr>
          <p:cNvPr id="4" name="Picture 2">
            <a:extLst>
              <a:ext uri="{FF2B5EF4-FFF2-40B4-BE49-F238E27FC236}">
                <a16:creationId xmlns:a16="http://schemas.microsoft.com/office/drawing/2014/main" id="{5C1A61A6-10F4-40F3-96EC-BB4C8EBB912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a:extLst>
              <a:ext uri="{FF2B5EF4-FFF2-40B4-BE49-F238E27FC236}">
                <a16:creationId xmlns:a16="http://schemas.microsoft.com/office/drawing/2014/main" id="{B3C01720-35FD-40C3-B9EB-8F489730365B}"/>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934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E234D72-951E-4DCF-BF21-03E7EC76C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a:extLst>
              <a:ext uri="{FF2B5EF4-FFF2-40B4-BE49-F238E27FC236}">
                <a16:creationId xmlns:a16="http://schemas.microsoft.com/office/drawing/2014/main" id="{6E6CC4E5-316B-48F5-826A-382632669163}"/>
              </a:ext>
            </a:extLst>
          </p:cNvPr>
          <p:cNvSpPr txBox="1"/>
          <p:nvPr/>
        </p:nvSpPr>
        <p:spPr>
          <a:xfrm>
            <a:off x="-25648" y="3698783"/>
            <a:ext cx="9141266" cy="3170099"/>
          </a:xfrm>
          <a:prstGeom prst="rect">
            <a:avLst/>
          </a:prstGeom>
          <a:noFill/>
        </p:spPr>
        <p:txBody>
          <a:bodyPr wrap="square">
            <a:spAutoFit/>
          </a:bodyPr>
          <a:lstStyle/>
          <a:p>
            <a:pPr indent="450215" algn="ct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Література:</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Дергачова В.В.,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С.О. Інтелектуальна власність: навчальний посібник / В. В. Дергачова, С. 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ред. О. А. Гавриша . К.: НТУУ «КПІ», 2015.  416 с.:</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Наукова діяльність, Патентознавство. Інтелектуальна власність : підручник /Укладачі: Г.О.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Оборський</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І.М.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Чістякова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Д.Д.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Татакі</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 Білоусов, І.К.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Кривдіна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В.П.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Кубко</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С.Х. Яворський.  К : Каравела, 2016. 232 с. </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Є. І. Інтелектуальна власність: економіко-правові аспекти. Підручник: 3-тє вид., перероб. та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 Є. І.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В. П.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Якобчук</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І. Л. Литвинчук.  К.: «Центр учбової літератури», 2017.  504 с.</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Заголовок 1">
            <a:extLst>
              <a:ext uri="{FF2B5EF4-FFF2-40B4-BE49-F238E27FC236}">
                <a16:creationId xmlns:a16="http://schemas.microsoft.com/office/drawing/2014/main" id="{81399387-B22F-4774-B296-D8144937BCC4}"/>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10C7EC9-0335-47D5-A2BB-7870B5C91195}"/>
              </a:ext>
            </a:extLst>
          </p:cNvPr>
          <p:cNvSpPr txBox="1"/>
          <p:nvPr/>
        </p:nvSpPr>
        <p:spPr>
          <a:xfrm>
            <a:off x="69739" y="911338"/>
            <a:ext cx="9074261" cy="3170099"/>
          </a:xfrm>
          <a:prstGeom prst="rect">
            <a:avLst/>
          </a:prstGeom>
          <a:noFill/>
        </p:spPr>
        <p:txBody>
          <a:bodyPr wrap="square">
            <a:spAutoFit/>
          </a:bodyPr>
          <a:lstStyle/>
          <a:p>
            <a:pPr marL="2148205" algn="just"/>
            <a:r>
              <a:rPr lang="uk-UA" sz="2400" b="1" i="1" dirty="0">
                <a:effectLst/>
                <a:latin typeface="Times New Roman" panose="02020603050405020304" pitchFamily="18" charset="0"/>
                <a:ea typeface="Times New Roman" panose="02020603050405020304" pitchFamily="18" charset="0"/>
              </a:rPr>
              <a:t>Контрольні</a:t>
            </a:r>
            <a:r>
              <a:rPr lang="uk-UA" sz="2400" b="1" i="1" spc="-25" dirty="0">
                <a:effectLst/>
                <a:latin typeface="Times New Roman" panose="02020603050405020304" pitchFamily="18" charset="0"/>
                <a:ea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запитання</a:t>
            </a:r>
          </a:p>
          <a:p>
            <a:pPr marL="342900" marR="66675" lvl="0" indent="-342900">
              <a:spcBef>
                <a:spcPts val="765"/>
              </a:spcBef>
              <a:spcAft>
                <a:spcPts val="0"/>
              </a:spcAft>
              <a:buSzPct val="100000"/>
              <a:buFont typeface="Times New Roman" panose="02020603050405020304" pitchFamily="18" charset="0"/>
              <a:buAutoNum type="arabicPeriod"/>
              <a:tabLst>
                <a:tab pos="777240" algn="l"/>
                <a:tab pos="777875" algn="l"/>
                <a:tab pos="1660525" algn="l"/>
                <a:tab pos="2638425" algn="l"/>
                <a:tab pos="3568700" algn="l"/>
                <a:tab pos="5337175" algn="l"/>
              </a:tabLst>
            </a:pPr>
            <a:r>
              <a:rPr lang="uk-UA" sz="2200" dirty="0">
                <a:effectLst/>
                <a:latin typeface="Times New Roman" panose="02020603050405020304" pitchFamily="18" charset="0"/>
                <a:ea typeface="Times New Roman" panose="02020603050405020304" pitchFamily="18" charset="0"/>
              </a:rPr>
              <a:t>Алгоритм патентного пошуку в електронно-цифровій бібліотеці Європейського патентного відомства.</a:t>
            </a:r>
          </a:p>
          <a:p>
            <a:pPr marL="342900" lvl="0" indent="-342900">
              <a:spcBef>
                <a:spcPts val="815"/>
              </a:spcBef>
              <a:spcAft>
                <a:spcPts val="0"/>
              </a:spcAft>
              <a:buSzPct val="100000"/>
              <a:buFont typeface="Times New Roman" panose="02020603050405020304" pitchFamily="18" charset="0"/>
              <a:buAutoNum type="arabicPeriod"/>
            </a:pPr>
            <a:r>
              <a:rPr lang="uk-UA" sz="2200" dirty="0">
                <a:effectLst/>
                <a:latin typeface="Times New Roman" panose="02020603050405020304" pitchFamily="18" charset="0"/>
                <a:ea typeface="Times New Roman" panose="02020603050405020304" pitchFamily="18" charset="0"/>
              </a:rPr>
              <a:t>Алгоритм патентного пошуку в електронно-цифровій бібліотеці ДП «</a:t>
            </a:r>
            <a:r>
              <a:rPr lang="uk-UA" sz="2200" dirty="0" err="1">
                <a:effectLst/>
                <a:latin typeface="Times New Roman" panose="02020603050405020304" pitchFamily="18" charset="0"/>
                <a:ea typeface="Times New Roman" panose="02020603050405020304" pitchFamily="18" charset="0"/>
              </a:rPr>
              <a:t>Укрпатент</a:t>
            </a:r>
            <a:r>
              <a:rPr lang="uk-UA" sz="2200" dirty="0">
                <a:effectLst/>
                <a:latin typeface="Times New Roman" panose="02020603050405020304" pitchFamily="18" charset="0"/>
                <a:ea typeface="Times New Roman" panose="02020603050405020304" pitchFamily="18" charset="0"/>
              </a:rPr>
              <a:t>».</a:t>
            </a:r>
          </a:p>
          <a:p>
            <a:pPr marL="342900" lvl="0" indent="-342900">
              <a:spcBef>
                <a:spcPts val="815"/>
              </a:spcBef>
              <a:spcAft>
                <a:spcPts val="0"/>
              </a:spcAft>
              <a:buSzPct val="100000"/>
              <a:buFont typeface="Times New Roman" panose="02020603050405020304" pitchFamily="18" charset="0"/>
              <a:buAutoNum type="arabicPeriod"/>
            </a:pPr>
            <a:r>
              <a:rPr lang="uk-UA" sz="2200" dirty="0">
                <a:effectLst/>
                <a:latin typeface="Times New Roman" panose="02020603050405020304" pitchFamily="18" charset="0"/>
                <a:ea typeface="Times New Roman" panose="02020603050405020304" pitchFamily="18" charset="0"/>
              </a:rPr>
              <a:t>Алгоритм патентного пошуку в електронно-цифровій бібліотеці Патентного відомства різних країн.</a:t>
            </a:r>
          </a:p>
          <a:p>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926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9992A6F0-9956-4D25-904C-9471E53DE9D3}"/>
              </a:ext>
            </a:extLst>
          </p:cNvPr>
          <p:cNvSpPr txBox="1"/>
          <p:nvPr/>
        </p:nvSpPr>
        <p:spPr>
          <a:xfrm>
            <a:off x="467544" y="1073923"/>
            <a:ext cx="8650808" cy="5183150"/>
          </a:xfrm>
          <a:prstGeom prst="rect">
            <a:avLst/>
          </a:prstGeom>
          <a:noFill/>
        </p:spPr>
        <p:txBody>
          <a:bodyPr wrap="square">
            <a:spAutoFit/>
          </a:bodyPr>
          <a:lstStyle/>
          <a:p>
            <a:pPr indent="1695450" eaLnBrk="1" hangingPunct="1">
              <a:lnSpc>
                <a:spcPct val="150000"/>
              </a:lnSpc>
              <a:buClrTx/>
              <a:buSzTx/>
              <a:buFont typeface="Arial" panose="020B0604020202020204" pitchFamily="34" charset="0"/>
              <a:buNone/>
            </a:pPr>
            <a:r>
              <a:rPr lang="uk-UA" sz="2800" i="1" dirty="0">
                <a:solidFill>
                  <a:schemeClr val="tx2">
                    <a:lumMod val="60000"/>
                    <a:lumOff val="40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uk-UA" altLang="uk-UA" sz="2800" b="1" i="1" dirty="0">
                <a:solidFill>
                  <a:schemeClr val="tx2">
                    <a:lumMod val="60000"/>
                    <a:lumOff val="40000"/>
                  </a:schemeClr>
                </a:solidFill>
                <a:latin typeface="Arial" panose="020B0604020202020204" pitchFamily="34" charset="0"/>
                <a:cs typeface="Arial" panose="020B0604020202020204" pitchFamily="34" charset="0"/>
              </a:rPr>
              <a:t>Патентні дослідження</a:t>
            </a:r>
            <a:r>
              <a:rPr lang="uk-UA" altLang="uk-UA" sz="2800" i="1" dirty="0">
                <a:solidFill>
                  <a:schemeClr val="tx2">
                    <a:lumMod val="60000"/>
                    <a:lumOff val="40000"/>
                  </a:schemeClr>
                </a:solidFill>
                <a:latin typeface="Arial" panose="020B0604020202020204" pitchFamily="34" charset="0"/>
                <a:cs typeface="Arial" panose="020B0604020202020204" pitchFamily="34" charset="0"/>
              </a:rPr>
              <a:t> - це інформаційно-аналітичні дослідження, що проводяться в процесі створення, освоєння та реалізації промислової продукції з метою забезпечення високого технічного рівня та конкурентоспроможності цієї продукції, а також скорочення витрат на створення продукції за рахунок виключення дублювання досліджень.</a:t>
            </a:r>
          </a:p>
        </p:txBody>
      </p:sp>
    </p:spTree>
    <p:extLst>
      <p:ext uri="{BB962C8B-B14F-4D97-AF65-F5344CB8AC3E}">
        <p14:creationId xmlns:p14="http://schemas.microsoft.com/office/powerpoint/2010/main" val="4130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437929A4-721D-4371-A0D8-4C39FE5C0CBB}"/>
              </a:ext>
            </a:extLst>
          </p:cNvPr>
          <p:cNvSpPr>
            <a:spLocks noGrp="1"/>
          </p:cNvSpPr>
          <p:nvPr>
            <p:ph type="title"/>
          </p:nvPr>
        </p:nvSpPr>
        <p:spPr>
          <a:xfrm>
            <a:off x="1403648" y="311269"/>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6" name="Titre 1">
            <a:extLst>
              <a:ext uri="{FF2B5EF4-FFF2-40B4-BE49-F238E27FC236}">
                <a16:creationId xmlns:a16="http://schemas.microsoft.com/office/drawing/2014/main" id="{D8DF61E0-87B8-44FF-8E52-E359E4D4C130}"/>
              </a:ext>
            </a:extLst>
          </p:cNvPr>
          <p:cNvSpPr>
            <a:spLocks/>
          </p:cNvSpPr>
          <p:nvPr/>
        </p:nvSpPr>
        <p:spPr bwMode="auto">
          <a:xfrm>
            <a:off x="2117100" y="919086"/>
            <a:ext cx="70199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rgbClr val="CC0000"/>
              </a:buClr>
              <a:buSzPct val="7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009900"/>
              </a:buClr>
              <a:buSzPct val="6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uk-UA" altLang="uk-UA" sz="3600" b="1" i="1" dirty="0">
                <a:solidFill>
                  <a:srgbClr val="FF6600"/>
                </a:solidFill>
                <a:latin typeface="Calibri" panose="020F0502020204030204" pitchFamily="34" charset="0"/>
              </a:rPr>
              <a:t>Етапи проведення патентних досліджень:</a:t>
            </a:r>
            <a:r>
              <a:rPr lang="uk-UA" altLang="uk-UA" sz="3600" i="1" dirty="0">
                <a:solidFill>
                  <a:srgbClr val="FF6600"/>
                </a:solidFill>
                <a:latin typeface="Calibri" panose="020F0502020204030204" pitchFamily="34" charset="0"/>
              </a:rPr>
              <a:t> </a:t>
            </a:r>
          </a:p>
        </p:txBody>
      </p:sp>
      <p:sp>
        <p:nvSpPr>
          <p:cNvPr id="10" name="Espace réservé du contenu 2">
            <a:extLst>
              <a:ext uri="{FF2B5EF4-FFF2-40B4-BE49-F238E27FC236}">
                <a16:creationId xmlns:a16="http://schemas.microsoft.com/office/drawing/2014/main" id="{71F0FD96-3FB9-4A4E-BFC0-82FD2E7D0639}"/>
              </a:ext>
            </a:extLst>
          </p:cNvPr>
          <p:cNvSpPr>
            <a:spLocks/>
          </p:cNvSpPr>
          <p:nvPr/>
        </p:nvSpPr>
        <p:spPr bwMode="auto">
          <a:xfrm>
            <a:off x="179512" y="2021768"/>
            <a:ext cx="89575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FFF00"/>
              </a:buClr>
              <a:buSzPct val="80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rgbClr val="CC0000"/>
              </a:buClr>
              <a:buSzPct val="7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009900"/>
              </a:buClr>
              <a:buSzPct val="6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9pPr>
          </a:lstStyle>
          <a:p>
            <a:pPr>
              <a:buClrTx/>
              <a:buSzTx/>
              <a:buFont typeface="Arial" panose="020B0604020202020204" pitchFamily="34" charset="0"/>
              <a:buChar char="•"/>
            </a:pPr>
            <a:r>
              <a:rPr lang="uk-UA" altLang="uk-UA" sz="2800" dirty="0">
                <a:solidFill>
                  <a:srgbClr val="FF6600"/>
                </a:solidFill>
                <a:latin typeface="Calibri" panose="020F0502020204030204" pitchFamily="34" charset="0"/>
              </a:rPr>
              <a:t>розробка завдання на проведення патентних досліджень;</a:t>
            </a:r>
          </a:p>
          <a:p>
            <a:pPr>
              <a:buClrTx/>
              <a:buSzTx/>
              <a:buFont typeface="Arial" panose="020B0604020202020204" pitchFamily="34" charset="0"/>
              <a:buChar char="•"/>
            </a:pPr>
            <a:r>
              <a:rPr lang="uk-UA" altLang="uk-UA" sz="2800" dirty="0">
                <a:solidFill>
                  <a:srgbClr val="FF6600"/>
                </a:solidFill>
                <a:latin typeface="Calibri" panose="020F0502020204030204" pitchFamily="34" charset="0"/>
              </a:rPr>
              <a:t>розробка регламенту пошуку інформації;</a:t>
            </a:r>
          </a:p>
          <a:p>
            <a:pPr>
              <a:buClrTx/>
              <a:buSzTx/>
              <a:buFont typeface="Arial" panose="020B0604020202020204" pitchFamily="34" charset="0"/>
              <a:buChar char="•"/>
            </a:pPr>
            <a:r>
              <a:rPr lang="uk-UA" altLang="uk-UA" sz="2800" dirty="0">
                <a:solidFill>
                  <a:srgbClr val="FF6600"/>
                </a:solidFill>
                <a:latin typeface="Calibri" panose="020F0502020204030204" pitchFamily="34" charset="0"/>
              </a:rPr>
              <a:t>пошук і відбір патентної та іншої науково-технічної й </a:t>
            </a:r>
            <a:r>
              <a:rPr lang="uk-UA" altLang="uk-UA" sz="2800" dirty="0" err="1">
                <a:solidFill>
                  <a:srgbClr val="FF6600"/>
                </a:solidFill>
                <a:latin typeface="Calibri" panose="020F0502020204030204" pitchFamily="34" charset="0"/>
              </a:rPr>
              <a:t>кон'юнктурно</a:t>
            </a:r>
            <a:r>
              <a:rPr lang="uk-UA" altLang="uk-UA" sz="2800" dirty="0">
                <a:solidFill>
                  <a:srgbClr val="FF6600"/>
                </a:solidFill>
                <a:latin typeface="Calibri" panose="020F0502020204030204" pitchFamily="34" charset="0"/>
              </a:rPr>
              <a:t>-комерційної інформації;</a:t>
            </a:r>
          </a:p>
          <a:p>
            <a:pPr>
              <a:buClrTx/>
              <a:buSzTx/>
              <a:buFont typeface="Arial" panose="020B0604020202020204" pitchFamily="34" charset="0"/>
              <a:buChar char="•"/>
            </a:pPr>
            <a:r>
              <a:rPr lang="uk-UA" altLang="uk-UA" sz="2800" dirty="0">
                <a:solidFill>
                  <a:srgbClr val="FF6600"/>
                </a:solidFill>
                <a:latin typeface="Calibri" panose="020F0502020204030204" pitchFamily="34" charset="0"/>
              </a:rPr>
              <a:t>складання звіту про пошук;</a:t>
            </a:r>
          </a:p>
          <a:p>
            <a:pPr>
              <a:buClrTx/>
              <a:buSzTx/>
              <a:buFont typeface="Arial" panose="020B0604020202020204" pitchFamily="34" charset="0"/>
              <a:buChar char="•"/>
            </a:pPr>
            <a:r>
              <a:rPr lang="uk-UA" altLang="uk-UA" sz="2800" dirty="0">
                <a:solidFill>
                  <a:srgbClr val="FF6600"/>
                </a:solidFill>
                <a:latin typeface="Calibri" panose="020F0502020204030204" pitchFamily="34" charset="0"/>
              </a:rPr>
              <a:t>обробка, систематизація і аналіз відібраної інформації;</a:t>
            </a:r>
          </a:p>
          <a:p>
            <a:pPr>
              <a:buClrTx/>
              <a:buSzTx/>
              <a:buFont typeface="Arial" panose="020B0604020202020204" pitchFamily="34" charset="0"/>
              <a:buChar char="•"/>
            </a:pPr>
            <a:r>
              <a:rPr lang="uk-UA" altLang="uk-UA" sz="2800" dirty="0">
                <a:solidFill>
                  <a:srgbClr val="FF6600"/>
                </a:solidFill>
                <a:latin typeface="Calibri" panose="020F0502020204030204" pitchFamily="34" charset="0"/>
              </a:rPr>
              <a:t>узагальнення результатів і складання звіту про патентні дослідження. </a:t>
            </a:r>
          </a:p>
        </p:txBody>
      </p:sp>
    </p:spTree>
    <p:extLst>
      <p:ext uri="{BB962C8B-B14F-4D97-AF65-F5344CB8AC3E}">
        <p14:creationId xmlns:p14="http://schemas.microsoft.com/office/powerpoint/2010/main" val="264434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9FFD2529-E420-49E1-9ED5-C23A1539CCAC}"/>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8" name="Titre 1">
            <a:extLst>
              <a:ext uri="{FF2B5EF4-FFF2-40B4-BE49-F238E27FC236}">
                <a16:creationId xmlns:a16="http://schemas.microsoft.com/office/drawing/2014/main" id="{72E02B90-6AA8-4A28-AA3A-778DC4B53DF9}"/>
              </a:ext>
            </a:extLst>
          </p:cNvPr>
          <p:cNvSpPr>
            <a:spLocks/>
          </p:cNvSpPr>
          <p:nvPr/>
        </p:nvSpPr>
        <p:spPr bwMode="auto">
          <a:xfrm>
            <a:off x="1763688" y="919086"/>
            <a:ext cx="7379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rgbClr val="CC0000"/>
              </a:buClr>
              <a:buSzPct val="7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009900"/>
              </a:buClr>
              <a:buSzPct val="6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80000"/>
              </a:lnSpc>
              <a:spcBef>
                <a:spcPct val="0"/>
              </a:spcBef>
              <a:buClrTx/>
              <a:buSzTx/>
              <a:buFontTx/>
              <a:buNone/>
            </a:pPr>
            <a:r>
              <a:rPr lang="uk-UA" altLang="uk-UA" sz="2800" b="1" i="1" dirty="0">
                <a:solidFill>
                  <a:srgbClr val="002060"/>
                </a:solidFill>
                <a:latin typeface="Calibri" panose="020F0502020204030204" pitchFamily="34" charset="0"/>
              </a:rPr>
              <a:t>ПРОВЕДЕННЯ ПАТЕНТНИХ ДОСЛІДЖЕНЬ ПРИ ОФОРМЛЕННІ ЗАЯВОК НА ВИНАХОДИ</a:t>
            </a:r>
            <a:endParaRPr lang="fr-FR" altLang="uk-UA" sz="2800" b="1" i="1" dirty="0">
              <a:solidFill>
                <a:srgbClr val="002060"/>
              </a:solidFill>
              <a:latin typeface="Calibri" panose="020F0502020204030204" pitchFamily="34" charset="0"/>
            </a:endParaRPr>
          </a:p>
        </p:txBody>
      </p:sp>
      <p:sp>
        <p:nvSpPr>
          <p:cNvPr id="10" name="Espace réservé du contenu 2">
            <a:extLst>
              <a:ext uri="{FF2B5EF4-FFF2-40B4-BE49-F238E27FC236}">
                <a16:creationId xmlns:a16="http://schemas.microsoft.com/office/drawing/2014/main" id="{4AD578EF-A365-4896-B693-34C4CF7DB982}"/>
              </a:ext>
            </a:extLst>
          </p:cNvPr>
          <p:cNvSpPr>
            <a:spLocks/>
          </p:cNvSpPr>
          <p:nvPr/>
        </p:nvSpPr>
        <p:spPr bwMode="auto">
          <a:xfrm>
            <a:off x="0" y="1916832"/>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FFF00"/>
              </a:buClr>
              <a:buSzPct val="80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rgbClr val="CC0000"/>
              </a:buClr>
              <a:buSzPct val="7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009900"/>
              </a:buClr>
              <a:buSzPct val="6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55000"/>
              <a:buFont typeface="Wingdings" panose="05000000000000000000" pitchFamily="2" charset="2"/>
              <a:buChar char="l"/>
              <a:defRPr sz="2000">
                <a:solidFill>
                  <a:schemeClr val="tx1"/>
                </a:solidFill>
                <a:latin typeface="Arial" panose="020B0604020202020204" pitchFamily="34" charset="0"/>
              </a:defRPr>
            </a:lvl9pPr>
          </a:lstStyle>
          <a:p>
            <a:pPr>
              <a:lnSpc>
                <a:spcPct val="90000"/>
              </a:lnSpc>
              <a:buClrTx/>
              <a:buSzTx/>
              <a:buFont typeface="Arial" panose="020B0604020202020204" pitchFamily="34" charset="0"/>
              <a:buNone/>
            </a:pPr>
            <a:r>
              <a:rPr lang="uk-UA" altLang="uk-UA" sz="2400" dirty="0">
                <a:solidFill>
                  <a:schemeClr val="accent6">
                    <a:lumMod val="50000"/>
                  </a:schemeClr>
                </a:solidFill>
                <a:latin typeface="Calibri" panose="020F0502020204030204" pitchFamily="34" charset="0"/>
              </a:rPr>
              <a:t>Зводиться до виявлення аналогів, необхідних для подальшого порівняльного аналізу, визначення прототипу і, нарешті, висновку про наявність або відсутність новизни заявленого технічного рішення. </a:t>
            </a:r>
          </a:p>
          <a:p>
            <a:pPr>
              <a:buClrTx/>
              <a:buSzTx/>
              <a:buFont typeface="Arial" panose="020B0604020202020204" pitchFamily="34" charset="0"/>
              <a:buNone/>
            </a:pPr>
            <a:r>
              <a:rPr lang="uk-UA" altLang="uk-UA" sz="2400" dirty="0">
                <a:solidFill>
                  <a:schemeClr val="accent6">
                    <a:lumMod val="50000"/>
                  </a:schemeClr>
                </a:solidFill>
                <a:latin typeface="Calibri" panose="020F0502020204030204" pitchFamily="34" charset="0"/>
              </a:rPr>
              <a:t>В результаті пошуку визначають аналоги передбачуваного винаходу (як правило, 3-4 аналоги), з них вибирають прототип - той аналог, який містить максимальну кількість ознак ідентичних або технічно еквівалентних ознакам об'єкту, що заявляється, або який схожий по найбільш важливих ознаках. </a:t>
            </a:r>
          </a:p>
          <a:p>
            <a:pPr>
              <a:buClrTx/>
              <a:buSzTx/>
              <a:buFont typeface="Arial" panose="020B0604020202020204" pitchFamily="34" charset="0"/>
              <a:buNone/>
            </a:pPr>
            <a:r>
              <a:rPr lang="uk-UA" altLang="uk-UA" sz="2400" dirty="0">
                <a:solidFill>
                  <a:schemeClr val="accent6">
                    <a:lumMod val="50000"/>
                  </a:schemeClr>
                </a:solidFill>
                <a:latin typeface="Calibri" panose="020F0502020204030204" pitchFamily="34" charset="0"/>
              </a:rPr>
              <a:t>Якщо в результаті патентного пошуку будуть виявлені технічні рішення, наявність яких не дозволяє кваліфікувати заявлене технічне рішення як таке, що відповідає критеріям винаходу, то процес оформлення заявки припиняється. </a:t>
            </a:r>
          </a:p>
        </p:txBody>
      </p:sp>
    </p:spTree>
    <p:extLst>
      <p:ext uri="{BB962C8B-B14F-4D97-AF65-F5344CB8AC3E}">
        <p14:creationId xmlns:p14="http://schemas.microsoft.com/office/powerpoint/2010/main" val="214665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D46CBC36-F8D8-4956-B336-2706695F4A30}"/>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F0E31F9-ADC6-4EEC-A0D0-2852EC8DCFDD}"/>
              </a:ext>
            </a:extLst>
          </p:cNvPr>
          <p:cNvSpPr txBox="1"/>
          <p:nvPr/>
        </p:nvSpPr>
        <p:spPr>
          <a:xfrm>
            <a:off x="-25648" y="914722"/>
            <a:ext cx="9169648" cy="5576976"/>
          </a:xfrm>
          <a:prstGeom prst="rect">
            <a:avLst/>
          </a:prstGeom>
          <a:noFill/>
        </p:spPr>
        <p:txBody>
          <a:bodyPr wrap="square">
            <a:spAutoFit/>
          </a:bodyPr>
          <a:lstStyle/>
          <a:p>
            <a:pPr marL="63500" marR="64135" indent="1824038" algn="just">
              <a:lnSpc>
                <a:spcPct val="150000"/>
              </a:lnSpc>
            </a:pPr>
            <a:r>
              <a:rPr lang="uk-UA" sz="2000" dirty="0">
                <a:effectLst/>
                <a:latin typeface="Times New Roman" panose="02020603050405020304" pitchFamily="18" charset="0"/>
                <a:ea typeface="Times New Roman" panose="02020603050405020304" pitchFamily="18" charset="0"/>
              </a:rPr>
              <a:t>Предмет пошуку визначають виходячи з конкретних задач патентних досліджень, категорії об'єкту: винахід, корисна модель, промисловий зразок, знак для товарів та послуг.</a:t>
            </a:r>
          </a:p>
          <a:p>
            <a:pPr marL="514350" indent="448945" algn="just">
              <a:lnSpc>
                <a:spcPct val="150000"/>
              </a:lnSpc>
            </a:pPr>
            <a:r>
              <a:rPr lang="uk-UA" sz="2000" dirty="0">
                <a:effectLst/>
                <a:latin typeface="Times New Roman" panose="02020603050405020304" pitchFamily="18" charset="0"/>
                <a:ea typeface="Times New Roman" panose="02020603050405020304" pitchFamily="18" charset="0"/>
              </a:rPr>
              <a:t>Наступним етапом буде визначення мети пошуку.</a:t>
            </a:r>
          </a:p>
          <a:p>
            <a:pPr marL="64770" marR="66040" indent="448945" algn="just">
              <a:lnSpc>
                <a:spcPct val="150000"/>
              </a:lnSpc>
            </a:pPr>
            <a:r>
              <a:rPr lang="uk-UA" sz="2000" dirty="0">
                <a:effectLst/>
                <a:latin typeface="Times New Roman" panose="02020603050405020304" pitchFamily="18" charset="0"/>
                <a:ea typeface="Times New Roman" panose="02020603050405020304" pitchFamily="18" charset="0"/>
              </a:rPr>
              <a:t>Для винаходу (корисної моделі) як правило метою патентних досліджень є знаходження аналогів та виявлення найбільш близького до розробленого винаходу (корисної моделі) – прототипу і визначення, що на даний момент такого технічного рішення не існувало.</a:t>
            </a:r>
          </a:p>
          <a:p>
            <a:pPr marL="64770" marR="64770" indent="448945" algn="just">
              <a:lnSpc>
                <a:spcPct val="150000"/>
              </a:lnSpc>
            </a:pPr>
            <a:r>
              <a:rPr lang="uk-UA" sz="2000" dirty="0">
                <a:effectLst/>
                <a:latin typeface="Times New Roman" panose="02020603050405020304" pitchFamily="18" charset="0"/>
                <a:ea typeface="Times New Roman" panose="02020603050405020304" pitchFamily="18" charset="0"/>
              </a:rPr>
              <a:t>Для промислового зразка – метою буде знаходження аналогів та виявлення найбільш близького до розробленого промислового зразка – прототипу, щоб забезпечити конкурентоспроможність зразка і виключення невиправданого дублювання існуючих промислових зразків.</a:t>
            </a:r>
          </a:p>
        </p:txBody>
      </p:sp>
    </p:spTree>
    <p:extLst>
      <p:ext uri="{BB962C8B-B14F-4D97-AF65-F5344CB8AC3E}">
        <p14:creationId xmlns:p14="http://schemas.microsoft.com/office/powerpoint/2010/main" val="44166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Заголовок 1">
            <a:extLst>
              <a:ext uri="{FF2B5EF4-FFF2-40B4-BE49-F238E27FC236}">
                <a16:creationId xmlns:a16="http://schemas.microsoft.com/office/drawing/2014/main" id="{680114B1-F4E8-442C-B2A2-F30C289088CE}"/>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0DD73FC-0788-433F-9A21-A500EF87013D}"/>
              </a:ext>
            </a:extLst>
          </p:cNvPr>
          <p:cNvSpPr txBox="1"/>
          <p:nvPr/>
        </p:nvSpPr>
        <p:spPr>
          <a:xfrm>
            <a:off x="-33481" y="864321"/>
            <a:ext cx="9169648" cy="5826788"/>
          </a:xfrm>
          <a:prstGeom prst="rect">
            <a:avLst/>
          </a:prstGeom>
          <a:noFill/>
        </p:spPr>
        <p:txBody>
          <a:bodyPr wrap="square">
            <a:spAutoFit/>
          </a:bodyPr>
          <a:lstStyle/>
          <a:p>
            <a:pPr marL="63500" marR="67310" indent="1824038" algn="just">
              <a:lnSpc>
                <a:spcPct val="125000"/>
              </a:lnSpc>
            </a:pPr>
            <a:r>
              <a:rPr lang="uk-UA" sz="2000" dirty="0">
                <a:effectLst/>
                <a:latin typeface="Times New Roman" panose="02020603050405020304" pitchFamily="18" charset="0"/>
                <a:ea typeface="Times New Roman" panose="02020603050405020304" pitchFamily="18" charset="0"/>
              </a:rPr>
              <a:t>Для торговельної марки – метою буде огляд аналогічних торговельних марок зареєстрованих під такі ж саме класи товарів і послуг та промислових зразків (Згідно Закону України «Про охорону прав на знаки для товарів та послуг» торговельна марка не повинна відтворювала промисловий зразок права на який належать в Україні іншим особам), для забезпечення конкурентоспроможності марки і виключення невиправданого дублювання існуючих торгових марок та промислових зразків.</a:t>
            </a:r>
          </a:p>
          <a:p>
            <a:pPr marL="514350" indent="448945" algn="just">
              <a:lnSpc>
                <a:spcPct val="125000"/>
              </a:lnSpc>
            </a:pPr>
            <a:r>
              <a:rPr lang="uk-UA" sz="2000" dirty="0">
                <a:effectLst/>
                <a:latin typeface="Times New Roman" panose="02020603050405020304" pitchFamily="18" charset="0"/>
                <a:ea typeface="Times New Roman" panose="02020603050405020304" pitchFamily="18" charset="0"/>
              </a:rPr>
              <a:t>Існують такі види патентних досліджень:</a:t>
            </a:r>
          </a:p>
          <a:p>
            <a:pPr marL="64770" marR="65405" indent="448945" algn="just">
              <a:lnSpc>
                <a:spcPct val="125000"/>
              </a:lnSpc>
            </a:pPr>
            <a:r>
              <a:rPr lang="uk-UA" sz="2000" dirty="0">
                <a:effectLst/>
                <a:latin typeface="Times New Roman" panose="02020603050405020304" pitchFamily="18" charset="0"/>
                <a:ea typeface="Times New Roman" panose="02020603050405020304" pitchFamily="18" charset="0"/>
              </a:rPr>
              <a:t>Тематичний (предметний) пошук є найголовнішою і найпоширенішою пошуковою процедурою. Як пошуковий зразок використовуються ключові слова, відповідні індекси різних систем класифікації, заголовки документів або його елементи, що мають суттєве значення.</a:t>
            </a:r>
          </a:p>
          <a:p>
            <a:pPr marL="64770" marR="69215" indent="448945" algn="just">
              <a:lnSpc>
                <a:spcPct val="125000"/>
              </a:lnSpc>
            </a:pPr>
            <a:r>
              <a:rPr lang="uk-UA" sz="2000" dirty="0">
                <a:effectLst/>
                <a:latin typeface="Times New Roman" panose="02020603050405020304" pitchFamily="18" charset="0"/>
                <a:ea typeface="Times New Roman" panose="02020603050405020304" pitchFamily="18" charset="0"/>
              </a:rPr>
              <a:t>Метою тематичного пошуку є перевірка матеріалів заявки на винахід на предмет наявності світової новизни, також метою може служити опротестовування виданого документа, патенту.</a:t>
            </a:r>
            <a:endParaRPr lang="uk-UA" sz="2000" dirty="0"/>
          </a:p>
        </p:txBody>
      </p:sp>
    </p:spTree>
    <p:extLst>
      <p:ext uri="{BB962C8B-B14F-4D97-AF65-F5344CB8AC3E}">
        <p14:creationId xmlns:p14="http://schemas.microsoft.com/office/powerpoint/2010/main" val="176457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13BB3ED9-5B47-47C9-A9FA-3CCF0A4C9B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39D40185-5DF9-4DAF-ACFD-D522874C77AF}"/>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D1FB1BE-19B0-4459-B0C4-591E17E9A60B}"/>
              </a:ext>
            </a:extLst>
          </p:cNvPr>
          <p:cNvSpPr txBox="1"/>
          <p:nvPr/>
        </p:nvSpPr>
        <p:spPr>
          <a:xfrm>
            <a:off x="0" y="753800"/>
            <a:ext cx="8964488" cy="6125523"/>
          </a:xfrm>
          <a:prstGeom prst="rect">
            <a:avLst/>
          </a:prstGeom>
          <a:noFill/>
        </p:spPr>
        <p:txBody>
          <a:bodyPr wrap="square">
            <a:spAutoFit/>
          </a:bodyPr>
          <a:lstStyle/>
          <a:p>
            <a:pPr marL="63500" marR="64770" indent="1735138" algn="just">
              <a:lnSpc>
                <a:spcPct val="150000"/>
              </a:lnSpc>
            </a:pPr>
            <a:r>
              <a:rPr lang="uk-UA" sz="2200" dirty="0">
                <a:effectLst/>
                <a:latin typeface="Times New Roman" panose="02020603050405020304" pitchFamily="18" charset="0"/>
                <a:ea typeface="Times New Roman" panose="02020603050405020304" pitchFamily="18" charset="0"/>
              </a:rPr>
              <a:t>Іменний пошук (фірмовий) є пошуком об'єктів інтелектуальної власності, що охороняються, за даними, що відносяться до авторів винаходів, заявників, патентовласників (конкретним підприємствам, фірмам). Мета – відстеження діяльності конкурентів.</a:t>
            </a:r>
          </a:p>
          <a:p>
            <a:pPr marL="64770" marR="64770" indent="448945" algn="just">
              <a:lnSpc>
                <a:spcPct val="150000"/>
              </a:lnSpc>
            </a:pPr>
            <a:r>
              <a:rPr lang="uk-UA" sz="2200" dirty="0">
                <a:effectLst/>
                <a:latin typeface="Times New Roman" panose="02020603050405020304" pitchFamily="18" charset="0"/>
                <a:ea typeface="Times New Roman" panose="02020603050405020304" pitchFamily="18" charset="0"/>
              </a:rPr>
              <a:t>Нумераційний пошук проводиться по формальних ознаках документа (номер заявки, патенту, дата пріоритету, дата публікації). Інформація про такий номер може дійти до зацікавленої особи різними шляхами. Наприклад, на виробі поміщається позначення «Запатентовано; Патент №…». Про номер може бути згадка в науковій публікації або рекламі.</a:t>
            </a:r>
          </a:p>
          <a:p>
            <a:pPr marL="64770" marR="70485" indent="448945" algn="just">
              <a:lnSpc>
                <a:spcPct val="150000"/>
              </a:lnSpc>
            </a:pPr>
            <a:r>
              <a:rPr lang="uk-UA" sz="2200" dirty="0">
                <a:effectLst/>
                <a:latin typeface="Times New Roman" panose="02020603050405020304" pitchFamily="18" charset="0"/>
                <a:ea typeface="Times New Roman" panose="02020603050405020304" pitchFamily="18" charset="0"/>
              </a:rPr>
              <a:t>Іменний і нумераційний пошук є допоміжними видами пошуку. Як правило для більшості об’єктів використовується тематичний пошук.</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F9074EE-08F6-493E-A44E-1CD81C4872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5BAE776D-1D38-4848-BD1F-45DEBE56F8A9}"/>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FC9DAC9-7F94-4DB2-963F-4D3F7CB193C5}"/>
              </a:ext>
            </a:extLst>
          </p:cNvPr>
          <p:cNvSpPr txBox="1"/>
          <p:nvPr/>
        </p:nvSpPr>
        <p:spPr>
          <a:xfrm>
            <a:off x="0" y="753800"/>
            <a:ext cx="9144000" cy="6119945"/>
          </a:xfrm>
          <a:prstGeom prst="rect">
            <a:avLst/>
          </a:prstGeom>
          <a:noFill/>
        </p:spPr>
        <p:txBody>
          <a:bodyPr wrap="square">
            <a:spAutoFit/>
          </a:bodyPr>
          <a:lstStyle/>
          <a:p>
            <a:pPr marL="514350" indent="448945" algn="ctr">
              <a:lnSpc>
                <a:spcPct val="150000"/>
              </a:lnSpc>
            </a:pPr>
            <a:r>
              <a:rPr lang="uk-UA" sz="2400" dirty="0" err="1">
                <a:effectLst/>
                <a:latin typeface="Times New Roman" panose="02020603050405020304" pitchFamily="18" charset="0"/>
                <a:ea typeface="Times New Roman" panose="02020603050405020304" pitchFamily="18" charset="0"/>
              </a:rPr>
              <a:t>Ретроспективність</a:t>
            </a:r>
            <a:r>
              <a:rPr lang="uk-UA" sz="2400" dirty="0">
                <a:effectLst/>
                <a:latin typeface="Times New Roman" panose="02020603050405020304" pitchFamily="18" charset="0"/>
                <a:ea typeface="Times New Roman" panose="02020603050405020304" pitchFamily="18" charset="0"/>
              </a:rPr>
              <a:t> (глибина) пошуку:</a:t>
            </a:r>
          </a:p>
          <a:p>
            <a:pPr marL="64770" marR="67310" indent="448945" algn="just">
              <a:lnSpc>
                <a:spcPct val="150000"/>
              </a:lnSpc>
            </a:pPr>
            <a:r>
              <a:rPr lang="uk-UA" sz="2400" dirty="0">
                <a:effectLst/>
                <a:latin typeface="Times New Roman" panose="02020603050405020304" pitchFamily="18" charset="0"/>
                <a:ea typeface="Times New Roman" panose="02020603050405020304" pitchFamily="18" charset="0"/>
              </a:rPr>
              <a:t>Стосовно винаходів (корисних моделей) </a:t>
            </a:r>
            <a:r>
              <a:rPr lang="uk-UA" sz="2400" dirty="0" err="1">
                <a:effectLst/>
                <a:latin typeface="Times New Roman" panose="02020603050405020304" pitchFamily="18" charset="0"/>
                <a:ea typeface="Times New Roman" panose="02020603050405020304" pitchFamily="18" charset="0"/>
              </a:rPr>
              <a:t>ретроспективність</a:t>
            </a:r>
            <a:r>
              <a:rPr lang="uk-UA" sz="2400" dirty="0">
                <a:effectLst/>
                <a:latin typeface="Times New Roman" panose="02020603050405020304" pitchFamily="18" charset="0"/>
                <a:ea typeface="Times New Roman" panose="02020603050405020304" pitchFamily="18" charset="0"/>
              </a:rPr>
              <a:t> як правило для винаходів – 20 років, для корисної моделі – 10 років, по термінам дії патентів.</a:t>
            </a:r>
          </a:p>
          <a:p>
            <a:pPr marL="64770" marR="69850" indent="448945" algn="just">
              <a:lnSpc>
                <a:spcPct val="150000"/>
              </a:lnSpc>
            </a:pPr>
            <a:r>
              <a:rPr lang="uk-UA" sz="2400" dirty="0">
                <a:effectLst/>
                <a:latin typeface="Times New Roman" panose="02020603050405020304" pitchFamily="18" charset="0"/>
                <a:ea typeface="Times New Roman" panose="02020603050405020304" pitchFamily="18" charset="0"/>
              </a:rPr>
              <a:t>Стосовно промислових зразків </a:t>
            </a:r>
            <a:r>
              <a:rPr lang="uk-UA" sz="2400" dirty="0" err="1">
                <a:effectLst/>
                <a:latin typeface="Times New Roman" panose="02020603050405020304" pitchFamily="18" charset="0"/>
                <a:ea typeface="Times New Roman" panose="02020603050405020304" pitchFamily="18" charset="0"/>
              </a:rPr>
              <a:t>ретроспективність</a:t>
            </a:r>
            <a:r>
              <a:rPr lang="uk-UA" sz="2400" dirty="0">
                <a:effectLst/>
                <a:latin typeface="Times New Roman" panose="02020603050405020304" pitchFamily="18" charset="0"/>
                <a:ea typeface="Times New Roman" panose="02020603050405020304" pitchFamily="18" charset="0"/>
              </a:rPr>
              <a:t> як правило складає 15 років, по терміну дії патенту.</a:t>
            </a:r>
          </a:p>
          <a:p>
            <a:pPr marL="64770" marR="66675" indent="448945" algn="just">
              <a:lnSpc>
                <a:spcPct val="150000"/>
              </a:lnSpc>
            </a:pPr>
            <a:r>
              <a:rPr lang="uk-UA" sz="2400" dirty="0">
                <a:effectLst/>
                <a:latin typeface="Times New Roman" panose="02020603050405020304" pitchFamily="18" charset="0"/>
                <a:ea typeface="Times New Roman" panose="02020603050405020304" pitchFamily="18" charset="0"/>
              </a:rPr>
              <a:t>Для торговельної марки </a:t>
            </a:r>
            <a:r>
              <a:rPr lang="uk-UA" sz="2400" dirty="0" err="1">
                <a:effectLst/>
                <a:latin typeface="Times New Roman" panose="02020603050405020304" pitchFamily="18" charset="0"/>
                <a:ea typeface="Times New Roman" panose="02020603050405020304" pitchFamily="18" charset="0"/>
              </a:rPr>
              <a:t>ретроспективність</a:t>
            </a:r>
            <a:r>
              <a:rPr lang="uk-UA" sz="2400" dirty="0">
                <a:effectLst/>
                <a:latin typeface="Times New Roman" panose="02020603050405020304" pitchFamily="18" charset="0"/>
                <a:ea typeface="Times New Roman" panose="02020603050405020304" pitchFamily="18" charset="0"/>
              </a:rPr>
              <a:t> складає 16 років, з моменту появи Законодавства з інтелектуальної власності в Україні (1993 р.), бо термін дії свідоцтва на неї складає 10 років і продовжується Установою по клопотанню власника свідоцтва кожного разу на 10 років, за умови сплати збору.</a:t>
            </a:r>
          </a:p>
        </p:txBody>
      </p:sp>
    </p:spTree>
    <p:extLst>
      <p:ext uri="{BB962C8B-B14F-4D97-AF65-F5344CB8AC3E}">
        <p14:creationId xmlns:p14="http://schemas.microsoft.com/office/powerpoint/2010/main" val="1518044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830034C-98F1-4AC6-9719-4761CAD5C7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D42793A8-C891-48B0-BC8A-0D796138FC06}"/>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6</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0B4DFE2-2A58-41E8-94CE-6ECE24AEE152}"/>
              </a:ext>
            </a:extLst>
          </p:cNvPr>
          <p:cNvSpPr txBox="1"/>
          <p:nvPr/>
        </p:nvSpPr>
        <p:spPr>
          <a:xfrm>
            <a:off x="3829" y="1275038"/>
            <a:ext cx="9036496" cy="5565947"/>
          </a:xfrm>
          <a:prstGeom prst="rect">
            <a:avLst/>
          </a:prstGeom>
          <a:noFill/>
        </p:spPr>
        <p:txBody>
          <a:bodyPr wrap="square">
            <a:spAutoFit/>
          </a:bodyPr>
          <a:lstStyle/>
          <a:p>
            <a:pPr marL="64770" marR="66040" indent="448945" algn="just">
              <a:lnSpc>
                <a:spcPct val="150000"/>
              </a:lnSpc>
              <a:tabLst>
                <a:tab pos="883920" algn="l"/>
                <a:tab pos="1212850" algn="l"/>
                <a:tab pos="2362835" algn="l"/>
                <a:tab pos="3069590" algn="l"/>
                <a:tab pos="3579495" algn="l"/>
                <a:tab pos="4135755" algn="l"/>
                <a:tab pos="4276725" algn="l"/>
                <a:tab pos="4473575" algn="l"/>
                <a:tab pos="4532630" algn="l"/>
                <a:tab pos="4808220" algn="l"/>
                <a:tab pos="5353685" algn="l"/>
                <a:tab pos="6005195" algn="l"/>
              </a:tabLst>
            </a:pPr>
            <a:r>
              <a:rPr lang="uk-UA" sz="2400" dirty="0">
                <a:effectLst/>
                <a:latin typeface="Times New Roman" panose="02020603050405020304" pitchFamily="18" charset="0"/>
                <a:ea typeface="Times New Roman" panose="02020603050405020304" pitchFamily="18" charset="0"/>
              </a:rPr>
              <a:t>З 1 червня 2007 доступ до баз даних "Винаходи (корисні моделі) в Україні" та "Промислові зразки, зареєстровані в Україні" надається безкоштовно у повному обсязі (сайт ДП </a:t>
            </a:r>
            <a:r>
              <a:rPr lang="uk-UA" sz="2400" dirty="0" err="1">
                <a:effectLst/>
                <a:latin typeface="Times New Roman" panose="02020603050405020304" pitchFamily="18" charset="0"/>
                <a:ea typeface="Times New Roman" panose="02020603050405020304" pitchFamily="18" charset="0"/>
              </a:rPr>
              <a:t>Укрпатент</a:t>
            </a:r>
            <a:r>
              <a:rPr lang="uk-UA" sz="2400" dirty="0">
                <a:effectLst/>
                <a:latin typeface="Times New Roman" panose="02020603050405020304" pitchFamily="18" charset="0"/>
                <a:ea typeface="Times New Roman" panose="02020603050405020304" pitchFamily="18" charset="0"/>
              </a:rPr>
              <a:t> – http://www.ukrpatent.org). Вхід до системи бази даних "Винаходи (корисні моделі) в Україні" </a:t>
            </a:r>
            <a:r>
              <a:rPr lang="uk-UA" sz="2400" u="none" strike="noStrike" dirty="0">
                <a:solidFill>
                  <a:srgbClr val="0000FF"/>
                </a:solidFill>
                <a:effectLst/>
                <a:latin typeface="Times New Roman" panose="02020603050405020304" pitchFamily="18" charset="0"/>
                <a:ea typeface="Times New Roman" panose="02020603050405020304" pitchFamily="18" charset="0"/>
                <a:hlinkClick r:id="rId3"/>
              </a:rPr>
              <a:t>(h</a:t>
            </a:r>
            <a:r>
              <a:rPr lang="uk-UA" sz="2400" dirty="0">
                <a:effectLst/>
                <a:latin typeface="Times New Roman" panose="02020603050405020304" pitchFamily="18" charset="0"/>
                <a:ea typeface="Times New Roman" panose="02020603050405020304" pitchFamily="18" charset="0"/>
              </a:rPr>
              <a:t>t</a:t>
            </a:r>
            <a:r>
              <a:rPr lang="uk-UA" sz="2400" u="none" strike="noStrike" dirty="0">
                <a:solidFill>
                  <a:srgbClr val="0000FF"/>
                </a:solidFill>
                <a:effectLst/>
                <a:latin typeface="Times New Roman" panose="02020603050405020304" pitchFamily="18" charset="0"/>
                <a:ea typeface="Times New Roman" panose="02020603050405020304" pitchFamily="18" charset="0"/>
                <a:hlinkClick r:id="rId3"/>
              </a:rPr>
              <a:t>tp://www.ukrpatent.org/cgi-bin/searchPatF),</a:t>
            </a:r>
            <a:r>
              <a:rPr lang="uk-UA" sz="2400" dirty="0">
                <a:effectLst/>
                <a:latin typeface="Times New Roman" panose="02020603050405020304" pitchFamily="18" charset="0"/>
                <a:ea typeface="Times New Roman" panose="02020603050405020304" pitchFamily="18" charset="0"/>
              </a:rPr>
              <a:t> якщо ви не зареєстровані у системі.</a:t>
            </a:r>
          </a:p>
          <a:p>
            <a:pPr marL="64770" marR="67945" indent="448945" algn="just">
              <a:lnSpc>
                <a:spcPct val="150000"/>
              </a:lnSpc>
            </a:pPr>
            <a:r>
              <a:rPr lang="uk-UA" sz="2400" dirty="0">
                <a:effectLst/>
                <a:latin typeface="Times New Roman" panose="02020603050405020304" pitchFamily="18" charset="0"/>
                <a:ea typeface="Times New Roman" panose="02020603050405020304" pitchFamily="18" charset="0"/>
              </a:rPr>
              <a:t>Пошук проводиться за ключовими словами, номером охоронного документу та іншими полями пошуку, що відображені в базі даних. Як результат надається інформація в повному обсязі: бібліографічні дані, опис винаходу, формула, реферат (</a:t>
            </a:r>
            <a:r>
              <a:rPr lang="uk-UA" sz="2400" dirty="0" err="1">
                <a:effectLst/>
                <a:latin typeface="Times New Roman" panose="02020603050405020304" pitchFamily="18" charset="0"/>
                <a:ea typeface="Times New Roman" panose="02020603050405020304" pitchFamily="18" charset="0"/>
              </a:rPr>
              <a:t>uk</a:t>
            </a:r>
            <a:r>
              <a:rPr lang="uk-UA" sz="2400" dirty="0">
                <a:effectLst/>
                <a:latin typeface="Times New Roman" panose="02020603050405020304" pitchFamily="18" charset="0"/>
                <a:ea typeface="Times New Roman" panose="02020603050405020304" pitchFamily="18" charset="0"/>
              </a:rPr>
              <a:t>, </a:t>
            </a:r>
            <a:r>
              <a:rPr lang="uk-UA" sz="2400" dirty="0" err="1">
                <a:effectLst/>
                <a:latin typeface="Times New Roman" panose="02020603050405020304" pitchFamily="18" charset="0"/>
                <a:ea typeface="Times New Roman" panose="02020603050405020304" pitchFamily="18" charset="0"/>
              </a:rPr>
              <a:t>en</a:t>
            </a:r>
            <a:r>
              <a:rPr lang="uk-UA" sz="2400" dirty="0">
                <a:effectLst/>
                <a:latin typeface="Times New Roman" panose="02020603050405020304" pitchFamily="18" charset="0"/>
                <a:ea typeface="Times New Roman" panose="02020603050405020304" pitchFamily="18" charset="0"/>
              </a:rPr>
              <a:t>, </a:t>
            </a:r>
            <a:r>
              <a:rPr lang="uk-UA" sz="2400" dirty="0" err="1">
                <a:effectLst/>
                <a:latin typeface="Times New Roman" panose="02020603050405020304" pitchFamily="18" charset="0"/>
                <a:ea typeface="Times New Roman" panose="02020603050405020304" pitchFamily="18" charset="0"/>
              </a:rPr>
              <a:t>ru</a:t>
            </a:r>
            <a:r>
              <a:rPr lang="uk-UA"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03257883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3076</TotalTime>
  <Words>1361</Words>
  <Application>Microsoft Office PowerPoint</Application>
  <PresentationFormat>Экран (4:3)</PresentationFormat>
  <Paragraphs>67</Paragraphs>
  <Slides>12</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9" baseType="lpstr">
      <vt:lpstr>Arial</vt:lpstr>
      <vt:lpstr>Calibri</vt:lpstr>
      <vt:lpstr>Georgia</vt:lpstr>
      <vt:lpstr>Times New Roman</vt:lpstr>
      <vt:lpstr>Trebuchet MS</vt:lpstr>
      <vt:lpstr>Воздушный поток</vt:lpstr>
      <vt:lpstr>CorelDRAW 8.0 Graphic</vt:lpstr>
      <vt:lpstr>ПРАКТИЧНЕ ЗАНЯТТЯ 6  ПОРЯДОК ТА ЕТАПИ ПАТЕНТНОГО ПОШУКУ   </vt:lpstr>
      <vt:lpstr>ПРАКТИЧНЕ ЗАНЯТТЯ 6</vt:lpstr>
      <vt:lpstr>ПРАКТИЧНЕ ЗАНЯТТЯ 6</vt:lpstr>
      <vt:lpstr>ПРАКТИЧНЕ ЗАНЯТТЯ 6</vt:lpstr>
      <vt:lpstr>ПРАКТИЧНЕ ЗАНЯТТЯ 6</vt:lpstr>
      <vt:lpstr>ПРАКТИЧНЕ ЗАНЯТТЯ 6</vt:lpstr>
      <vt:lpstr>Презентация PowerPoint</vt:lpstr>
      <vt:lpstr>ПРАКТИЧНЕ ЗАНЯТТЯ 6</vt:lpstr>
      <vt:lpstr>ПРАКТИЧНЕ ЗАНЯТТЯ 6</vt:lpstr>
      <vt:lpstr>Презентация PowerPoint</vt:lpstr>
      <vt:lpstr>Презентация PowerPoint</vt:lpstr>
      <vt:lpstr>ПРАКТИЧНЕ ЗАНЯТТЯ 6</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HP</cp:lastModifiedBy>
  <cp:revision>193</cp:revision>
  <dcterms:created xsi:type="dcterms:W3CDTF">2014-04-02T09:29:03Z</dcterms:created>
  <dcterms:modified xsi:type="dcterms:W3CDTF">2021-05-25T11:16:26Z</dcterms:modified>
</cp:coreProperties>
</file>