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7" r:id="rId3"/>
    <p:sldId id="278" r:id="rId4"/>
    <p:sldId id="329" r:id="rId5"/>
    <p:sldId id="330" r:id="rId6"/>
    <p:sldId id="353" r:id="rId7"/>
    <p:sldId id="259" r:id="rId8"/>
    <p:sldId id="356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E7ED-949F-41C3-82B8-1CF85BC8DB7E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323D-EFF1-4700-87DF-82BA70BD1A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90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4106"/>
            <a:ext cx="8172400" cy="1688710"/>
          </a:xfrm>
        </p:spPr>
        <p:txBody>
          <a:bodyPr>
            <a:noAutofit/>
          </a:bodyPr>
          <a:lstStyle/>
          <a:p>
            <a:pPr algn="ctr">
              <a:spcBef>
                <a:spcPts val="2400"/>
              </a:spcBef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5</a:t>
            </a:r>
            <a:br>
              <a:rPr lang="uk-UA" sz="2800" i="1" dirty="0">
                <a:latin typeface="Times New Roman" pitchFamily="18" charset="0"/>
                <a:cs typeface="Times New Roman" pitchFamily="18" charset="0"/>
              </a:rPr>
            </a:br>
            <a:br>
              <a:rPr lang="uk-UA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ПАТЕНТНА КЛАСИФІКАЦІЯ</a:t>
            </a: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4335" y="3871422"/>
            <a:ext cx="9119665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 indent="0" algn="ctr">
              <a:spcBef>
                <a:spcPts val="0"/>
              </a:spcBef>
              <a:buNone/>
            </a:pPr>
            <a:r>
              <a:rPr lang="uk-UA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marL="342900" lvl="0" indent="-342900">
              <a:spcBef>
                <a:spcPts val="805"/>
              </a:spcBef>
              <a:spcAft>
                <a:spcPts val="0"/>
              </a:spcAft>
              <a:buSzPct val="101000"/>
              <a:buFont typeface="Times New Roman" panose="02020603050405020304" pitchFamily="18" charset="0"/>
              <a:buAutoNum type="arabicPeriod"/>
              <a:tabLst>
                <a:tab pos="742950" algn="l"/>
              </a:tabLst>
            </a:pPr>
            <a:r>
              <a:rPr lang="uk-UA" sz="2400" b="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патентна класифікація.</a:t>
            </a:r>
          </a:p>
          <a:p>
            <a:pPr marL="342900" lvl="0" indent="-342900">
              <a:spcBef>
                <a:spcPts val="800"/>
              </a:spcBef>
              <a:spcAft>
                <a:spcPts val="0"/>
              </a:spcAft>
              <a:buSzPct val="101000"/>
              <a:buFont typeface="Times New Roman" panose="02020603050405020304" pitchFamily="18" charset="0"/>
              <a:buAutoNum type="arabicPeriod"/>
              <a:tabLst>
                <a:tab pos="742950" algn="l"/>
              </a:tabLst>
            </a:pPr>
            <a:r>
              <a:rPr lang="uk-UA" sz="2400" b="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класифікація товарів і послуг для реєстрації знаків.</a:t>
            </a:r>
          </a:p>
          <a:p>
            <a:pPr marL="342900" lvl="0" indent="-342900">
              <a:spcBef>
                <a:spcPts val="815"/>
              </a:spcBef>
              <a:spcAft>
                <a:spcPts val="0"/>
              </a:spcAft>
              <a:buSzPct val="101000"/>
              <a:buFont typeface="Times New Roman" panose="02020603050405020304" pitchFamily="18" charset="0"/>
              <a:buAutoNum type="arabicPeriod"/>
              <a:tabLst>
                <a:tab pos="742950" algn="l"/>
              </a:tabLst>
            </a:pPr>
            <a:r>
              <a:rPr lang="uk-UA" sz="2400" b="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класифікація зображувальних елементів знаків.</a:t>
            </a:r>
          </a:p>
          <a:p>
            <a:pPr marL="342900" lvl="0" indent="-342900">
              <a:spcBef>
                <a:spcPts val="815"/>
              </a:spcBef>
              <a:spcAft>
                <a:spcPts val="0"/>
              </a:spcAft>
              <a:buSzPct val="101000"/>
              <a:buFont typeface="Times New Roman" panose="02020603050405020304" pitchFamily="18" charset="0"/>
              <a:buAutoNum type="arabicPeriod"/>
              <a:tabLst>
                <a:tab pos="742950" algn="l"/>
              </a:tabLst>
            </a:pPr>
            <a:r>
              <a:rPr lang="uk-UA" sz="24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класифікація промислових зразків.</a:t>
            </a:r>
            <a:endParaRPr lang="uk-UA" sz="2400" b="0" i="1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789283-B952-4B23-A64F-F6CC1FA09CE3}"/>
              </a:ext>
            </a:extLst>
          </p:cNvPr>
          <p:cNvSpPr txBox="1"/>
          <p:nvPr/>
        </p:nvSpPr>
        <p:spPr>
          <a:xfrm>
            <a:off x="0" y="2357408"/>
            <a:ext cx="9144000" cy="1322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41438" marR="67945" indent="-1076325" algn="just">
              <a:lnSpc>
                <a:spcPct val="114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заняття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з міжнародною патентною класифікацією товарів і послуг для реєстрації знаків, зображувальних елементів знаків, промислових зразків</a:t>
            </a:r>
          </a:p>
        </p:txBody>
      </p:sp>
    </p:spTree>
    <p:extLst>
      <p:ext uri="{BB962C8B-B14F-4D97-AF65-F5344CB8AC3E}">
        <p14:creationId xmlns:p14="http://schemas.microsoft.com/office/powerpoint/2010/main" val="180174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5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92A6F0-9956-4D25-904C-9471E53DE9D3}"/>
              </a:ext>
            </a:extLst>
          </p:cNvPr>
          <p:cNvSpPr txBox="1"/>
          <p:nvPr/>
        </p:nvSpPr>
        <p:spPr>
          <a:xfrm>
            <a:off x="-25648" y="1052736"/>
            <a:ext cx="9144000" cy="5827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4770" indent="448945" algn="just">
              <a:lnSpc>
                <a:spcPct val="125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Міжнародні класифікації об’єктів промислової власності (далі – міжнародні класифікації ОПВ) засновані відповідними міжнародними угодами.</a:t>
            </a:r>
          </a:p>
          <a:p>
            <a:pPr marL="64770" marR="69215" indent="448945" algn="just">
              <a:lnSpc>
                <a:spcPct val="125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Україна приєдналася до всіх міжнародних угод стосовно міжнародних класифікацій ОПВ: Ніццької угоди про Міжнародну класифікацію товарів і послуг для реєстрації знаків, яка була ратифікована Законом України від 01.06.2000 №1762-III. Угода набрала чинності для України 29 грудня 2000 року.</a:t>
            </a:r>
          </a:p>
          <a:p>
            <a:pPr marL="64770" marR="66040" indent="448945" algn="l">
              <a:lnSpc>
                <a:spcPct val="125000"/>
              </a:lnSpc>
              <a:tabLst>
                <a:tab pos="1682115" algn="l"/>
                <a:tab pos="2341245" algn="l"/>
                <a:tab pos="2839085" algn="l"/>
                <a:tab pos="3909695" algn="l"/>
                <a:tab pos="51422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Локарнської угоди про заснування Міжнародної класифікації промислових зразків, яка була  ратифікована  Законом  України від 17.12.08 №684-VI. Угода набрала чинності для України 7 липня 2009 року.</a:t>
            </a:r>
          </a:p>
          <a:p>
            <a:pPr marL="64770" marR="67310" indent="448945" algn="just">
              <a:lnSpc>
                <a:spcPct val="125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Віденської угоди про заснування Міжнародної класифікації зображувальних елементів знаків, яка була ратифікована Законом України від 18.02.09 №1000-VI. Угода набрала чинності для України 29 липня 2009 року.</a:t>
            </a:r>
          </a:p>
          <a:p>
            <a:pPr marL="64770" marR="64770" indent="448945" algn="just">
              <a:lnSpc>
                <a:spcPct val="125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Страсбурзької угоди про Міжнародну патентну класифікацію, яка була ратифікована Законом України від 17.12.08 № 683-VI. Угода набрала чинності для України 7 квітня 2010 року.</a:t>
            </a:r>
          </a:p>
        </p:txBody>
      </p:sp>
    </p:spTree>
    <p:extLst>
      <p:ext uri="{BB962C8B-B14F-4D97-AF65-F5344CB8AC3E}">
        <p14:creationId xmlns:p14="http://schemas.microsoft.com/office/powerpoint/2010/main" val="4130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6"/>
            <a:ext cx="1645320" cy="1354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37929A4-721D-4371-A0D8-4C39FE5C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311269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5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5AA417-FEAB-4418-A44C-6518034D232C}"/>
              </a:ext>
            </a:extLst>
          </p:cNvPr>
          <p:cNvSpPr txBox="1"/>
          <p:nvPr/>
        </p:nvSpPr>
        <p:spPr>
          <a:xfrm>
            <a:off x="-25648" y="980728"/>
            <a:ext cx="906214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marR="69850" indent="1824038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Приєднання України до зазначених вище міжнародних угод надало змогу нашій країні не лише застосовувати міжнародні класифікації ОПВ у роботі, а й брати активну участь в їх удосконаленні, зокрема у складі Комітетів експертів відповідних Союзів.</a:t>
            </a:r>
          </a:p>
          <a:p>
            <a:pPr marL="64770" marR="69850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світовій системі правової охорони інтелектуальної власності міжнародні класифікації періодично переглядаються (змінюються та/або доповнюються) й для поліпшення пошукових можливостей та з урахуванням технічного прогресу запроваджуються їх нові версії/редакції.</a:t>
            </a:r>
          </a:p>
          <a:p>
            <a:pPr marL="64770" marR="69850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зв’язку з цим систематично проводяться роботи щодо актуалізації міжнародних класифікацій ОПВ у перекладі українською мовою.</a:t>
            </a:r>
          </a:p>
          <a:p>
            <a:pPr marL="64770" marR="66675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Ознайомимось з переліком чинних версій/редакцій міжнародних класифікацій ОПВ у перекладі українською мовою, на основі яких створені інформаційно-довідкові системи (ІДС) з можливістю проведення пошуку.</a:t>
            </a:r>
          </a:p>
          <a:p>
            <a:pPr marL="64770" marR="67310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також з наказами щодо введення в дію поточних версій/редакцій міжнародних класифікацій ОПВ у перекладі українською мовою в державній системі правової охорони інтелектуальної власності та подано посилання на офіційні тексти класифікацій автентичними мовами – англійською та французькою.</a:t>
            </a:r>
          </a:p>
        </p:txBody>
      </p:sp>
    </p:spTree>
    <p:extLst>
      <p:ext uri="{BB962C8B-B14F-4D97-AF65-F5344CB8AC3E}">
        <p14:creationId xmlns:p14="http://schemas.microsoft.com/office/powerpoint/2010/main" val="264434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6"/>
            <a:ext cx="1717328" cy="141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FFD2529-E420-49E1-9ED5-C23A1539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5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597295-3D40-43EC-A68C-8B1DDC00F0CE}"/>
              </a:ext>
            </a:extLst>
          </p:cNvPr>
          <p:cNvSpPr txBox="1"/>
          <p:nvPr/>
        </p:nvSpPr>
        <p:spPr>
          <a:xfrm>
            <a:off x="-25648" y="953009"/>
            <a:ext cx="9062144" cy="5109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448945" algn="ctr">
              <a:lnSpc>
                <a:spcPct val="15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патентна класифікація (МПК)</a:t>
            </a:r>
          </a:p>
          <a:p>
            <a:pPr marL="64770" marR="64135" indent="448945" algn="just">
              <a:lnSpc>
                <a:spcPct val="15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Наказом Міністерства розвитку економіки, торгівлі та сільського господарства України від 13.12.2019 № 665 введено в дію МПК-2020.01 у перекладі українською мовою.</a:t>
            </a:r>
          </a:p>
          <a:p>
            <a:pPr marL="64770" marR="64135" indent="448945" algn="just">
              <a:lnSpc>
                <a:spcPct val="15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Створена ІДС "Міжнародна патентна класифікація" для МПК-2020.01, доступ до якої надається на безоплатній основі.</a:t>
            </a:r>
          </a:p>
          <a:p>
            <a:pPr marL="64770" marR="66675" indent="448945" algn="just">
              <a:lnSpc>
                <a:spcPct val="15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забезпечення інформаційних потреб користувачів МПК, у ІДС наявні всі версії МПК, які втратили чинність та доступні для інформаційних цілей: українські версії від 2006.01 до 2016.01 та повний текст МПК у перекладі української мовою від 2016.01 до 2019.01.</a:t>
            </a:r>
          </a:p>
        </p:txBody>
      </p:sp>
    </p:spTree>
    <p:extLst>
      <p:ext uri="{BB962C8B-B14F-4D97-AF65-F5344CB8AC3E}">
        <p14:creationId xmlns:p14="http://schemas.microsoft.com/office/powerpoint/2010/main" val="214665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6"/>
            <a:ext cx="1285280" cy="117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46CBC36-F8D8-4956-B336-2706695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5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0E31F9-ADC6-4EEC-A0D0-2852EC8DCFDD}"/>
              </a:ext>
            </a:extLst>
          </p:cNvPr>
          <p:cNvSpPr txBox="1"/>
          <p:nvPr/>
        </p:nvSpPr>
        <p:spPr>
          <a:xfrm>
            <a:off x="-25648" y="863068"/>
            <a:ext cx="9169648" cy="6038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385763" algn="l">
              <a:lnSpc>
                <a:spcPct val="150000"/>
              </a:lnSpc>
            </a:pP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класифікація товарів і послуг для реєстрації знаків (МКТП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64770" marR="65405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Наказом Міністерства розвитку економіки, торгівлі та сільського господарства України від 13.12.2019 № 662 введено в дію МКТП (11-2020) у перекладі українською мовою.</a:t>
            </a:r>
          </a:p>
          <a:p>
            <a:pPr marL="64770" marR="64770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Створена ІДС "Міжнародна класифікація товарів і послуг для реєстрації знаків (Ніццька класифікація)" для МКТП (11-2020), доступ до якої надається на безоплатній основі.</a:t>
            </a:r>
          </a:p>
          <a:p>
            <a:pPr marL="64770" marR="65405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зв’язку з тим, що з 2013 року, згідно з рішеннями Комітету експертів Ніццького союзу, щорічно запроваджується нова версія чинної редакції МКТП, а раз на 5 років – нова редакція МКТП, для забезпечення інформаційних потреб широкого кола користувачів міжнародних класифікацій ОПВ, у ІДС також наявні версії МКТП від (10-2014) до (11-2019), які втратили чинність та доступні для інформаційних цілей.</a:t>
            </a:r>
          </a:p>
        </p:txBody>
      </p:sp>
    </p:spTree>
    <p:extLst>
      <p:ext uri="{BB962C8B-B14F-4D97-AF65-F5344CB8AC3E}">
        <p14:creationId xmlns:p14="http://schemas.microsoft.com/office/powerpoint/2010/main" val="44166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80114B1-F4E8-442C-B2A2-F30C28908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5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DD73FC-0788-433F-9A21-A500EF87013D}"/>
              </a:ext>
            </a:extLst>
          </p:cNvPr>
          <p:cNvSpPr txBox="1"/>
          <p:nvPr/>
        </p:nvSpPr>
        <p:spPr>
          <a:xfrm>
            <a:off x="-38682" y="864321"/>
            <a:ext cx="9169648" cy="6038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marR="63500" indent="1735138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ІДС також реалізована опція доступу до повного масиву матеріалів МКТП у перекладі українською мовою (опція "Попередні версії"). Матеріали доступні у вигляді, в якому вони існували на час чинності відповідних версій/редакцій МКТП. Тобто, забезпечується доступ до ІДС, які були створені для МКТП-9, МКТП-9 (другого, зміненого, видання), МКТП-10 та МКТП (10-2013). МКТП-7 та МКТП-8, які публікувалися лише у друкованому вигляді, доступні у вигляді файлів формату PDF.</a:t>
            </a:r>
          </a:p>
          <a:p>
            <a:pPr marL="64770" marR="66040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підтримання належного зворотного зв’язку між користувачами ІДС для МКТП та відповідними структурними підрозділами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Укрпатенту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удосконалено функцію "Технічна підтримка ІДС".</a:t>
            </a:r>
          </a:p>
          <a:p>
            <a:pPr indent="530225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офіційному веб сайті ВОІВ функціонує онлайновий інструмент Мадридської системи "Менеджер товарів і послуг", українськомовна версія якого супроводжується та актуалізується в частині МКТП</a:t>
            </a:r>
          </a:p>
        </p:txBody>
      </p:sp>
    </p:spTree>
    <p:extLst>
      <p:ext uri="{BB962C8B-B14F-4D97-AF65-F5344CB8AC3E}">
        <p14:creationId xmlns:p14="http://schemas.microsoft.com/office/powerpoint/2010/main" val="176457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3BB3ED9-5B47-47C9-A9FA-3CCF0A4C9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6"/>
            <a:ext cx="1645320" cy="1354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9D40185-5DF9-4DAF-ACFD-D522874C77AF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5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1FB1BE-19B0-4459-B0C4-591E17E9A60B}"/>
              </a:ext>
            </a:extLst>
          </p:cNvPr>
          <p:cNvSpPr txBox="1"/>
          <p:nvPr/>
        </p:nvSpPr>
        <p:spPr>
          <a:xfrm>
            <a:off x="0" y="1341683"/>
            <a:ext cx="8964488" cy="53276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448945" algn="l">
              <a:lnSpc>
                <a:spcPct val="114000"/>
              </a:lnSpc>
            </a:pP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класифікація зображувальних елементів знаків (МКЗЕЗ)</a:t>
            </a:r>
          </a:p>
          <a:p>
            <a:pPr marL="64770" marR="6604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Наказом Міністерства економічного розвитку і торгівлі України від 11.01.2018 № 20 введено в дію МКЗЕЗ-8 у перекладі українською мовою.</a:t>
            </a:r>
          </a:p>
          <a:p>
            <a:pPr marL="64770" marR="6667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Створена ІДС "Міжнародна класифікація зображувальних елементів знаків (Віденська класифікація)" для МКЗЕЗ-8, доступ до якої надається на безоплатній основі.</a:t>
            </a:r>
          </a:p>
          <a:p>
            <a:pPr marL="64770" marR="6794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ІДС також наявні сьома та шоста редакції класифікації, які втратили чинність та доступні для інформаційних цілей.</a:t>
            </a:r>
          </a:p>
          <a:p>
            <a:pPr marL="514350" indent="448945" algn="l">
              <a:lnSpc>
                <a:spcPct val="114000"/>
              </a:lnSpc>
            </a:pP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класифікація промислових зразків (МКПЗ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64770" marR="7112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Наказом Міністерства економічного розвитку і торгівлі України від 18.12.2018 № 1935 введено в дію МКПЗ-12 у перекладі українською мовою.</a:t>
            </a:r>
          </a:p>
          <a:p>
            <a:pPr marL="64770" marR="6667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Створена ІДС "Міжнародна класифікація промислових зразків (Локарнська класифікація)" для МКПЗ-12, доступ до якої надається на безоплатній основі.</a:t>
            </a:r>
          </a:p>
          <a:p>
            <a:pPr marL="64770" marR="6858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ІДС також наявні одинадцята, десята та дев’ята редакції класифікації, які втратили чинність та доступні для інформаційних цілей.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AE234D72-951E-4DCF-BF21-03E7EC76C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6CC4E5-316B-48F5-826A-382632669163}"/>
              </a:ext>
            </a:extLst>
          </p:cNvPr>
          <p:cNvSpPr txBox="1"/>
          <p:nvPr/>
        </p:nvSpPr>
        <p:spPr>
          <a:xfrm>
            <a:off x="-12911" y="3499261"/>
            <a:ext cx="914126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Література: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Дергачова В.В.,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С.О. Інтелектуальна власність: навчальний посібник / В. В. Дергачова, С. О.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за ред. О. А. Гавриша . К.: НТУУ «КПІ», 2015.  416 с.: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 діяльність, Патентознавство. Інтелектуальна власність : підручник /Укладачі: Г.О.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Оборський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І.М.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Чістякова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Д.Д.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Татакі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О.С. Білоусов, І.К.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Кривдіна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В.П.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Кубко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С.Х. Яворський.  К : Каравела, 2016. 232 с.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Є. І. Інтелектуальна власність: економіко-правові аспекти. Підручник: 3-тє вид., перероб. та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/ Є. І.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 П.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Якобчук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 Л. Литвинчук.  К.: «Центр учбової літератури», 2017.  504 с.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1399387-B22F-4774-B296-D8144937B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5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0C7EC9-0335-47D5-A2BB-7870B5C91195}"/>
              </a:ext>
            </a:extLst>
          </p:cNvPr>
          <p:cNvSpPr txBox="1"/>
          <p:nvPr/>
        </p:nvSpPr>
        <p:spPr>
          <a:xfrm>
            <a:off x="69739" y="1196752"/>
            <a:ext cx="9074261" cy="222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8205" algn="just">
              <a:lnSpc>
                <a:spcPct val="150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</a:t>
            </a:r>
            <a:r>
              <a:rPr lang="uk-UA" sz="2400" b="1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запитання</a:t>
            </a:r>
          </a:p>
          <a:p>
            <a:pPr marL="354013" marR="69215" lvl="0" indent="-354013">
              <a:lnSpc>
                <a:spcPct val="150000"/>
              </a:lnSpc>
              <a:spcBef>
                <a:spcPts val="810"/>
              </a:spcBef>
              <a:spcAft>
                <a:spcPts val="0"/>
              </a:spcAft>
              <a:buSzPts val="1400"/>
              <a:tabLst>
                <a:tab pos="963295" algn="l"/>
                <a:tab pos="963930" algn="l"/>
              </a:tabLst>
            </a:pPr>
            <a:r>
              <a:rPr lang="uk-UA" sz="2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Які роль та значення міжнародної класифікації об’єктів промислової власності?</a:t>
            </a:r>
          </a:p>
          <a:p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Які існують види </a:t>
            </a:r>
            <a:r>
              <a:rPr lang="uk-UA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міжнародних класифікаторів?</a:t>
            </a:r>
            <a:endParaRPr lang="uk-UA" sz="2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6006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3183</TotalTime>
  <Words>1063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Georgia</vt:lpstr>
      <vt:lpstr>Times New Roman</vt:lpstr>
      <vt:lpstr>Trebuchet MS</vt:lpstr>
      <vt:lpstr>Воздушный поток</vt:lpstr>
      <vt:lpstr>ПРАКТИЧНЕ ЗАНЯТТЯ 5  МІЖНАРОДНА ПАТЕНТНА КЛАСИФІКАЦІЯ </vt:lpstr>
      <vt:lpstr>ПРАКТИЧНЕ ЗАНЯТТЯ 5</vt:lpstr>
      <vt:lpstr>ПРАКТИЧНЕ ЗАНЯТТЯ 5</vt:lpstr>
      <vt:lpstr>ПРАКТИЧНЕ ЗАНЯТТЯ 5</vt:lpstr>
      <vt:lpstr>ПРАКТИЧНЕ ЗАНЯТТЯ 5</vt:lpstr>
      <vt:lpstr>ПРАКТИЧНЕ ЗАНЯТТЯ 5</vt:lpstr>
      <vt:lpstr>Презентация PowerPoint</vt:lpstr>
      <vt:lpstr>ПРАКТИЧНЕ ЗАНЯТТЯ 5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 АВТОМАТИЗОВАНИЙ ЕЛЕКТРОПРИВОД У ТВАРИННИЦТВІ ТА ПТАХІВНИТВІ</dc:title>
  <dc:creator>Master</dc:creator>
  <cp:lastModifiedBy>HP</cp:lastModifiedBy>
  <cp:revision>202</cp:revision>
  <dcterms:created xsi:type="dcterms:W3CDTF">2014-04-02T09:29:03Z</dcterms:created>
  <dcterms:modified xsi:type="dcterms:W3CDTF">2021-05-25T10:26:58Z</dcterms:modified>
</cp:coreProperties>
</file>