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7" r:id="rId3"/>
    <p:sldId id="278" r:id="rId4"/>
    <p:sldId id="329" r:id="rId5"/>
    <p:sldId id="330" r:id="rId6"/>
    <p:sldId id="353" r:id="rId7"/>
    <p:sldId id="259" r:id="rId8"/>
    <p:sldId id="354" r:id="rId9"/>
    <p:sldId id="355" r:id="rId10"/>
    <p:sldId id="260" r:id="rId11"/>
    <p:sldId id="357" r:id="rId12"/>
    <p:sldId id="356"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7E7ED-949F-41C3-82B8-1CF85BC8DB7E}" type="datetimeFigureOut">
              <a:rPr lang="uk-UA" smtClean="0"/>
              <a:t>25.05.2021</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A323D-EFF1-4700-87DF-82BA70BD1A61}" type="slidenum">
              <a:rPr lang="uk-UA" smtClean="0"/>
              <a:t>‹#›</a:t>
            </a:fld>
            <a:endParaRPr lang="uk-UA"/>
          </a:p>
        </p:txBody>
      </p:sp>
    </p:spTree>
    <p:extLst>
      <p:ext uri="{BB962C8B-B14F-4D97-AF65-F5344CB8AC3E}">
        <p14:creationId xmlns:p14="http://schemas.microsoft.com/office/powerpoint/2010/main" val="319090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BF713F7-320C-48FA-89CE-B2C451F30EF2}" type="datetimeFigureOut">
              <a:rPr lang="uk-UA" smtClean="0"/>
              <a:t>25.05.2021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149DEAF-9AE1-46B8-BA1B-12C88590EF2F}"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BF713F7-320C-48FA-89CE-B2C451F30EF2}" type="datetimeFigureOut">
              <a:rPr lang="uk-UA" smtClean="0"/>
              <a:t>25.05.2021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13F7-320C-48FA-89CE-B2C451F30EF2}" type="datetimeFigureOut">
              <a:rPr lang="uk-UA" smtClean="0"/>
              <a:t>25.05.2021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F713F7-320C-48FA-89CE-B2C451F30EF2}" type="datetimeFigureOut">
              <a:rPr lang="uk-UA" smtClean="0"/>
              <a:t>25.05.2021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49DEAF-9AE1-46B8-BA1B-12C88590EF2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84106"/>
            <a:ext cx="8172400" cy="1688710"/>
          </a:xfrm>
        </p:spPr>
        <p:txBody>
          <a:bodyPr>
            <a:noAutofit/>
          </a:bodyPr>
          <a:lstStyle/>
          <a:p>
            <a:pPr algn="ctr">
              <a:spcBef>
                <a:spcPts val="2400"/>
              </a:spcBef>
            </a:pPr>
            <a:r>
              <a:rPr lang="uk-UA" sz="2800" i="1" dirty="0">
                <a:latin typeface="Times New Roman" pitchFamily="18" charset="0"/>
                <a:cs typeface="Times New Roman" pitchFamily="18" charset="0"/>
              </a:rPr>
              <a:t>ПРАКТИЧНЕ ЗАНЯТТЯ 4</a:t>
            </a:r>
            <a:br>
              <a:rPr lang="uk-UA" sz="2800" i="1" dirty="0">
                <a:latin typeface="Times New Roman" pitchFamily="18" charset="0"/>
                <a:cs typeface="Times New Roman" pitchFamily="18" charset="0"/>
              </a:rPr>
            </a:br>
            <a:br>
              <a:rPr lang="uk-UA" sz="2800" i="1" dirty="0">
                <a:latin typeface="Times New Roman" pitchFamily="18" charset="0"/>
                <a:cs typeface="Times New Roman" pitchFamily="18" charset="0"/>
              </a:rPr>
            </a:br>
            <a:r>
              <a:rPr lang="uk-UA" sz="2400" b="1" dirty="0">
                <a:effectLst/>
                <a:latin typeface="Times New Roman" panose="02020603050405020304" pitchFamily="18" charset="0"/>
                <a:ea typeface="Times New Roman" panose="02020603050405020304" pitchFamily="18" charset="0"/>
              </a:rPr>
              <a:t>ОСОБЛИВОСТІ ПРАВОВОЇ ОХОРОНИ ЗНАКІВ ДЛЯ ТОВАРІВ ТА ПОСЛУГ</a:t>
            </a:r>
            <a:br>
              <a:rPr lang="uk-UA" sz="2800" i="1" dirty="0">
                <a:effectLst/>
                <a:latin typeface="Times New Roman" panose="02020603050405020304" pitchFamily="18" charset="0"/>
                <a:cs typeface="Times New Roman" panose="02020603050405020304" pitchFamily="18" charset="0"/>
              </a:rPr>
            </a:br>
            <a:endParaRPr lang="uk-UA" sz="28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24335" y="3871422"/>
            <a:ext cx="9119665" cy="288032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0975" indent="0" algn="ctr">
              <a:spcBef>
                <a:spcPts val="0"/>
              </a:spcBef>
              <a:buNone/>
            </a:pPr>
            <a:r>
              <a:rPr lang="uk-UA" sz="2400" i="1" dirty="0">
                <a:effectLst/>
                <a:latin typeface="Times New Roman" panose="02020603050405020304" pitchFamily="18" charset="0"/>
                <a:cs typeface="Times New Roman" panose="02020603050405020304" pitchFamily="18" charset="0"/>
              </a:rPr>
              <a:t>План</a:t>
            </a:r>
          </a:p>
          <a:p>
            <a:pPr marL="342900" lvl="0" indent="-342900">
              <a:spcBef>
                <a:spcPts val="0"/>
              </a:spcBef>
              <a:buSzPct val="100000"/>
              <a:buFont typeface="+mj-lt"/>
              <a:buAutoNum type="arabicPeriod"/>
              <a:tabLst>
                <a:tab pos="963295" algn="l"/>
                <a:tab pos="963930" algn="l"/>
              </a:tabLst>
            </a:pPr>
            <a:r>
              <a:rPr lang="uk-UA" sz="2400" i="1" spc="0" dirty="0">
                <a:effectLst/>
                <a:latin typeface="Times New Roman" panose="02020603050405020304" pitchFamily="18" charset="0"/>
                <a:ea typeface="Times New Roman" panose="02020603050405020304" pitchFamily="18" charset="0"/>
              </a:rPr>
              <a:t>Торгівельна марка як об’єкт права інтелектуальної власності.</a:t>
            </a:r>
          </a:p>
          <a:p>
            <a:pPr marL="342900" marR="69850" lvl="0" indent="-342900">
              <a:spcBef>
                <a:spcPts val="0"/>
              </a:spcBef>
              <a:buSzPct val="100000"/>
              <a:buFont typeface="+mj-lt"/>
              <a:buAutoNum type="arabicPeriod"/>
              <a:tabLst>
                <a:tab pos="963295" algn="l"/>
                <a:tab pos="963930" algn="l"/>
              </a:tabLst>
            </a:pPr>
            <a:r>
              <a:rPr lang="uk-UA" sz="2400" i="1" spc="0" dirty="0">
                <a:effectLst/>
                <a:latin typeface="Times New Roman" panose="02020603050405020304" pitchFamily="18" charset="0"/>
                <a:ea typeface="Times New Roman" panose="02020603050405020304" pitchFamily="18" charset="0"/>
              </a:rPr>
              <a:t>Суб'єкти та підстави набуття права інтелектуальної власності на торговельну марку.</a:t>
            </a:r>
          </a:p>
          <a:p>
            <a:pPr marL="342900" lvl="0" indent="-342900">
              <a:spcBef>
                <a:spcPts val="0"/>
              </a:spcBef>
              <a:buSzPct val="100000"/>
              <a:buFont typeface="+mj-lt"/>
              <a:buAutoNum type="arabicPeriod"/>
              <a:tabLst>
                <a:tab pos="963295" algn="l"/>
                <a:tab pos="963930" algn="l"/>
              </a:tabLst>
            </a:pPr>
            <a:r>
              <a:rPr lang="uk-UA" sz="2400" i="1" spc="0" dirty="0">
                <a:effectLst/>
                <a:latin typeface="Times New Roman" panose="02020603050405020304" pitchFamily="18" charset="0"/>
                <a:ea typeface="Times New Roman" panose="02020603050405020304" pitchFamily="18" charset="0"/>
              </a:rPr>
              <a:t>Дострокове припинення дії свідоцтва та визнання його недійсним.</a:t>
            </a:r>
          </a:p>
          <a:p>
            <a:pPr marL="342900" lvl="0" indent="-342900">
              <a:spcBef>
                <a:spcPts val="0"/>
              </a:spcBef>
              <a:buSzPct val="100000"/>
              <a:buFont typeface="+mj-lt"/>
              <a:buAutoNum type="arabicPeriod"/>
              <a:tabLst>
                <a:tab pos="963295" algn="l"/>
                <a:tab pos="963930" algn="l"/>
              </a:tabLst>
            </a:pPr>
            <a:r>
              <a:rPr lang="uk-UA" sz="2400" i="1" dirty="0">
                <a:effectLst/>
                <a:latin typeface="Times New Roman" panose="02020603050405020304" pitchFamily="18" charset="0"/>
                <a:ea typeface="Times New Roman" panose="02020603050405020304" pitchFamily="18" charset="0"/>
              </a:rPr>
              <a:t>Зміст прав інтелектуальної власності на торговельну марку</a:t>
            </a:r>
            <a:r>
              <a:rPr lang="uk-UA" sz="2400" dirty="0">
                <a:effectLst/>
                <a:latin typeface="Times New Roman" panose="02020603050405020304" pitchFamily="18" charset="0"/>
                <a:ea typeface="Times New Roman" panose="02020603050405020304" pitchFamily="18" charset="0"/>
              </a:rPr>
              <a:t>.</a:t>
            </a:r>
            <a:endParaRPr lang="uk-UA" sz="2400" spc="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0C789283-B952-4B23-A64F-F6CC1FA09CE3}"/>
              </a:ext>
            </a:extLst>
          </p:cNvPr>
          <p:cNvSpPr txBox="1"/>
          <p:nvPr/>
        </p:nvSpPr>
        <p:spPr>
          <a:xfrm>
            <a:off x="0" y="2357408"/>
            <a:ext cx="9144000" cy="1322285"/>
          </a:xfrm>
          <a:prstGeom prst="rect">
            <a:avLst/>
          </a:prstGeom>
          <a:noFill/>
        </p:spPr>
        <p:txBody>
          <a:bodyPr wrap="square">
            <a:spAutoFit/>
          </a:bodyPr>
          <a:lstStyle/>
          <a:p>
            <a:pPr marL="811213" marR="67945" indent="-546100" algn="just">
              <a:lnSpc>
                <a:spcPct val="114000"/>
              </a:lnSpc>
            </a:pPr>
            <a:r>
              <a:rPr lang="uk-UA" sz="2400" b="1" i="1" dirty="0">
                <a:effectLst/>
                <a:latin typeface="Times New Roman" panose="02020603050405020304" pitchFamily="18" charset="0"/>
                <a:ea typeface="Times New Roman" panose="02020603050405020304" pitchFamily="18" charset="0"/>
              </a:rPr>
              <a:t>Мета заняття</a:t>
            </a:r>
            <a:r>
              <a:rPr lang="uk-UA" sz="2400" dirty="0">
                <a:effectLst/>
                <a:latin typeface="Times New Roman" panose="02020603050405020304" pitchFamily="18" charset="0"/>
                <a:ea typeface="Times New Roman" panose="02020603050405020304" pitchFamily="18" charset="0"/>
              </a:rPr>
              <a:t>: </a:t>
            </a:r>
            <a:r>
              <a:rPr lang="uk-UA" sz="2400" b="1" i="1" dirty="0">
                <a:effectLst/>
                <a:latin typeface="Times New Roman" panose="02020603050405020304" pitchFamily="18" charset="0"/>
                <a:ea typeface="Times New Roman" panose="02020603050405020304" pitchFamily="18" charset="0"/>
              </a:rPr>
              <a:t>Ознайомлення з особливостями правової охорони знаків для товарів та послуг та позначеннями, що не можуть бути визнані знаками для товарів та послуг.</a:t>
            </a:r>
          </a:p>
        </p:txBody>
      </p:sp>
    </p:spTree>
    <p:extLst>
      <p:ext uri="{BB962C8B-B14F-4D97-AF65-F5344CB8AC3E}">
        <p14:creationId xmlns:p14="http://schemas.microsoft.com/office/powerpoint/2010/main" val="180174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C8B6E765-698B-42FE-859E-7E55EB77A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C06E5BEF-4C65-4097-85DD-8D45D54C29E9}"/>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36A5CAA-0954-4C38-A6AB-3B9D80C2F6A2}"/>
              </a:ext>
            </a:extLst>
          </p:cNvPr>
          <p:cNvSpPr txBox="1"/>
          <p:nvPr/>
        </p:nvSpPr>
        <p:spPr>
          <a:xfrm>
            <a:off x="107504" y="1344825"/>
            <a:ext cx="9169648" cy="5324535"/>
          </a:xfrm>
          <a:prstGeom prst="rect">
            <a:avLst/>
          </a:prstGeom>
          <a:noFill/>
        </p:spPr>
        <p:txBody>
          <a:bodyPr wrap="square">
            <a:spAutoFit/>
          </a:bodyPr>
          <a:lstStyle/>
          <a:p>
            <a:pPr marL="88900" marR="64770" indent="2241550" algn="just"/>
            <a:r>
              <a:rPr lang="uk-UA" sz="2000" dirty="0">
                <a:effectLst/>
                <a:latin typeface="Times New Roman" panose="02020603050405020304" pitchFamily="18" charset="0"/>
                <a:ea typeface="Times New Roman" panose="02020603050405020304" pitchFamily="18" charset="0"/>
              </a:rPr>
              <a:t>До заявки обов'язково додається статут колективного знаку, який повинен містити:</a:t>
            </a:r>
          </a:p>
          <a:p>
            <a:pPr marL="64770" marR="64770" indent="448945" algn="just"/>
            <a:r>
              <a:rPr lang="uk-UA" sz="2000" dirty="0">
                <a:effectLst/>
                <a:latin typeface="Times New Roman" panose="02020603050405020304" pitchFamily="18" charset="0"/>
                <a:ea typeface="Times New Roman" panose="02020603050405020304" pitchFamily="18" charset="0"/>
              </a:rPr>
              <a:t>а) повне найменування і адресу особи, яка за угодою між заявниками має повноваження на реєстрацію колективного знаку;</a:t>
            </a:r>
          </a:p>
          <a:p>
            <a:pPr marL="64770" marR="70485" indent="448945" algn="just"/>
            <a:r>
              <a:rPr lang="uk-UA" sz="2000" dirty="0">
                <a:effectLst/>
                <a:latin typeface="Times New Roman" panose="02020603050405020304" pitchFamily="18" charset="0"/>
                <a:ea typeface="Times New Roman" panose="02020603050405020304" pitchFamily="18" charset="0"/>
              </a:rPr>
              <a:t>б) повне найменування і адресу осіб, які мають право використовувати колективний знак;</a:t>
            </a:r>
          </a:p>
          <a:p>
            <a:pPr marL="64770" marR="67310" indent="448945" algn="just"/>
            <a:r>
              <a:rPr lang="uk-UA" sz="2000" dirty="0">
                <a:effectLst/>
                <a:latin typeface="Times New Roman" panose="02020603050405020304" pitchFamily="18" charset="0"/>
                <a:ea typeface="Times New Roman" panose="02020603050405020304" pitchFamily="18" charset="0"/>
              </a:rPr>
              <a:t>в) умови використання колективного знаку і відомості щодо прав і обов'язків членів колективу на випадок порушень щодо використання знаку.</a:t>
            </a:r>
          </a:p>
          <a:p>
            <a:pPr marL="64770" marR="64770" indent="448945" algn="just"/>
            <a:r>
              <a:rPr lang="uk-UA" sz="2000" dirty="0">
                <a:effectLst/>
                <a:latin typeface="Times New Roman" panose="02020603050405020304" pitchFamily="18" charset="0"/>
                <a:ea typeface="Times New Roman" panose="02020603050405020304" pitchFamily="18" charset="0"/>
              </a:rPr>
              <a:t>Право інтелектуальної власності на торговельну марку не виникає на підставі самого лише факту першого його використання, як це має місце, наприклад, для комерційного найменування.</a:t>
            </a:r>
          </a:p>
          <a:p>
            <a:pPr marL="64770" marR="64770" indent="448945" algn="just"/>
            <a:r>
              <a:rPr lang="uk-UA" sz="2000" dirty="0">
                <a:effectLst/>
                <a:latin typeface="Times New Roman" panose="02020603050405020304" pitchFamily="18" charset="0"/>
                <a:ea typeface="Times New Roman" panose="02020603050405020304" pitchFamily="18" charset="0"/>
              </a:rPr>
              <a:t> Для набуття прав на торговельну марку вона має бути внесена компетентним державним органом до відповідного реєстру, а особа повинна отримати охоронний документ – свідоцтво. </a:t>
            </a:r>
          </a:p>
          <a:p>
            <a:pPr marL="64770" marR="64770" indent="448945" algn="just"/>
            <a:r>
              <a:rPr lang="uk-UA" sz="2000" dirty="0">
                <a:effectLst/>
                <a:latin typeface="Times New Roman" panose="02020603050405020304" pitchFamily="18" charset="0"/>
                <a:ea typeface="Times New Roman" panose="02020603050405020304" pitchFamily="18" charset="0"/>
              </a:rPr>
              <a:t>Органом, який здійснює реєстрацію торговельної марки та видачу свідоцтва, сьогодні виступає Державний департамент інтелектуальної власності, який діє у складі Міністерства освіти і науки України.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CAB57909-394D-465B-9ACE-210B314BB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6"/>
            <a:ext cx="1573312" cy="1295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Заголовок 1">
            <a:extLst>
              <a:ext uri="{FF2B5EF4-FFF2-40B4-BE49-F238E27FC236}">
                <a16:creationId xmlns:a16="http://schemas.microsoft.com/office/drawing/2014/main" id="{92E3756C-12C1-4F1A-8C30-2916DB396EB0}"/>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D8A87E8-6E62-4460-9EE4-B548D1B9D107}"/>
              </a:ext>
            </a:extLst>
          </p:cNvPr>
          <p:cNvSpPr txBox="1"/>
          <p:nvPr/>
        </p:nvSpPr>
        <p:spPr>
          <a:xfrm>
            <a:off x="0" y="864320"/>
            <a:ext cx="9036496" cy="1754326"/>
          </a:xfrm>
          <a:prstGeom prst="rect">
            <a:avLst/>
          </a:prstGeom>
          <a:noFill/>
        </p:spPr>
        <p:txBody>
          <a:bodyPr wrap="square">
            <a:spAutoFit/>
          </a:bodyPr>
          <a:lstStyle/>
          <a:p>
            <a:pPr indent="1798638" algn="just"/>
            <a:r>
              <a:rPr lang="uk-UA" sz="1800" dirty="0">
                <a:effectLst/>
                <a:latin typeface="Times New Roman" panose="02020603050405020304" pitchFamily="18" charset="0"/>
                <a:ea typeface="Times New Roman" panose="02020603050405020304" pitchFamily="18" charset="0"/>
              </a:rPr>
              <a:t>Порядок оформлення прав на торговельну марку врегульований Законом України «Про охорону прав на знаки для товарів і послуг», Порядком сплати зборів за дії, пов'язані з охороною прав на об'єкти інтелектуальної власності, Правилами складання, подання та розгляду заявки на видачу свідоцтва України на знак для товарів і послуг, Положенням про Державний реєстр </a:t>
            </a:r>
            <a:r>
              <a:rPr lang="uk-UA" sz="1800" dirty="0" err="1">
                <a:effectLst/>
                <a:latin typeface="Times New Roman" panose="02020603050405020304" pitchFamily="18" charset="0"/>
                <a:ea typeface="Times New Roman" panose="02020603050405020304" pitchFamily="18" charset="0"/>
              </a:rPr>
              <a:t>свідоцтв</a:t>
            </a:r>
            <a:r>
              <a:rPr lang="uk-UA" sz="1800" dirty="0">
                <a:effectLst/>
                <a:latin typeface="Times New Roman" panose="02020603050405020304" pitchFamily="18" charset="0"/>
                <a:ea typeface="Times New Roman" panose="02020603050405020304" pitchFamily="18" charset="0"/>
              </a:rPr>
              <a:t> України на знаки для товарів і послуг..</a:t>
            </a:r>
          </a:p>
        </p:txBody>
      </p:sp>
      <p:sp>
        <p:nvSpPr>
          <p:cNvPr id="7" name="TextBox 6">
            <a:extLst>
              <a:ext uri="{FF2B5EF4-FFF2-40B4-BE49-F238E27FC236}">
                <a16:creationId xmlns:a16="http://schemas.microsoft.com/office/drawing/2014/main" id="{282C9281-69F5-4C8D-BE3F-BDD82EFA7422}"/>
              </a:ext>
            </a:extLst>
          </p:cNvPr>
          <p:cNvSpPr txBox="1"/>
          <p:nvPr/>
        </p:nvSpPr>
        <p:spPr>
          <a:xfrm>
            <a:off x="-12824" y="2492896"/>
            <a:ext cx="9169648" cy="4401205"/>
          </a:xfrm>
          <a:prstGeom prst="rect">
            <a:avLst/>
          </a:prstGeom>
          <a:noFill/>
        </p:spPr>
        <p:txBody>
          <a:bodyPr wrap="square">
            <a:spAutoFit/>
          </a:bodyPr>
          <a:lstStyle/>
          <a:p>
            <a:pPr marL="64770" marR="70485" indent="448945" algn="just"/>
            <a:r>
              <a:rPr lang="uk-UA" sz="2000" dirty="0">
                <a:effectLst/>
                <a:latin typeface="Times New Roman" panose="02020603050405020304" pitchFamily="18" charset="0"/>
                <a:ea typeface="Times New Roman" panose="02020603050405020304" pitchFamily="18" charset="0"/>
              </a:rPr>
              <a:t>Згідно із ч. 5 ст. 16 Закону України «Про охорону прав на знаки для товарів і послуг» правова охорона торговельної марки поширюється також на випадки використання:</a:t>
            </a:r>
          </a:p>
          <a:p>
            <a:pPr marL="64770" marR="68580" indent="448945" algn="just"/>
            <a:r>
              <a:rPr lang="uk-UA" sz="2000" dirty="0">
                <a:effectLst/>
                <a:latin typeface="Times New Roman" panose="02020603050405020304" pitchFamily="18" charset="0"/>
                <a:ea typeface="Times New Roman" panose="02020603050405020304" pitchFamily="18" charset="0"/>
              </a:rPr>
              <a:t>а) зареєстрованого знаку стосовно наведених у свідоцтві товарів і послуг;</a:t>
            </a:r>
          </a:p>
          <a:p>
            <a:pPr marL="64770" marR="69215" indent="448945" algn="just"/>
            <a:r>
              <a:rPr lang="uk-UA" sz="2000" dirty="0">
                <a:effectLst/>
                <a:latin typeface="Times New Roman" panose="02020603050405020304" pitchFamily="18" charset="0"/>
                <a:ea typeface="Times New Roman" panose="02020603050405020304" pitchFamily="18" charset="0"/>
              </a:rPr>
              <a:t>б) зареєстрованого знаку стосовно товарів і послуг, споріднених із наведеними у свідоцтві, якщо внаслідок такого використання можна ввести в оману щодо особи, яка виробляє товари чи надає послуги;</a:t>
            </a:r>
          </a:p>
          <a:p>
            <a:pPr marL="64770" marR="68580" indent="448945" algn="just"/>
            <a:r>
              <a:rPr lang="uk-UA" sz="2000" dirty="0">
                <a:effectLst/>
                <a:latin typeface="Times New Roman" panose="02020603050405020304" pitchFamily="18" charset="0"/>
                <a:ea typeface="Times New Roman" panose="02020603050405020304" pitchFamily="18" charset="0"/>
              </a:rPr>
              <a:t>в) позначення, схожого із зареєстрованим знаком, стосовно наведених у свідоцтві товарів і послуг, якщо внаслідок такого використання ці позначення і знак можна сплутати;</a:t>
            </a:r>
          </a:p>
          <a:p>
            <a:pPr marL="64770" marR="69850" indent="448945" algn="just"/>
            <a:r>
              <a:rPr lang="uk-UA" sz="2000" dirty="0">
                <a:effectLst/>
                <a:latin typeface="Times New Roman" panose="02020603050405020304" pitchFamily="18" charset="0"/>
                <a:ea typeface="Times New Roman" panose="02020603050405020304" pitchFamily="18" charset="0"/>
              </a:rPr>
              <a:t>г) позначення, схожого із зареєстрованим знаком, стосовно товарів і послуг, споріднених з наведеними у свідоцтві, якщо внаслідок такого використання можна ввести в оману щодо особи, яка виробляє товари чи надає послуги, або ці позначення і знак можна сплутати.</a:t>
            </a:r>
          </a:p>
        </p:txBody>
      </p:sp>
    </p:spTree>
    <p:extLst>
      <p:ext uri="{BB962C8B-B14F-4D97-AF65-F5344CB8AC3E}">
        <p14:creationId xmlns:p14="http://schemas.microsoft.com/office/powerpoint/2010/main" val="3416548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AE234D72-951E-4DCF-BF21-03E7EC76CB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a:extLst>
              <a:ext uri="{FF2B5EF4-FFF2-40B4-BE49-F238E27FC236}">
                <a16:creationId xmlns:a16="http://schemas.microsoft.com/office/drawing/2014/main" id="{6E6CC4E5-316B-48F5-826A-382632669163}"/>
              </a:ext>
            </a:extLst>
          </p:cNvPr>
          <p:cNvSpPr txBox="1"/>
          <p:nvPr/>
        </p:nvSpPr>
        <p:spPr>
          <a:xfrm>
            <a:off x="-12911" y="3499261"/>
            <a:ext cx="9141266" cy="3170099"/>
          </a:xfrm>
          <a:prstGeom prst="rect">
            <a:avLst/>
          </a:prstGeom>
          <a:noFill/>
        </p:spPr>
        <p:txBody>
          <a:bodyPr wrap="square">
            <a:spAutoFit/>
          </a:bodyPr>
          <a:lstStyle/>
          <a:p>
            <a:pPr indent="450215" algn="ct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Література:</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Дергачова В.В.,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С.О. Інтелектуальна власність: навчальний посібник / В. В. Дергачова, С. 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 ред. О. А. Гавриша . К.: НТУУ «КПІ», 2015.  416 с.:</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Наукова діяльність, Патентознавство. Інтелектуальна власність : підручник /Укладачі: Г.О.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Оборський</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І.М.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Чістякова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Д.Д.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Татакі</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 Білоусов, І.К.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Кривдіна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В.П.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Кубко</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С.Х. Яворський.  К : Каравела, 2016. 232 с. </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Є. І. Інтелектуальна власність: економіко-правові аспекти. Підручник: 3-тє вид., перероб. та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доп</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 Є. І.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В. П.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Якобчук</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І. Л. Литвинчук.  К.: «Центр учбової літератури», 2017.  504 с.</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Заголовок 1">
            <a:extLst>
              <a:ext uri="{FF2B5EF4-FFF2-40B4-BE49-F238E27FC236}">
                <a16:creationId xmlns:a16="http://schemas.microsoft.com/office/drawing/2014/main" id="{81399387-B22F-4774-B296-D8144937BCC4}"/>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10C7EC9-0335-47D5-A2BB-7870B5C91195}"/>
              </a:ext>
            </a:extLst>
          </p:cNvPr>
          <p:cNvSpPr txBox="1"/>
          <p:nvPr/>
        </p:nvSpPr>
        <p:spPr>
          <a:xfrm>
            <a:off x="69739" y="1196752"/>
            <a:ext cx="9074261" cy="2534027"/>
          </a:xfrm>
          <a:prstGeom prst="rect">
            <a:avLst/>
          </a:prstGeom>
          <a:noFill/>
        </p:spPr>
        <p:txBody>
          <a:bodyPr wrap="square">
            <a:spAutoFit/>
          </a:bodyPr>
          <a:lstStyle/>
          <a:p>
            <a:pPr marL="2148205" algn="just">
              <a:lnSpc>
                <a:spcPct val="150000"/>
              </a:lnSpc>
            </a:pPr>
            <a:r>
              <a:rPr lang="uk-UA" sz="2400" b="1" i="1" dirty="0">
                <a:effectLst/>
                <a:latin typeface="Times New Roman" panose="02020603050405020304" pitchFamily="18" charset="0"/>
                <a:ea typeface="Times New Roman" panose="02020603050405020304" pitchFamily="18" charset="0"/>
              </a:rPr>
              <a:t>Контрольні</a:t>
            </a:r>
            <a:r>
              <a:rPr lang="uk-UA" sz="2400" b="1" i="1" spc="-25" dirty="0">
                <a:effectLst/>
                <a:latin typeface="Times New Roman" panose="02020603050405020304" pitchFamily="18" charset="0"/>
                <a:ea typeface="Times New Roman" panose="02020603050405020304" pitchFamily="18" charset="0"/>
              </a:rPr>
              <a:t> </a:t>
            </a:r>
            <a:r>
              <a:rPr lang="uk-UA" sz="2400" b="1" i="1" dirty="0">
                <a:effectLst/>
                <a:latin typeface="Times New Roman" panose="02020603050405020304" pitchFamily="18" charset="0"/>
                <a:ea typeface="Times New Roman" panose="02020603050405020304" pitchFamily="18" charset="0"/>
              </a:rPr>
              <a:t>запитання</a:t>
            </a:r>
          </a:p>
          <a:p>
            <a:pPr marL="342900" lvl="0" indent="-342900">
              <a:spcBef>
                <a:spcPts val="765"/>
              </a:spcBef>
              <a:spcAft>
                <a:spcPts val="0"/>
              </a:spcAft>
              <a:buSzPts val="1400"/>
              <a:buFont typeface="Times New Roman" panose="02020603050405020304" pitchFamily="18" charset="0"/>
              <a:buAutoNum type="arabicPeriod"/>
              <a:tabLst>
                <a:tab pos="963295" algn="l"/>
                <a:tab pos="963930" algn="l"/>
              </a:tabLst>
            </a:pPr>
            <a:r>
              <a:rPr lang="uk-UA" sz="2400" spc="0" dirty="0">
                <a:effectLst/>
                <a:latin typeface="Times New Roman" panose="02020603050405020304" pitchFamily="18" charset="0"/>
                <a:ea typeface="Times New Roman" panose="02020603050405020304" pitchFamily="18" charset="0"/>
              </a:rPr>
              <a:t>Які причини визнання недійсними прав на торгівельну марку?</a:t>
            </a:r>
          </a:p>
          <a:p>
            <a:pPr marL="342900" lvl="0" indent="-342900">
              <a:spcBef>
                <a:spcPts val="805"/>
              </a:spcBef>
              <a:spcAft>
                <a:spcPts val="0"/>
              </a:spcAft>
              <a:buSzPts val="1400"/>
              <a:buFont typeface="Times New Roman" panose="02020603050405020304" pitchFamily="18" charset="0"/>
              <a:buAutoNum type="arabicPeriod"/>
              <a:tabLst>
                <a:tab pos="963295" algn="l"/>
                <a:tab pos="963930" algn="l"/>
              </a:tabLst>
            </a:pPr>
            <a:r>
              <a:rPr lang="uk-UA" sz="2400" spc="0" dirty="0">
                <a:effectLst/>
                <a:latin typeface="Times New Roman" panose="02020603050405020304" pitchFamily="18" charset="0"/>
                <a:ea typeface="Times New Roman" panose="02020603050405020304" pitchFamily="18" charset="0"/>
              </a:rPr>
              <a:t>Яке існує право попереднього користувача на торгівельну марку?</a:t>
            </a:r>
          </a:p>
          <a:p>
            <a:pPr marL="342900" indent="-342900">
              <a:spcBef>
                <a:spcPts val="805"/>
              </a:spcBef>
              <a:buSzPts val="1400"/>
              <a:buFont typeface="Times New Roman" panose="02020603050405020304" pitchFamily="18" charset="0"/>
              <a:buAutoNum type="arabicPeriod"/>
              <a:tabLst>
                <a:tab pos="963295" algn="l"/>
                <a:tab pos="963930" algn="l"/>
              </a:tabLst>
            </a:pPr>
            <a:r>
              <a:rPr lang="uk-UA" sz="2400" dirty="0">
                <a:effectLst/>
                <a:latin typeface="Times New Roman" panose="02020603050405020304" pitchFamily="18" charset="0"/>
                <a:ea typeface="Times New Roman" panose="02020603050405020304" pitchFamily="18" charset="0"/>
              </a:rPr>
              <a:t>Які права інтелектуальної власності на торгівельну марку?</a:t>
            </a:r>
          </a:p>
          <a:p>
            <a:pPr lvl="0">
              <a:spcBef>
                <a:spcPts val="805"/>
              </a:spcBef>
              <a:spcAft>
                <a:spcPts val="0"/>
              </a:spcAft>
              <a:buSzPts val="1400"/>
              <a:tabLst>
                <a:tab pos="963295" algn="l"/>
                <a:tab pos="963930" algn="l"/>
              </a:tabLst>
            </a:pPr>
            <a:endParaRPr lang="uk-UA" sz="24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926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9992A6F0-9956-4D25-904C-9471E53DE9D3}"/>
              </a:ext>
            </a:extLst>
          </p:cNvPr>
          <p:cNvSpPr txBox="1"/>
          <p:nvPr/>
        </p:nvSpPr>
        <p:spPr>
          <a:xfrm>
            <a:off x="-25648" y="1052736"/>
            <a:ext cx="9144000" cy="5632311"/>
          </a:xfrm>
          <a:prstGeom prst="rect">
            <a:avLst/>
          </a:prstGeom>
          <a:noFill/>
        </p:spPr>
        <p:txBody>
          <a:bodyPr wrap="square">
            <a:spAutoFit/>
          </a:bodyPr>
          <a:lstStyle/>
          <a:p>
            <a:pPr indent="962025" algn="just"/>
            <a:r>
              <a:rPr lang="uk-UA" sz="2000" dirty="0">
                <a:effectLst/>
                <a:latin typeface="Times New Roman" panose="02020603050405020304" pitchFamily="18" charset="0"/>
                <a:ea typeface="Times New Roman" panose="02020603050405020304" pitchFamily="18" charset="0"/>
              </a:rPr>
              <a:t>                    Торгівельна марка як об’єкт права інтелектуальної власності до прийняття ЦК України цей об'єкт права інтелектуальної власності мав назву «знак для товарів і послуг». Водночас ст. 420 ЦК України називає серед об'єктів права інтелектуальної власності «торговельні марки (знаки для товарів і послуг)», що вказує на тотожність змісту понять «торговельна марка» та «знак для товарів і послуг».</a:t>
            </a:r>
          </a:p>
          <a:p>
            <a:pPr indent="442913" algn="just"/>
            <a:r>
              <a:rPr lang="uk-UA" sz="2000" dirty="0">
                <a:effectLst/>
                <a:latin typeface="Times New Roman" panose="02020603050405020304" pitchFamily="18" charset="0"/>
                <a:ea typeface="Times New Roman" panose="02020603050405020304" pitchFamily="18" charset="0"/>
              </a:rPr>
              <a:t>Основними джерелами правового регулювання відносин, пов'язаних із використанням торговельних марок, поряд із Конституцією України та ЦК України є Закон України від 15 грудня 1993р. «Про охорону прав на знаки для товарів і послуг». </a:t>
            </a:r>
          </a:p>
          <a:p>
            <a:pPr indent="442913" algn="just"/>
            <a:r>
              <a:rPr lang="uk-UA" sz="2000" dirty="0">
                <a:effectLst/>
                <a:latin typeface="Times New Roman" panose="02020603050405020304" pitchFamily="18" charset="0"/>
                <a:ea typeface="Times New Roman" panose="02020603050405020304" pitchFamily="18" charset="0"/>
              </a:rPr>
              <a:t>Україна є учасницею низки важливих міжнародно-правових актів із питань охорони торговельних марок, які є частиною національного законодавства відповідно до ст. 9 Конституції України. </a:t>
            </a:r>
          </a:p>
          <a:p>
            <a:pPr indent="442913" algn="just"/>
            <a:r>
              <a:rPr lang="uk-UA" sz="2000" dirty="0">
                <a:effectLst/>
                <a:latin typeface="Times New Roman" panose="02020603050405020304" pitchFamily="18" charset="0"/>
                <a:ea typeface="Times New Roman" panose="02020603050405020304" pitchFamily="18" charset="0"/>
              </a:rPr>
              <a:t>Йдеться про такі міжнародні договори, як Паризька конвенція про охорону промислової власності 1883 р., Мадридська угода про міжнародну реєстрацію знаків 1891 р., Протокол до Мадридської угоди про міжнародну реєстрацію знаків 1989 р., Договір про закони щодо товарних знаків 1994 р., Ніццька угода про Міжнародну класифікацію товарів і послуг для реєстрації знаків 1957 р.</a:t>
            </a:r>
            <a:endParaRPr lang="uk-UA" sz="2000" dirty="0"/>
          </a:p>
        </p:txBody>
      </p:sp>
    </p:spTree>
    <p:extLst>
      <p:ext uri="{BB962C8B-B14F-4D97-AF65-F5344CB8AC3E}">
        <p14:creationId xmlns:p14="http://schemas.microsoft.com/office/powerpoint/2010/main" val="4130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437929A4-721D-4371-A0D8-4C39FE5C0CBB}"/>
              </a:ext>
            </a:extLst>
          </p:cNvPr>
          <p:cNvSpPr>
            <a:spLocks noGrp="1"/>
          </p:cNvSpPr>
          <p:nvPr>
            <p:ph type="title"/>
          </p:nvPr>
        </p:nvSpPr>
        <p:spPr>
          <a:xfrm>
            <a:off x="1403648" y="311269"/>
            <a:ext cx="7293496" cy="504056"/>
          </a:xfrm>
        </p:spPr>
        <p:txBody>
          <a:bodyPr>
            <a:noAutofit/>
          </a:body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C35AA417-FEAB-4418-A44C-6518034D232C}"/>
              </a:ext>
            </a:extLst>
          </p:cNvPr>
          <p:cNvSpPr txBox="1"/>
          <p:nvPr/>
        </p:nvSpPr>
        <p:spPr>
          <a:xfrm>
            <a:off x="0" y="1025252"/>
            <a:ext cx="9062144" cy="5940088"/>
          </a:xfrm>
          <a:prstGeom prst="rect">
            <a:avLst/>
          </a:prstGeom>
          <a:noFill/>
        </p:spPr>
        <p:txBody>
          <a:bodyPr wrap="square">
            <a:spAutoFit/>
          </a:bodyPr>
          <a:lstStyle/>
          <a:p>
            <a:pPr marL="63500" marR="64135" indent="1824038" algn="just"/>
            <a:r>
              <a:rPr lang="uk-UA" sz="2000" dirty="0">
                <a:effectLst/>
                <a:latin typeface="Times New Roman" panose="02020603050405020304" pitchFamily="18" charset="0"/>
                <a:ea typeface="Times New Roman" panose="02020603050405020304" pitchFamily="18" charset="0"/>
              </a:rPr>
              <a:t>Під торговельною маркою розуміють згідно зі ст. 492 ЦК України будь-яке позначення або будь-яку комбінацію позначень, які придатні для вирізнення товарів (послуг), що виробляються (надаються) однією особою, від товарів (послуг), що виробляються (надаються) іншими особами.</a:t>
            </a:r>
          </a:p>
          <a:p>
            <a:pPr marL="64770" marR="69215" indent="448945" algn="just"/>
            <a:r>
              <a:rPr lang="uk-UA" sz="2000" dirty="0">
                <a:effectLst/>
                <a:latin typeface="Times New Roman" panose="02020603050405020304" pitchFamily="18" charset="0"/>
                <a:ea typeface="Times New Roman" panose="02020603050405020304" pitchFamily="18" charset="0"/>
              </a:rPr>
              <a:t>Закон України «Про охорону прав на знаки для товарів і послуг» не визначає поняття «знак для товарів і послуг», а містить лише критерії, за якими певне позначення може визнаватися знаком для товарів чи послуг. Зокрема, правова охорона надається знаку, який не суперечить публічному порядку, принципам гуманності і моралі та на який не поширюються підстави для відмови в наданні правової охорони, встановлені цим Законом.</a:t>
            </a:r>
          </a:p>
          <a:p>
            <a:pPr marL="64770" marR="65405" indent="448945" algn="just"/>
            <a:r>
              <a:rPr lang="uk-UA" sz="2000" dirty="0">
                <a:effectLst/>
                <a:latin typeface="Times New Roman" panose="02020603050405020304" pitchFamily="18" charset="0"/>
                <a:ea typeface="Times New Roman" panose="02020603050405020304" pitchFamily="18" charset="0"/>
              </a:rPr>
              <a:t>Об'єктом знаку може бути будь-яке позначення або будь-яка комбінація позначень. Такими позначеннями можуть бути, зокрема, слова, у тому числі власні імена, літери, цифри, зображувальні елементи, кольори та комбінації кольорів, а також будь-яка комбінація таких позначень. </a:t>
            </a:r>
          </a:p>
          <a:p>
            <a:pPr marL="64770" marR="65405" indent="448945" algn="just"/>
            <a:r>
              <a:rPr lang="uk-UA" sz="2000" dirty="0">
                <a:effectLst/>
                <a:latin typeface="Times New Roman" panose="02020603050405020304" pitchFamily="18" charset="0"/>
                <a:ea typeface="Times New Roman" panose="02020603050405020304" pitchFamily="18" charset="0"/>
              </a:rPr>
              <a:t>Відповідно до п. 1.4. Правил складання, подання та розгляду заявки на видачу свідоцтва України на знак для товарів і послуг знак може бути звуковим, світловим, а також кольором чи поєднанням кольорів тощо. Такі знаки реєструються за наявності технічної можливості внесення їх до Реєстру та оприлюднення інформації щодо їх реєстрації.</a:t>
            </a:r>
          </a:p>
        </p:txBody>
      </p:sp>
    </p:spTree>
    <p:extLst>
      <p:ext uri="{BB962C8B-B14F-4D97-AF65-F5344CB8AC3E}">
        <p14:creationId xmlns:p14="http://schemas.microsoft.com/office/powerpoint/2010/main" val="264434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6"/>
            <a:ext cx="1717328" cy="1414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9FFD2529-E420-49E1-9ED5-C23A1539CCAC}"/>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A597295-3D40-43EC-A68C-8B1DDC00F0CE}"/>
              </a:ext>
            </a:extLst>
          </p:cNvPr>
          <p:cNvSpPr txBox="1"/>
          <p:nvPr/>
        </p:nvSpPr>
        <p:spPr>
          <a:xfrm>
            <a:off x="-25648" y="953009"/>
            <a:ext cx="9062144" cy="5940088"/>
          </a:xfrm>
          <a:prstGeom prst="rect">
            <a:avLst/>
          </a:prstGeom>
          <a:noFill/>
        </p:spPr>
        <p:txBody>
          <a:bodyPr wrap="square">
            <a:spAutoFit/>
          </a:bodyPr>
          <a:lstStyle/>
          <a:p>
            <a:pPr marL="63500" marR="67310" indent="1824038" algn="just"/>
            <a:r>
              <a:rPr lang="uk-UA" sz="2000" dirty="0">
                <a:effectLst/>
                <a:latin typeface="Times New Roman" panose="02020603050405020304" pitchFamily="18" charset="0"/>
                <a:ea typeface="Times New Roman" panose="02020603050405020304" pitchFamily="18" charset="0"/>
              </a:rPr>
              <a:t>Водночас цей Закон встановлює перелік підстав для відмови в наданні правової охорони. Всі підстави можна умовно поділити на такі групи.</a:t>
            </a:r>
          </a:p>
          <a:p>
            <a:pPr marL="64770" marR="66040" indent="448945" algn="just"/>
            <a:r>
              <a:rPr lang="uk-UA" sz="2000" dirty="0">
                <a:effectLst/>
                <a:latin typeface="Times New Roman" panose="02020603050405020304" pitchFamily="18" charset="0"/>
                <a:ea typeface="Times New Roman" panose="02020603050405020304" pitchFamily="18" charset="0"/>
              </a:rPr>
              <a:t>До першої групи належать позначення, які можуть бути включені до знаку як елементи, що не охороняються, якщо на це є згода відповідного компетентного органу або їх власників. Це позначення, складовими яких є: державні герби, прапори та інші державні символи (емблеми); офіційні назви держав; емблеми, скорочені або повні найменування міжнародних Міжурядових організацій; офіційні контрольні, гарантійні та пробірні клейма, печатки; нагороди та інші відзнаки.</a:t>
            </a:r>
          </a:p>
          <a:p>
            <a:pPr marL="64770" marR="65405" indent="448945" algn="just"/>
            <a:r>
              <a:rPr lang="uk-UA" sz="2000" dirty="0">
                <a:effectLst/>
                <a:latin typeface="Times New Roman" panose="02020603050405020304" pitchFamily="18" charset="0"/>
                <a:ea typeface="Times New Roman" panose="02020603050405020304" pitchFamily="18" charset="0"/>
              </a:rPr>
              <a:t>До другої групи належать позначення, у складі яких є елементи, що не охороняються, якщо вони не займають домінуючого положення в зображенні знаку. Це позначення, які:</a:t>
            </a:r>
          </a:p>
          <a:p>
            <a:pPr marL="342900" marR="63500" lvl="0" indent="-342900" algn="just">
              <a:buSzPts val="1400"/>
              <a:buFont typeface="Times New Roman" panose="02020603050405020304" pitchFamily="18" charset="0"/>
              <a:buChar char="-"/>
              <a:tabLst>
                <a:tab pos="703580" algn="l"/>
              </a:tabLst>
            </a:pPr>
            <a:r>
              <a:rPr lang="uk-UA" sz="2000" dirty="0">
                <a:effectLst/>
                <a:latin typeface="Times New Roman" panose="02020603050405020304" pitchFamily="18" charset="0"/>
                <a:ea typeface="Times New Roman" panose="02020603050405020304" pitchFamily="18" charset="0"/>
              </a:rPr>
              <a:t>звичайно не мають розрізняльної здатності та не набули такої внаслідок їх використання. До позначень, що не мають розрізняльної здатності, належать позначення, які складаються лише з однієї літери, цифри, лінії, простої геометричної фігури, що не мають характерного графічного виконання; реалістичні зображення товарів, якщо вони заявляються на реєстрацію як знак для позначення цих товарів; загальновживані скорочення; позначення, які тривалий час використовувались в Україні кількома виробниками;</a:t>
            </a:r>
          </a:p>
        </p:txBody>
      </p:sp>
    </p:spTree>
    <p:extLst>
      <p:ext uri="{BB962C8B-B14F-4D97-AF65-F5344CB8AC3E}">
        <p14:creationId xmlns:p14="http://schemas.microsoft.com/office/powerpoint/2010/main" val="214665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6"/>
            <a:ext cx="1717328" cy="1414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D46CBC36-F8D8-4956-B336-2706695F4A30}"/>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F0E31F9-ADC6-4EEC-A0D0-2852EC8DCFDD}"/>
              </a:ext>
            </a:extLst>
          </p:cNvPr>
          <p:cNvSpPr txBox="1"/>
          <p:nvPr/>
        </p:nvSpPr>
        <p:spPr>
          <a:xfrm>
            <a:off x="-33481" y="768063"/>
            <a:ext cx="9169648" cy="5827044"/>
          </a:xfrm>
          <a:prstGeom prst="rect">
            <a:avLst/>
          </a:prstGeom>
          <a:noFill/>
        </p:spPr>
        <p:txBody>
          <a:bodyPr wrap="square">
            <a:spAutoFit/>
          </a:bodyPr>
          <a:lstStyle/>
          <a:p>
            <a:pPr marL="685800" marR="65405" lvl="0" indent="-342900" algn="just">
              <a:lnSpc>
                <a:spcPct val="125000"/>
              </a:lnSpc>
              <a:buSzPts val="1400"/>
              <a:buFont typeface="Wingdings" panose="05000000000000000000" pitchFamily="2" charset="2"/>
              <a:buChar char="Ø"/>
              <a:tabLst>
                <a:tab pos="619760" algn="l"/>
              </a:tabLst>
            </a:pPr>
            <a:r>
              <a:rPr lang="uk-UA" sz="2000" dirty="0">
                <a:effectLst/>
                <a:latin typeface="Times New Roman" panose="02020603050405020304" pitchFamily="18" charset="0"/>
                <a:ea typeface="Times New Roman" panose="02020603050405020304" pitchFamily="18" charset="0"/>
              </a:rPr>
              <a:t>складаються лише з позначень, що є загальновживаними це позначення товарів і послуг певного виду. До них належать позначення, які використовуються для певних товарів і які, внаслідок їх тривалого використання для одного й того самого товару або товару такого самого виду різними виробниками, стали видовими або родовими поняттями;</a:t>
            </a:r>
          </a:p>
          <a:p>
            <a:pPr marL="342900" marR="68580" lvl="0" indent="-342900" algn="just">
              <a:lnSpc>
                <a:spcPct val="125000"/>
              </a:lnSpc>
              <a:buSzPts val="1400"/>
              <a:buFont typeface="Wingdings" panose="05000000000000000000" pitchFamily="2" charset="2"/>
              <a:buChar char="Ø"/>
              <a:tabLst>
                <a:tab pos="697230" algn="l"/>
              </a:tabLst>
            </a:pPr>
            <a:r>
              <a:rPr lang="uk-UA" sz="2000" dirty="0">
                <a:effectLst/>
                <a:latin typeface="Times New Roman" panose="02020603050405020304" pitchFamily="18" charset="0"/>
                <a:ea typeface="Times New Roman" panose="02020603050405020304" pitchFamily="18" charset="0"/>
              </a:rPr>
              <a:t>складаються лише з позначень чи даних, що є описовими при використанні щодо зазначених у заявці товарів і послуг або у зв'язку з ними, зокрема вказують на вид, якість, склад, кількість, властивості, призначення, цінність товарів і послуг, місце і нас виготовлення чи збуту товарів або надання послуг. До них належать, зокрема, прості найменування товарів; зазначення категорії якості товарів; зазначення властивостей товарів, в тому числі таких, що мають хвалебний характер; зазначення матеріалу складу сировини; зазначення ваги, об'єму, ціни товарів, дати виробництва товарів; історичні дані щодо заснування виробництва, зображення нагород, що присуджені товарам; видові найменування підприємств, адреси виробників товарів або посередників;</a:t>
            </a:r>
          </a:p>
        </p:txBody>
      </p:sp>
    </p:spTree>
    <p:extLst>
      <p:ext uri="{BB962C8B-B14F-4D97-AF65-F5344CB8AC3E}">
        <p14:creationId xmlns:p14="http://schemas.microsoft.com/office/powerpoint/2010/main" val="44166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Заголовок 1">
            <a:extLst>
              <a:ext uri="{FF2B5EF4-FFF2-40B4-BE49-F238E27FC236}">
                <a16:creationId xmlns:a16="http://schemas.microsoft.com/office/drawing/2014/main" id="{680114B1-F4E8-442C-B2A2-F30C289088CE}"/>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0DD73FC-0788-433F-9A21-A500EF87013D}"/>
              </a:ext>
            </a:extLst>
          </p:cNvPr>
          <p:cNvSpPr txBox="1"/>
          <p:nvPr/>
        </p:nvSpPr>
        <p:spPr>
          <a:xfrm>
            <a:off x="-25648" y="1052736"/>
            <a:ext cx="9169648" cy="5632311"/>
          </a:xfrm>
          <a:prstGeom prst="rect">
            <a:avLst/>
          </a:prstGeom>
          <a:noFill/>
        </p:spPr>
        <p:txBody>
          <a:bodyPr wrap="square">
            <a:spAutoFit/>
          </a:bodyPr>
          <a:lstStyle/>
          <a:p>
            <a:pPr marL="442913" marR="63500" lvl="0" indent="1533525" algn="just">
              <a:buSzPts val="1400"/>
              <a:buFont typeface="Wingdings" panose="05000000000000000000" pitchFamily="2" charset="2"/>
              <a:buChar char="Ø"/>
              <a:tabLst>
                <a:tab pos="442913" algn="l"/>
              </a:tabLst>
            </a:pPr>
            <a:r>
              <a:rPr lang="uk-UA" sz="2000" dirty="0">
                <a:effectLst/>
                <a:latin typeface="Times New Roman" panose="02020603050405020304" pitchFamily="18" charset="0"/>
                <a:ea typeface="Times New Roman" panose="02020603050405020304" pitchFamily="18" charset="0"/>
              </a:rPr>
              <a:t>є оманливими або такими, що можуть ввести в оману щодо товару, послуги або особи, яка виробляє товар або надає послугу. До позначень, що є оманливими або такими, що можуть ввести в оману щодо товару, послуги або особи, яка виробляє товар або надає послугу, належать позначення, які породжують у свідомості споживача асоціації, пов'язані з певною якістю, географічним походженням товарів або послуг чи з певним виробником, які насправді не відповідають дійсності. Позначення може бути визнане оманливим або таким, що здатне вводити в оману, коли є очевидним, що воно в процесі використання як знаку не виключає небезпеку введення в оману споживача;</a:t>
            </a:r>
          </a:p>
          <a:p>
            <a:pPr marL="431800" marR="67945" lvl="0" indent="-342900" algn="just">
              <a:buSzPts val="1400"/>
              <a:buFont typeface="Wingdings" panose="05000000000000000000" pitchFamily="2" charset="2"/>
              <a:buChar char="Ø"/>
              <a:tabLst>
                <a:tab pos="638175" algn="l"/>
              </a:tabLst>
            </a:pPr>
            <a:r>
              <a:rPr lang="uk-UA" sz="2000" dirty="0">
                <a:effectLst/>
                <a:latin typeface="Times New Roman" panose="02020603050405020304" pitchFamily="18" charset="0"/>
                <a:ea typeface="Times New Roman" panose="02020603050405020304" pitchFamily="18" charset="0"/>
              </a:rPr>
              <a:t>складаються лише з позначень, що є загальновживаними символами і термінами. До позначень, які є загальновживаними символами, належать, як правило, позначення, що символізують галузь господарства чи сферу діяльності. Ними є товари чи послуги, для яких реєструється знак; умовні позначення, що застосовуються в різних галузях науки і техніки.</a:t>
            </a:r>
          </a:p>
          <a:p>
            <a:pPr marL="431800" marR="69850" indent="-342900" algn="jus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відображають лише форму, що зумовлена природним станом товару, необхідністю отримання технічного результату або яка надає товарові істотної цінності.</a:t>
            </a:r>
          </a:p>
        </p:txBody>
      </p:sp>
    </p:spTree>
    <p:extLst>
      <p:ext uri="{BB962C8B-B14F-4D97-AF65-F5344CB8AC3E}">
        <p14:creationId xmlns:p14="http://schemas.microsoft.com/office/powerpoint/2010/main" val="176457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13BB3ED9-5B47-47C9-A9FA-3CCF0A4C9B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6"/>
            <a:ext cx="1645320" cy="1354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39D40185-5DF9-4DAF-ACFD-D522874C77AF}"/>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D1FB1BE-19B0-4459-B0C4-591E17E9A60B}"/>
              </a:ext>
            </a:extLst>
          </p:cNvPr>
          <p:cNvSpPr txBox="1"/>
          <p:nvPr/>
        </p:nvSpPr>
        <p:spPr>
          <a:xfrm>
            <a:off x="-25648" y="938261"/>
            <a:ext cx="8964488" cy="5940088"/>
          </a:xfrm>
          <a:prstGeom prst="rect">
            <a:avLst/>
          </a:prstGeom>
          <a:noFill/>
        </p:spPr>
        <p:txBody>
          <a:bodyPr wrap="square">
            <a:spAutoFit/>
          </a:bodyPr>
          <a:lstStyle/>
          <a:p>
            <a:pPr marL="63500" marR="65405" indent="1824038" algn="just"/>
            <a:r>
              <a:rPr lang="uk-UA" sz="2000" dirty="0">
                <a:effectLst/>
                <a:latin typeface="Times New Roman" panose="02020603050405020304" pitchFamily="18" charset="0"/>
                <a:ea typeface="Times New Roman" panose="02020603050405020304" pitchFamily="18" charset="0"/>
              </a:rPr>
              <a:t>Третю групу становлять позначення, які є тотожними або схожими настільки, що їх можна сплутати з такими знаками: знаками, раніше зареєстрованими чи заявленими на реєстрацію в Україні на ім'я іншої особи для таких самих або споріднених з ними товарів і послуг. </a:t>
            </a:r>
          </a:p>
          <a:p>
            <a:pPr marL="63500" marR="65405" indent="569913" algn="just"/>
            <a:r>
              <a:rPr lang="uk-UA" sz="2000" dirty="0">
                <a:effectLst/>
                <a:latin typeface="Times New Roman" panose="02020603050405020304" pitchFamily="18" charset="0"/>
                <a:ea typeface="Times New Roman" panose="02020603050405020304" pitchFamily="18" charset="0"/>
              </a:rPr>
              <a:t>При встановленні схожості словесних позначень враховується звукова (фонетична), графічна (візуальна) та смислова (семантична) схожість; знаками інших осіб, якщо ці знаки охороняються без реєстрації на підставі міжнародних договорів, учасником яких є Україна, зокрема знаками, визнаними добре відомими відповідно до Паризької конвенції про охорону промислової власності; фірмовими найменуваннями, що відомі в Україні і належать іншим особам, які одержали право на них до дати подання до Установи заявки щодо таких же або споріднених з ними товарів і послуг; кваліфікованими зазначеннями походження товарів (у тому числі спиртів та алкогольних напоїв), що охороняються відповідно до Закону України «Про охорону прав на зазначення походження товарів». </a:t>
            </a:r>
          </a:p>
          <a:p>
            <a:pPr marL="63500" marR="65405" indent="569913" algn="just"/>
            <a:r>
              <a:rPr lang="uk-UA" sz="2000" dirty="0">
                <a:effectLst/>
                <a:latin typeface="Times New Roman" panose="02020603050405020304" pitchFamily="18" charset="0"/>
                <a:ea typeface="Times New Roman" panose="02020603050405020304" pitchFamily="18" charset="0"/>
              </a:rPr>
              <a:t>Такі позначення можуть бути лише елементами, що не охороняються, знаків осіб, які мають право користуватися вказаними зазначеннями; знаками відповідності (сертифікаційними знаками), зареєстрованими у встановленому порядку.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F9074EE-08F6-493E-A44E-1CD81C4872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5BAE776D-1D38-4848-BD1F-45DEBE56F8A9}"/>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FC9DAC9-7F94-4DB2-963F-4D3F7CB193C5}"/>
              </a:ext>
            </a:extLst>
          </p:cNvPr>
          <p:cNvSpPr txBox="1"/>
          <p:nvPr/>
        </p:nvSpPr>
        <p:spPr>
          <a:xfrm>
            <a:off x="3448" y="1340768"/>
            <a:ext cx="9144000" cy="6038641"/>
          </a:xfrm>
          <a:prstGeom prst="rect">
            <a:avLst/>
          </a:prstGeom>
          <a:noFill/>
        </p:spPr>
        <p:txBody>
          <a:bodyPr wrap="square">
            <a:spAutoFit/>
          </a:bodyPr>
          <a:lstStyle/>
          <a:p>
            <a:pPr marL="64770" marR="65405" indent="448945" algn="just">
              <a:lnSpc>
                <a:spcPct val="150000"/>
              </a:lnSpc>
            </a:pPr>
            <a:r>
              <a:rPr lang="uk-UA" sz="2000" dirty="0">
                <a:effectLst/>
                <a:latin typeface="Times New Roman" panose="02020603050405020304" pitchFamily="18" charset="0"/>
                <a:ea typeface="Times New Roman" panose="02020603050405020304" pitchFamily="18" charset="0"/>
              </a:rPr>
              <a:t>Позначення вважається тотожним з іншим позначенням, якщо воно збігається з ним у всіх елементах. Позначення вважається схожим настільки, що його можна сплутати з іншим позначенням, якщо воно асоціюється з ним в цілому, незважаючи на окрему різницю елементів.</a:t>
            </a:r>
          </a:p>
          <a:p>
            <a:pPr marL="64770" marR="66675" indent="448945" algn="just">
              <a:lnSpc>
                <a:spcPct val="150000"/>
              </a:lnSpc>
            </a:pPr>
            <a:r>
              <a:rPr lang="uk-UA" sz="2000" dirty="0">
                <a:effectLst/>
                <a:latin typeface="Times New Roman" panose="02020603050405020304" pitchFamily="18" charset="0"/>
                <a:ea typeface="Times New Roman" panose="02020603050405020304" pitchFamily="18" charset="0"/>
              </a:rPr>
              <a:t>До четвертої групи належать позначення, які відтворюють: промислові зразки, права на які належать в Україні іншим особам; назви відомих в Україні творів науки, літератури і мистецтва або цитати і персонажі з них, твори мистецтва та їх фрагменти без згоди власників авторського права або їх правонаступників; прізвища, імена, псевдоніми та похідні від них, портрети і факсиміле відомих в Україні осіб без їхньої згоди.</a:t>
            </a:r>
          </a:p>
          <a:p>
            <a:pPr marL="64770" marR="66675" indent="448945" algn="just">
              <a:lnSpc>
                <a:spcPct val="150000"/>
              </a:lnSpc>
            </a:pPr>
            <a:r>
              <a:rPr lang="uk-UA" sz="2000" dirty="0">
                <a:effectLst/>
                <a:latin typeface="Times New Roman" panose="02020603050405020304" pitchFamily="18" charset="0"/>
                <a:ea typeface="Times New Roman" panose="02020603050405020304" pitchFamily="18" charset="0"/>
              </a:rPr>
              <a:t>Суб'єктами права на торгівельну марку законодавство України визнає: фізичних та юридичних осіб.</a:t>
            </a:r>
          </a:p>
          <a:p>
            <a:pPr marL="64770" marR="66675" indent="448945" algn="just">
              <a:lnSpc>
                <a:spcPct val="150000"/>
              </a:lnSpc>
            </a:pPr>
            <a:endParaRPr lang="uk-UA"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8044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830034C-98F1-4AC6-9719-4761CAD5C7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573312" cy="1295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D42793A8-C891-48B0-BC8A-0D796138FC06}"/>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4</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0B4DFE2-2A58-41E8-94CE-6ECE24AEE152}"/>
              </a:ext>
            </a:extLst>
          </p:cNvPr>
          <p:cNvSpPr txBox="1"/>
          <p:nvPr/>
        </p:nvSpPr>
        <p:spPr>
          <a:xfrm>
            <a:off x="7297" y="880315"/>
            <a:ext cx="9036496" cy="5940088"/>
          </a:xfrm>
          <a:prstGeom prst="rect">
            <a:avLst/>
          </a:prstGeom>
          <a:noFill/>
        </p:spPr>
        <p:txBody>
          <a:bodyPr wrap="square">
            <a:spAutoFit/>
          </a:bodyPr>
          <a:lstStyle/>
          <a:p>
            <a:pPr marL="63500" marR="65405" indent="1735138" algn="just"/>
            <a:r>
              <a:rPr lang="uk-UA" sz="2000" dirty="0">
                <a:effectLst/>
                <a:latin typeface="Times New Roman" panose="02020603050405020304" pitchFamily="18" charset="0"/>
                <a:ea typeface="Times New Roman" panose="02020603050405020304" pitchFamily="18" charset="0"/>
              </a:rPr>
              <a:t>З огляду на призначення торговельної марки – індивідуалізацію товарів (послуг), суб'єктами права інтелектуальної власності на торговельну марку мали б визнаватися лише ті фізичні та юридичні особи, які є суб'єктами підприємницької діяльності. Та, на жаль, у ЦК України, була збережена позиція Закону України «Про охорону прав на знаки для товарів і послуг», яка визнає суб'єктом права на торговельну марку фізичних та юридичних осіб без будь-яких обмежень. </a:t>
            </a:r>
          </a:p>
          <a:p>
            <a:pPr marL="63500" marR="65405" indent="466725" algn="just"/>
            <a:r>
              <a:rPr lang="uk-UA" sz="2000" dirty="0">
                <a:effectLst/>
                <a:latin typeface="Times New Roman" panose="02020603050405020304" pitchFamily="18" charset="0"/>
                <a:ea typeface="Times New Roman" panose="02020603050405020304" pitchFamily="18" charset="0"/>
              </a:rPr>
              <a:t>Правилами складання, подання та розгляду заявки на видачу свідоцтва України на знак для товарів і послуг теж не передбачено необхідність подання заявником документів, що підтверджували б за ним статус суб'єкта підприємницької діяльності. На нашу думку, такий підхід не відповідає природі інституту торговельної марки.</a:t>
            </a:r>
          </a:p>
          <a:p>
            <a:pPr indent="530225" algn="just"/>
            <a:r>
              <a:rPr lang="uk-UA" sz="2000" dirty="0">
                <a:effectLst/>
                <a:latin typeface="Times New Roman" panose="02020603050405020304" pitchFamily="18" charset="0"/>
                <a:ea typeface="Times New Roman" panose="02020603050405020304" pitchFamily="18" charset="0"/>
              </a:rPr>
              <a:t>Суб'єктами права на одну і ту саму торговельну марку можуть бути декілька осіб (ч. 2 ст. 493 ЦК України). Це положення відповідає ст. 7Ьі5 Паризької конвенції про охорону промислової власності, де йдеться про надання охорони колективним знакам. Вимоги щодо заявки, поданої об'єднанням осіб, на реєстрацію торговельної марки для товарів і послуг зі спільними характерними ознаками визначені пунктами 2.1.31, 2.1.32 Правил складання, подання та розгляду заявки на видачу свідоцтва України на знак для товарів і послуг. </a:t>
            </a:r>
            <a:endParaRPr lang="uk-UA" sz="2000" dirty="0"/>
          </a:p>
        </p:txBody>
      </p:sp>
    </p:spTree>
    <p:extLst>
      <p:ext uri="{BB962C8B-B14F-4D97-AF65-F5344CB8AC3E}">
        <p14:creationId xmlns:p14="http://schemas.microsoft.com/office/powerpoint/2010/main" val="203257883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3168</TotalTime>
  <Words>2198</Words>
  <Application>Microsoft Office PowerPoint</Application>
  <PresentationFormat>Экран (4:3)</PresentationFormat>
  <Paragraphs>65</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Calibri</vt:lpstr>
      <vt:lpstr>Georgia</vt:lpstr>
      <vt:lpstr>Times New Roman</vt:lpstr>
      <vt:lpstr>Trebuchet MS</vt:lpstr>
      <vt:lpstr>Wingdings</vt:lpstr>
      <vt:lpstr>Воздушный поток</vt:lpstr>
      <vt:lpstr>ПРАКТИЧНЕ ЗАНЯТТЯ 4  ОСОБЛИВОСТІ ПРАВОВОЇ ОХОРОНИ ЗНАКІВ ДЛЯ ТОВАРІВ ТА ПОСЛУГ </vt:lpstr>
      <vt:lpstr>ПРАКТИЧНЕ ЗАНЯТТЯ 4</vt:lpstr>
      <vt:lpstr>ПРАКТИЧНЕ ЗАНЯТТЯ 4</vt:lpstr>
      <vt:lpstr>ПРАКТИЧНЕ ЗАНЯТТЯ 4</vt:lpstr>
      <vt:lpstr>ПРАКТИЧНЕ ЗАНЯТТЯ 4</vt:lpstr>
      <vt:lpstr>ПРАКТИЧНЕ ЗАНЯТТЯ 4</vt:lpstr>
      <vt:lpstr>Презентация PowerPoint</vt:lpstr>
      <vt:lpstr>ПРАКТИЧНЕ ЗАНЯТТЯ 4</vt:lpstr>
      <vt:lpstr>ПРАКТИЧНЕ ЗАНЯТТЯ 4</vt:lpstr>
      <vt:lpstr>Презентация PowerPoint</vt:lpstr>
      <vt:lpstr>Презентация PowerPoint</vt:lpstr>
      <vt:lpstr>ПРАКТИЧНЕ ЗАНЯТТЯ 4</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11  АВТОМАТИЗОВАНИЙ ЕЛЕКТРОПРИВОД У ТВАРИННИЦТВІ ТА ПТАХІВНИТВІ</dc:title>
  <dc:creator>Master</dc:creator>
  <cp:lastModifiedBy>HP</cp:lastModifiedBy>
  <cp:revision>199</cp:revision>
  <dcterms:created xsi:type="dcterms:W3CDTF">2014-04-02T09:29:03Z</dcterms:created>
  <dcterms:modified xsi:type="dcterms:W3CDTF">2021-05-25T10:10:52Z</dcterms:modified>
</cp:coreProperties>
</file>