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7" r:id="rId3"/>
    <p:sldId id="278" r:id="rId4"/>
    <p:sldId id="329" r:id="rId5"/>
    <p:sldId id="330" r:id="rId6"/>
    <p:sldId id="353" r:id="rId7"/>
    <p:sldId id="259" r:id="rId8"/>
    <p:sldId id="354" r:id="rId9"/>
    <p:sldId id="355" r:id="rId10"/>
    <p:sldId id="260" r:id="rId11"/>
    <p:sldId id="35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7E7ED-949F-41C3-82B8-1CF85BC8DB7E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323D-EFF1-4700-87DF-82BA70BD1A6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090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F713F7-320C-48FA-89CE-B2C451F30EF2}" type="datetimeFigureOut">
              <a:rPr lang="uk-UA" smtClean="0"/>
              <a:t>25.05.2021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49DEAF-9AE1-46B8-BA1B-12C88590EF2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po.int/hague/en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4106"/>
            <a:ext cx="8172400" cy="1976742"/>
          </a:xfrm>
        </p:spPr>
        <p:txBody>
          <a:bodyPr>
            <a:noAutofit/>
          </a:bodyPr>
          <a:lstStyle/>
          <a:p>
            <a:pPr algn="ctr">
              <a:spcBef>
                <a:spcPts val="2400"/>
              </a:spcBef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br>
              <a:rPr lang="uk-UA" sz="2800" i="1" dirty="0">
                <a:latin typeface="Times New Roman" pitchFamily="18" charset="0"/>
                <a:cs typeface="Times New Roman" pitchFamily="18" charset="0"/>
              </a:rPr>
            </a:b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ПРОМИСЛОВИЙ ЗРАЗОК, УМОВИ НАБУТТЯ ПРАВОВОЇ ОХОРОНИ ПРОМИСЛОВОГО ЗРАЗКА</a:t>
            </a: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dirty="0">
                <a:effectLst/>
              </a:rPr>
            </a:br>
            <a:br>
              <a:rPr lang="uk-UA" sz="2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62681" y="3717032"/>
            <a:ext cx="8856984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812800" indent="-631825" algn="ctr">
              <a:buNone/>
            </a:pPr>
            <a:r>
              <a:rPr lang="uk-UA" sz="24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pPr marL="342900" lvl="0" indent="-342900">
              <a:spcBef>
                <a:spcPts val="800"/>
              </a:spcBef>
              <a:spcAft>
                <a:spcPts val="0"/>
              </a:spcAft>
              <a:buSzPct val="102000"/>
              <a:buFont typeface="Times New Roman" panose="02020603050405020304" pitchFamily="18" charset="0"/>
              <a:buAutoNum type="arabicPeriod"/>
              <a:tabLst>
                <a:tab pos="963295" algn="l"/>
                <a:tab pos="96393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Сутність промислового зразка;</a:t>
            </a:r>
          </a:p>
          <a:p>
            <a:pPr marL="342900" lvl="0" indent="-342900">
              <a:spcBef>
                <a:spcPts val="800"/>
              </a:spcBef>
              <a:spcAft>
                <a:spcPts val="0"/>
              </a:spcAft>
              <a:buSzPct val="102000"/>
              <a:buFont typeface="Times New Roman" panose="02020603050405020304" pitchFamily="18" charset="0"/>
              <a:buAutoNum type="arabicPeriod"/>
              <a:tabLst>
                <a:tab pos="1007745" algn="l"/>
                <a:tab pos="100838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 набуття правової охорони промислового зразка;</a:t>
            </a:r>
          </a:p>
          <a:p>
            <a:pPr marL="342900" lvl="0" indent="-342900">
              <a:spcBef>
                <a:spcPts val="335"/>
              </a:spcBef>
              <a:spcAft>
                <a:spcPts val="0"/>
              </a:spcAft>
              <a:buSzPct val="102000"/>
              <a:buFont typeface="Times New Roman" panose="02020603050405020304" pitchFamily="18" charset="0"/>
              <a:buAutoNum type="arabicPeriod"/>
              <a:tabLst>
                <a:tab pos="963295" algn="l"/>
                <a:tab pos="96393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Об'єкти, що не можуть одержати правову охорону;</a:t>
            </a:r>
          </a:p>
          <a:p>
            <a:pPr marL="342900" lvl="0" indent="-342900">
              <a:spcBef>
                <a:spcPts val="815"/>
              </a:spcBef>
              <a:spcAft>
                <a:spcPts val="0"/>
              </a:spcAft>
              <a:buSzPct val="102000"/>
              <a:buFont typeface="Times New Roman" panose="02020603050405020304" pitchFamily="18" charset="0"/>
              <a:buAutoNum type="arabicPeriod"/>
              <a:tabLst>
                <a:tab pos="963295" algn="l"/>
                <a:tab pos="96393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 власника патенту України на промисловий зразок;</a:t>
            </a:r>
          </a:p>
          <a:p>
            <a:pPr marL="342900" lvl="0" indent="-342900">
              <a:spcBef>
                <a:spcPts val="805"/>
              </a:spcBef>
              <a:spcAft>
                <a:spcPts val="0"/>
              </a:spcAft>
              <a:buSzPct val="102000"/>
              <a:buFont typeface="Times New Roman" panose="02020603050405020304" pitchFamily="18" charset="0"/>
              <a:buAutoNum type="arabicPeriod"/>
              <a:tabLst>
                <a:tab pos="963295" algn="l"/>
                <a:tab pos="963930" algn="l"/>
              </a:tabLst>
            </a:pPr>
            <a:r>
              <a:rPr lang="uk-UA" sz="2400" i="1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отримання патенту на промисловий зразок.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789283-B952-4B23-A64F-F6CC1FA09CE3}"/>
              </a:ext>
            </a:extLst>
          </p:cNvPr>
          <p:cNvSpPr txBox="1"/>
          <p:nvPr/>
        </p:nvSpPr>
        <p:spPr>
          <a:xfrm>
            <a:off x="-33481" y="2064734"/>
            <a:ext cx="9144000" cy="1252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065338" marR="67945" indent="-1889125" algn="just">
              <a:lnSpc>
                <a:spcPct val="114000"/>
              </a:lnSpc>
            </a:pPr>
            <a:r>
              <a:rPr lang="uk-UA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 заняття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Ознайомлення зі складом заявки на промисловий зразок та вимогами до документів, які входять в заявку, правами власника патенту на промисловий зразок, подання заявки</a:t>
            </a:r>
            <a:r>
              <a:rPr lang="uk-UA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1740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C8B6E765-698B-42FE-859E-7E55EB77A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06E5BEF-4C65-4097-85DD-8D45D54C29E9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6A5CAA-0954-4C38-A6AB-3B9D80C2F6A2}"/>
              </a:ext>
            </a:extLst>
          </p:cNvPr>
          <p:cNvSpPr txBox="1"/>
          <p:nvPr/>
        </p:nvSpPr>
        <p:spPr>
          <a:xfrm>
            <a:off x="0" y="1033239"/>
            <a:ext cx="9169648" cy="5884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indent="811213" algn="ctr">
              <a:spcBef>
                <a:spcPts val="10"/>
              </a:spcBef>
              <a:spcAft>
                <a:spcPts val="0"/>
              </a:spcAft>
              <a:buSzPts val="1400"/>
              <a:tabLst>
                <a:tab pos="692785" algn="l"/>
              </a:tabLst>
            </a:pPr>
            <a:r>
              <a:rPr lang="uk-UA" sz="2000" u="sng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Патентування промислового зразка в іноземних державах</a:t>
            </a:r>
          </a:p>
          <a:p>
            <a:pPr marL="64770" marR="69850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Охорону промислового зразка в інших країнах можна одержати двома шляхами.</a:t>
            </a:r>
          </a:p>
          <a:p>
            <a:pPr marL="64770" marR="69215" indent="448945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По-перше, можна подати заявку до відомства держави, у якій заявник бажає одержати охорону промислового зразка, згідно із законодавством цієї держави.</a:t>
            </a:r>
          </a:p>
          <a:p>
            <a:pPr indent="442913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По-друге, можна одержати правову охорону промислового зразка в іноземних державах згідно з Гаазькою угодою про міжнародну реєстрацію промислових зразків (далі – Гаазька угода: </a:t>
            </a:r>
            <a:r>
              <a:rPr lang="uk-UA" sz="20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www.wipo.int/hague/en),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яка дозволяє зареєструвати промисловий зразок у кількох державах-учасницях Гаазької угоди шляхом подання однієї заявки до Міжнародного бюро Всесвітньої організації інтелектуальної власності (далі – ВОІВ). Відповідно до положень Гаазької угоди така заявка подається самим заявником (або його представником) безпосередньо до Міжнародного бюро ВОІВ.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AE234D72-951E-4DCF-BF21-03E7EC76C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E6CC4E5-316B-48F5-826A-382632669163}"/>
              </a:ext>
            </a:extLst>
          </p:cNvPr>
          <p:cNvSpPr txBox="1"/>
          <p:nvPr/>
        </p:nvSpPr>
        <p:spPr>
          <a:xfrm>
            <a:off x="-25648" y="4255662"/>
            <a:ext cx="914126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uk-UA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Дергачова В.В.,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С.О. Інтелектуальна власність: навчальний посібник / В. В. Дергачова, С. О.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Пермінова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за ред. О. А. Гавриша . К.: НТУУ «КПІ», 2015.  416 с.: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 діяльність, Патентознавство. Інтелектуальна власність : підручник /Укладачі: Г.О.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Оборський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І.М.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Чістякова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Д.Д.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Татакі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О.С. Білоусов, І.К.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Кривдіна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В.П. </a:t>
            </a:r>
            <a:r>
              <a:rPr lang="uk-UA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Кубко</a:t>
            </a:r>
            <a:r>
              <a:rPr lang="uk-UA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С.Х. Яворський.  К : Каравела, 2016. 232 с. 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Є. І. Інтелектуальна власність: економіко-правові аспекти. Підручник: 3-тє вид., перероб. та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/ Є. І.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Ходаківський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В. П. </a:t>
            </a:r>
            <a:r>
              <a:rPr lang="uk-UA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Якобчук</a:t>
            </a:r>
            <a:r>
              <a:rPr lang="uk-UA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І. Л. Литвинчук.  К.: «Центр учбової літератури», 2017.  504 с.</a:t>
            </a: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1399387-B22F-4774-B296-D8144937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0C7EC9-0335-47D5-A2BB-7870B5C91195}"/>
              </a:ext>
            </a:extLst>
          </p:cNvPr>
          <p:cNvSpPr txBox="1"/>
          <p:nvPr/>
        </p:nvSpPr>
        <p:spPr>
          <a:xfrm>
            <a:off x="69739" y="1196752"/>
            <a:ext cx="9074261" cy="2806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148205" algn="just">
              <a:lnSpc>
                <a:spcPct val="150000"/>
              </a:lnSpc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Контрольні</a:t>
            </a:r>
            <a:r>
              <a:rPr lang="uk-UA" sz="20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запитання</a:t>
            </a:r>
          </a:p>
          <a:p>
            <a:pPr marL="34290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uk-UA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види мита сплачують </a:t>
            </a:r>
            <a:r>
              <a:rPr lang="uk-UA" sz="2000" spc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отримання </a:t>
            </a:r>
            <a:r>
              <a:rPr lang="uk-UA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патенту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 на промисловий </a:t>
            </a:r>
            <a:r>
              <a:rPr lang="uk-UA" sz="2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зразок?</a:t>
            </a:r>
            <a:endParaRPr lang="uk-UA" sz="2000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uk-UA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Який порядок проведення експертизи заявки та видача патенту?</a:t>
            </a:r>
          </a:p>
          <a:p>
            <a:pPr marL="342900" lvl="0" indent="-342900" algn="just">
              <a:lnSpc>
                <a:spcPct val="150000"/>
              </a:lnSpc>
              <a:buSzPts val="1400"/>
              <a:buFont typeface="Times New Roman" panose="02020603050405020304" pitchFamily="18" charset="0"/>
              <a:buAutoNum type="arabicPeriod"/>
              <a:tabLst>
                <a:tab pos="963930" algn="l"/>
              </a:tabLst>
            </a:pPr>
            <a:r>
              <a:rPr lang="uk-UA" sz="2000" spc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 умови набуття правової охорони промислового зразка?</a:t>
            </a:r>
          </a:p>
          <a:p>
            <a:pPr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  Які права власника патенту України на промисловий зразок?</a:t>
            </a:r>
          </a:p>
        </p:txBody>
      </p:sp>
    </p:spTree>
    <p:extLst>
      <p:ext uri="{BB962C8B-B14F-4D97-AF65-F5344CB8AC3E}">
        <p14:creationId xmlns:p14="http://schemas.microsoft.com/office/powerpoint/2010/main" val="423926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92A6F0-9956-4D25-904C-9471E53DE9D3}"/>
              </a:ext>
            </a:extLst>
          </p:cNvPr>
          <p:cNvSpPr txBox="1"/>
          <p:nvPr/>
        </p:nvSpPr>
        <p:spPr>
          <a:xfrm>
            <a:off x="-25648" y="849094"/>
            <a:ext cx="9144000" cy="5576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7310" indent="457200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Промисловий зразок – результат творчої діяльності людини в галузі художнього конструювання.</a:t>
            </a:r>
          </a:p>
          <a:p>
            <a:pPr marL="64770" marR="64770" indent="457200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Відносини, які виникають у зв'язку з набуттям і здійсненням права власності на промислові зразки в Україні, регулюються Цивільним кодексом України та Законом України "Про охорону прав на промислові зразки" (далі – Закон).</a:t>
            </a:r>
          </a:p>
          <a:p>
            <a:pPr marL="64770" marR="69215" indent="457200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Набуття права інтелектуальної власності на промисловий зразок засвідчується патентом. Патент України на промисловий зразок є охоронним документом, який видається від імені держави уповноваженим на це органом</a:t>
            </a:r>
          </a:p>
          <a:p>
            <a:pPr marL="64770" marR="69850" indent="457200" algn="just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Міністерством розвитку економіки, торгівлі та сільського господарства України (далі - Мінекономіки).</a:t>
            </a:r>
          </a:p>
          <a:p>
            <a:pPr indent="457200">
              <a:lnSpc>
                <a:spcPct val="150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 на одержання патенту має автор та інші особи, які набули право на промисловий зразок за договором чи законом.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305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437929A4-721D-4371-A0D8-4C39FE5C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311269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5AA417-FEAB-4418-A44C-6518034D232C}"/>
              </a:ext>
            </a:extLst>
          </p:cNvPr>
          <p:cNvSpPr txBox="1"/>
          <p:nvPr/>
        </p:nvSpPr>
        <p:spPr>
          <a:xfrm>
            <a:off x="0" y="920533"/>
            <a:ext cx="9062144" cy="5678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7310" indent="457200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Обсяг правової охорони, яка надається, визначається сукупністю суттєвих ознак промислового зразка, представлених на зображенні (зображеннях) виробу, внесеному до Державного реєстру патентів України на промислові зразки (далі – Реєстр), і засвідчується патентом з наведеною в ньому копією внесеного до Реєстру зображення виробу.</a:t>
            </a:r>
          </a:p>
          <a:p>
            <a:pPr marL="514350" indent="457200" algn="just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Умови набуття правової охорони промислового зразка</a:t>
            </a:r>
          </a:p>
          <a:p>
            <a:pPr marL="64770" marR="66040" indent="457200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Об'єктом промислового зразка може бути форма, малюнок чи розфарбування або їх поєднання, які визначають зовнішній вигляд промислового виробу й призначені для задоволення естетичних та ергономічних потреб (пункт 2 статті 5 Закону). Правова охорона надається промисловому зразку, який не суперечить публічному порядку, принципам гуманності й моралі та відповідає умові патентоспроможності.</a:t>
            </a:r>
          </a:p>
          <a:p>
            <a:pPr marL="514350" indent="457200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Умовою патентоспроможності промислового зразка є новизна.</a:t>
            </a:r>
          </a:p>
          <a:p>
            <a:pPr indent="457200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Промисловий зразок визнається новим, якщо сукупність його суттєвих ознак не стала загальнодоступною у світі до дати подання заявки або, якщо заявлено пріоритет, до дати її пріоритету.</a:t>
            </a:r>
          </a:p>
        </p:txBody>
      </p:sp>
    </p:spTree>
    <p:extLst>
      <p:ext uri="{BB962C8B-B14F-4D97-AF65-F5344CB8AC3E}">
        <p14:creationId xmlns:p14="http://schemas.microsoft.com/office/powerpoint/2010/main" val="264434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FFD2529-E420-49E1-9ED5-C23A1539C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597295-3D40-43EC-A68C-8B1DDC00F0CE}"/>
              </a:ext>
            </a:extLst>
          </p:cNvPr>
          <p:cNvSpPr txBox="1"/>
          <p:nvPr/>
        </p:nvSpPr>
        <p:spPr>
          <a:xfrm>
            <a:off x="-25648" y="980728"/>
            <a:ext cx="9062144" cy="2067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marR="1672590" indent="448945" algn="r">
              <a:lnSpc>
                <a:spcPct val="150000"/>
              </a:lnSpc>
              <a:spcAft>
                <a:spcPts val="600"/>
              </a:spcAft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 що не можуть одержати правову охорону:</a:t>
            </a:r>
          </a:p>
          <a:p>
            <a:pPr marL="342900" lvl="0" indent="-342900">
              <a:lnSpc>
                <a:spcPts val="1585"/>
              </a:lnSpc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 архітектури (крім малих архітектурних форм);</a:t>
            </a:r>
          </a:p>
          <a:p>
            <a:pPr marL="342900" lvl="0" indent="-342900"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промислові, гідротехнічні та інші стаціонарні споруди;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Char char="•"/>
              <a:tabLst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друкована продукція як така;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Char char="•"/>
              <a:tabLst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об'єкти нестійкої форми з рідких, газоподібних, сипких або подібних до них речовин тощо.</a:t>
            </a:r>
            <a:endParaRPr lang="uk-UA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9610F-DCC7-4569-9435-1FEA51835622}"/>
              </a:ext>
            </a:extLst>
          </p:cNvPr>
          <p:cNvSpPr txBox="1"/>
          <p:nvPr/>
        </p:nvSpPr>
        <p:spPr>
          <a:xfrm>
            <a:off x="81857" y="3047961"/>
            <a:ext cx="9062143" cy="35733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58165" indent="448945" algn="just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 власника патенту України на промисловий зр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азок</a:t>
            </a:r>
          </a:p>
          <a:p>
            <a:pPr marL="64770" marR="6667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 надає його власнику виключне право використовувати промисловий зразок на власний розсуд, якщо таке використання не порушує прав інших власників патентів, а також забороняти іншим особам використовувати промисловий зразок без його дозволу, за винятком випадків, коли таке використання не визнається згідно із Законом порушенням прав власника патенту.</a:t>
            </a:r>
          </a:p>
          <a:p>
            <a:pPr indent="530225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Права, які надаються власнику відповідно до патенту, діють від дати публікації відомостей про його видачу за умови сплати річного збору за підтримання чинності патенту.;</a:t>
            </a:r>
          </a:p>
        </p:txBody>
      </p:sp>
    </p:spTree>
    <p:extLst>
      <p:ext uri="{BB962C8B-B14F-4D97-AF65-F5344CB8AC3E}">
        <p14:creationId xmlns:p14="http://schemas.microsoft.com/office/powerpoint/2010/main" val="214665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6"/>
            <a:ext cx="1717328" cy="141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D46CBC36-F8D8-4956-B336-2706695F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E31F9-ADC6-4EEC-A0D0-2852EC8DCFDD}"/>
              </a:ext>
            </a:extLst>
          </p:cNvPr>
          <p:cNvSpPr txBox="1"/>
          <p:nvPr/>
        </p:nvSpPr>
        <p:spPr>
          <a:xfrm>
            <a:off x="-33481" y="768063"/>
            <a:ext cx="9169648" cy="6089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4465" indent="448945" algn="just">
              <a:spcBef>
                <a:spcPts val="815"/>
              </a:spcBef>
              <a:spcAft>
                <a:spcPts val="0"/>
              </a:spcAft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Подання заявки</a:t>
            </a:r>
          </a:p>
          <a:p>
            <a:pPr marL="64770" marR="64135" indent="44894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Вимоги до заявки встановлені статтею 11 Закону та Правилами складання та подання заявки на промисловий зразок, затвердженими наказом Міністерства освіти і науки України № 110 від 18.02.2002 та зареєстрованими в Міністерстві юстиції України від 6.03.2002 за № 226/6514 (далі – Правила складання).</a:t>
            </a:r>
          </a:p>
          <a:p>
            <a:pPr marL="64770" marR="64135" indent="44894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Особа, яка бажає одержати патент, може подати заявку до Мінекономіки на адресу Державного підприємства "Український інститут інтелектуальної власності" (далі –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Укрпатент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вул. Глазунова, 1, м. Київ-42, 01601, Україна.</a:t>
            </a:r>
          </a:p>
          <a:p>
            <a:pPr marL="64770" marR="66675" indent="448945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дорученням заявника заявку може подати представник в справах інтелектуальної власності (патентний повірений) або інша довірена особа.</a:t>
            </a:r>
          </a:p>
          <a:p>
            <a:pPr marL="64770" marR="66675" indent="448945" algn="just">
              <a:lnSpc>
                <a:spcPct val="150000"/>
              </a:lnSpc>
              <a:spcBef>
                <a:spcPts val="5"/>
              </a:spcBef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Іноземні та інші особи, які мають постійне місце проживання чи місцезнаходження поза межами України, у відносинах з Мінекономіки та </a:t>
            </a:r>
            <a:r>
              <a:rPr lang="uk-UA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Укрпатентом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реалізують власні права через патентних повірених.</a:t>
            </a:r>
          </a:p>
        </p:txBody>
      </p:sp>
    </p:spTree>
    <p:extLst>
      <p:ext uri="{BB962C8B-B14F-4D97-AF65-F5344CB8AC3E}">
        <p14:creationId xmlns:p14="http://schemas.microsoft.com/office/powerpoint/2010/main" val="441661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680114B1-F4E8-442C-B2A2-F30C28908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D73FC-0788-433F-9A21-A500EF87013D}"/>
              </a:ext>
            </a:extLst>
          </p:cNvPr>
          <p:cNvSpPr txBox="1"/>
          <p:nvPr/>
        </p:nvSpPr>
        <p:spPr>
          <a:xfrm>
            <a:off x="-25648" y="1052736"/>
            <a:ext cx="9169648" cy="4976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54985" indent="448945" algn="l">
              <a:lnSpc>
                <a:spcPct val="114000"/>
              </a:lnSpc>
            </a:pPr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Заявка</a:t>
            </a:r>
          </a:p>
          <a:p>
            <a:pPr marL="64770" indent="448945" algn="l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Заявка – це сукупність документів, необхідних для видачі патенту. Вона складається українською мовою й повинна містити: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заяву про видачу патенту – в 1 примірнику;</a:t>
            </a:r>
          </a:p>
          <a:p>
            <a:pPr marL="342900" marR="65405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комплект зображень виробу (власне виробу чи у вигляді його макета або малюнка), які дають повне уявлення про зовнішній вигляд виробу,</a:t>
            </a:r>
          </a:p>
          <a:p>
            <a:pPr marL="342900" lvl="0" indent="-342900">
              <a:lnSpc>
                <a:spcPct val="114000"/>
              </a:lnSpc>
              <a:buSzPts val="1400"/>
              <a:buFont typeface="Times New Roman" panose="02020603050405020304" pitchFamily="18" charset="0"/>
              <a:buChar char="–"/>
              <a:tabLst>
                <a:tab pos="1993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2 примірниках;</a:t>
            </a:r>
          </a:p>
          <a:p>
            <a:pPr marL="742950" lvl="1" indent="-285750">
              <a:lnSpc>
                <a:spcPct val="114000"/>
              </a:lnSpc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 промислового зразка – в 1 примірнику;</a:t>
            </a:r>
          </a:p>
          <a:p>
            <a:pPr marL="742950" marR="66040" lvl="1" indent="-285750">
              <a:lnSpc>
                <a:spcPct val="114000"/>
              </a:lnSpc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  <a:tab pos="25260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креслення, схему,	карту (або в разі потреби пояснення суті промислового зразка, визначення габаритів та співвідношень між розмірами загального вигляду виробу чи його елементами, пояснення ергономічних особливостей зовнішнього вигляду виробу тощо) – в 1 примірнику.</a:t>
            </a:r>
          </a:p>
          <a:p>
            <a:pPr marL="64770" marR="69215" indent="448945" algn="just">
              <a:lnSpc>
                <a:spcPct val="114000"/>
              </a:lnSpc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 заяви про видачу патенту України на промисловий зразок наведена в додатку в Правилах складання.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176457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3BB3ED9-5B47-47C9-A9FA-3CCF0A4C9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39D40185-5DF9-4DAF-ACFD-D522874C77AF}"/>
              </a:ext>
            </a:extLst>
          </p:cNvPr>
          <p:cNvSpPr txBox="1">
            <a:spLocks/>
          </p:cNvSpPr>
          <p:nvPr/>
        </p:nvSpPr>
        <p:spPr>
          <a:xfrm>
            <a:off x="1403648" y="188640"/>
            <a:ext cx="7293496" cy="504056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1FB1BE-19B0-4459-B0C4-591E17E9A60B}"/>
              </a:ext>
            </a:extLst>
          </p:cNvPr>
          <p:cNvSpPr txBox="1"/>
          <p:nvPr/>
        </p:nvSpPr>
        <p:spPr>
          <a:xfrm>
            <a:off x="0" y="1409470"/>
            <a:ext cx="896448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6540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подання заявки сплачується збір у строки, встановлені пунктом 8 статті 11 Закону, відповідно до Порядку сплати зборів за дії, пов'язані з охороною прав на об'єкти інтелектуальної власності, затвердженому постановою Кабінету Міністрів України № 1716 від 23 грудня 2004 року (далі</a:t>
            </a:r>
          </a:p>
          <a:p>
            <a:pPr marL="342900" lvl="0" indent="-342900" algn="just">
              <a:buSzPts val="1400"/>
              <a:buFont typeface="Times New Roman" panose="02020603050405020304" pitchFamily="18" charset="0"/>
              <a:buChar char="–"/>
              <a:tabLst>
                <a:tab pos="19939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Порядок).</a:t>
            </a:r>
          </a:p>
          <a:p>
            <a:pPr marL="64770" marR="6731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Розмір збору за подання заявки на промисловий зразок визначається відповідно до коду 20 100 додатку до Порядку.</a:t>
            </a:r>
          </a:p>
          <a:p>
            <a:pPr marL="64770" marR="6985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заявка подається через патентного повіреного або іншу довірену особу, то до заявки додається довіреність, яка засвідчує його (її) повноваження.</a:t>
            </a:r>
          </a:p>
          <a:p>
            <a:pPr marL="64770" marR="6540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Якщо заявник бажає та має право скористатися правом пріоритету попередньої заявки, яка була подана в одній з держав-учасниць Паризької конвенції про охорону промислової власності, то він повинен одночасно із заявкою або протягом трьох місяців від дати її подання надати:</a:t>
            </a:r>
          </a:p>
          <a:p>
            <a:pPr marL="742950" marR="70485" lvl="1" indent="-285750" algn="just">
              <a:buSzPts val="1400"/>
              <a:buFont typeface="Times New Roman" panose="02020603050405020304" pitchFamily="18" charset="0"/>
              <a:buChar char="•"/>
              <a:tabLst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заяву про пріоритет з посиланням на дату подання й номер попередньої заявки;</a:t>
            </a:r>
          </a:p>
          <a:p>
            <a:pPr marL="742950" lvl="1" indent="-285750" algn="just">
              <a:buSzPts val="1400"/>
              <a:buFont typeface="Times New Roman" panose="02020603050405020304" pitchFamily="18" charset="0"/>
              <a:buChar char="•"/>
              <a:tabLst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копію попередньої заявки та її переклад українською мовою.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F9074EE-08F6-493E-A44E-1CD81C487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BAE776D-1D38-4848-BD1F-45DEBE56F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C9DAC9-7F94-4DB2-963F-4D3F7CB193C5}"/>
              </a:ext>
            </a:extLst>
          </p:cNvPr>
          <p:cNvSpPr txBox="1"/>
          <p:nvPr/>
        </p:nvSpPr>
        <p:spPr>
          <a:xfrm>
            <a:off x="0" y="1119705"/>
            <a:ext cx="9144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448945" algn="ctr"/>
            <a:r>
              <a:rPr lang="uk-UA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Проведення експертизи заявки та видача патенту</a:t>
            </a:r>
          </a:p>
          <a:p>
            <a:pPr marL="64770" marR="6477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проведення експертизи заявки на промисловий зразок встановлено статтею 14 Закону та Правилами розгляду заявки на промисловий зразок, затвердженими наказом Міністерства освіти і науки України від 18.03.2002 № 198.</a:t>
            </a:r>
          </a:p>
          <a:p>
            <a:pPr marL="51435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Він включає:</a:t>
            </a:r>
          </a:p>
          <a:p>
            <a:pPr marL="742950" lvl="1" indent="-285750"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установлення дати подання заявки на підставі статті 12 Закону;</a:t>
            </a:r>
          </a:p>
          <a:p>
            <a:pPr marL="742950" marR="68580" lvl="1" indent="-285750"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того, чи належить об'єкт, який заявляється, до об'єктів, зазначених у пункті 2 статті 5 Закону;</a:t>
            </a:r>
          </a:p>
          <a:p>
            <a:pPr marL="742950" marR="66675" lvl="1" indent="-285750"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перевірку заявки на відповідність формальним вимогам статті 11 Закону та Правилам складання;</a:t>
            </a:r>
          </a:p>
          <a:p>
            <a:pPr marL="742950" marR="69850" lvl="1" indent="-285750">
              <a:buSzPts val="1400"/>
              <a:buFont typeface="Times New Roman" panose="02020603050405020304" pitchFamily="18" charset="0"/>
              <a:buChar char="•"/>
              <a:tabLst>
                <a:tab pos="963295" algn="l"/>
                <a:tab pos="963930" algn="l"/>
              </a:tabLs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перевірку документа про сплату збору за подання заявки на відповідність вимогам Порядку та пункту 10.12 Правил складання.</a:t>
            </a:r>
          </a:p>
          <a:p>
            <a:pPr marL="64770" marR="6731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Кінцеві результати експертизи заявки, яка не вважається відкликаною або не відкликана, відбиваються в обґрунтованому висновку експертизи за заявкою, що набирає чинності після затвердження його Мінекономіки. На підставі такого висновку Мінекономіки приймає рішення про видачу патенту або про відмову у його видачі. Це рішення надсилається заявнику.</a:t>
            </a:r>
          </a:p>
        </p:txBody>
      </p:sp>
    </p:spTree>
    <p:extLst>
      <p:ext uri="{BB962C8B-B14F-4D97-AF65-F5344CB8AC3E}">
        <p14:creationId xmlns:p14="http://schemas.microsoft.com/office/powerpoint/2010/main" val="1518044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830034C-98F1-4AC6-9719-4761CAD5C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48" y="17015"/>
            <a:ext cx="1789336" cy="1473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D42793A8-C891-48B0-BC8A-0D796138F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188640"/>
            <a:ext cx="7293496" cy="504056"/>
          </a:xfrm>
        </p:spPr>
        <p:txBody>
          <a:bodyPr>
            <a:noAutofit/>
          </a:bodyPr>
          <a:lstStyle/>
          <a:p>
            <a:pPr algn="ctr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ПРАКТИЧНЕ ЗАНЯТТЯ 3</a:t>
            </a:r>
            <a:endParaRPr lang="uk-UA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B4DFE2-2A58-41E8-94CE-6ECE24AEE152}"/>
              </a:ext>
            </a:extLst>
          </p:cNvPr>
          <p:cNvSpPr txBox="1"/>
          <p:nvPr/>
        </p:nvSpPr>
        <p:spPr>
          <a:xfrm>
            <a:off x="0" y="1481438"/>
            <a:ext cx="9036496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770" marR="70485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підставі рішення про видачу патенту та за наявності документів про сплату державного мита за видачу патенту й збору за публікацію про його видачу відомості про видачу патенту публікуються в офіційному бюлетені</a:t>
            </a:r>
          </a:p>
          <a:p>
            <a:pPr marL="64770" indent="448945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«Промислова власність».</a:t>
            </a:r>
          </a:p>
          <a:p>
            <a:pPr indent="442913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Одночасно з публікацією відомостей про видачу патенту здійснюється державна реєстрація патенту на промисловий зразок шляхом внесення до Державного реєстру патентів України на промислові зразки відповідних відомостей. </a:t>
            </a:r>
          </a:p>
          <a:p>
            <a:pPr indent="442913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Патент видається Мінекономіки у місячний строк після його державної реєстрації.</a:t>
            </a:r>
          </a:p>
          <a:p>
            <a:pPr indent="442913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Строк дії патенту на промисловий зразок становить 10 років від дати подання заявки до Мінекономіки й продовжується ним за клопотанням власника, але не більше як на п'ять років, за умови сплати збору в порядку, встановленому пунктом 2 статті 24 Закону. </a:t>
            </a:r>
          </a:p>
          <a:p>
            <a:pPr indent="442913" algn="just"/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чином, строк чинності виключних майнових прав інтелектуальної власності на промисловий зразок в Україні становить 15 років від дати подання заявки й цей строк не може бути перевищений.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3257883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3065</TotalTime>
  <Words>1556</Words>
  <Application>Microsoft Office PowerPoint</Application>
  <PresentationFormat>Экран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Georgia</vt:lpstr>
      <vt:lpstr>Times New Roman</vt:lpstr>
      <vt:lpstr>Trebuchet MS</vt:lpstr>
      <vt:lpstr>Воздушный поток</vt:lpstr>
      <vt:lpstr>ПРАКТИЧНЕ ЗАНЯТТЯ 3  ПРОМИСЛОВИЙ ЗРАЗОК, УМОВИ НАБУТТЯ ПРАВОВОЇ ОХОРОНИ ПРОМИСЛОВОГО ЗРАЗКА   </vt:lpstr>
      <vt:lpstr>ПРАКТИЧНЕ ЗАНЯТТЯ 3</vt:lpstr>
      <vt:lpstr>ПРАКТИЧНЕ ЗАНЯТТЯ 3</vt:lpstr>
      <vt:lpstr>ПРАКТИЧНЕ ЗАНЯТТЯ 3</vt:lpstr>
      <vt:lpstr>ПРАКТИЧНЕ ЗАНЯТТЯ 3</vt:lpstr>
      <vt:lpstr>ПРАКТИЧНЕ ЗАНЯТТЯ 3</vt:lpstr>
      <vt:lpstr>Презентация PowerPoint</vt:lpstr>
      <vt:lpstr>ПРАКТИЧНЕ ЗАНЯТТЯ 3</vt:lpstr>
      <vt:lpstr>ПРАКТИЧНЕ ЗАНЯТТЯ 3</vt:lpstr>
      <vt:lpstr>Презентация PowerPoint</vt:lpstr>
      <vt:lpstr>ПРАКТИЧНЕ ЗАНЯТТЯ 3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11  АВТОМАТИЗОВАНИЙ ЕЛЕКТРОПРИВОД У ТВАРИННИЦТВІ ТА ПТАХІВНИТВІ</dc:title>
  <dc:creator>Master</dc:creator>
  <cp:lastModifiedBy>HP</cp:lastModifiedBy>
  <cp:revision>193</cp:revision>
  <dcterms:created xsi:type="dcterms:W3CDTF">2014-04-02T09:29:03Z</dcterms:created>
  <dcterms:modified xsi:type="dcterms:W3CDTF">2021-05-25T06:02:21Z</dcterms:modified>
</cp:coreProperties>
</file>