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4" r:id="rId9"/>
    <p:sldId id="355" r:id="rId10"/>
    <p:sldId id="260" r:id="rId11"/>
    <p:sldId id="357" r:id="rId12"/>
    <p:sldId id="358" r:id="rId13"/>
    <p:sldId id="359" r:id="rId14"/>
    <p:sldId id="356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106"/>
            <a:ext cx="8172400" cy="1976742"/>
          </a:xfrm>
        </p:spPr>
        <p:txBody>
          <a:bodyPr>
            <a:noAutofit/>
          </a:bodyPr>
          <a:lstStyle/>
          <a:p>
            <a:pPr marL="900113" indent="-88900" algn="ctr">
              <a:spcBef>
                <a:spcPts val="2400"/>
              </a:spcBef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ВИНАХІД, ОЗНАЙОМЛЕННЯ ЗІ СКЛАДОМ ЗАЯВКИ НА ВИНАХІД ТА ВИМОГАМИ ДО ДОКУМЕНТІВ, ЯКІ ВХОДЯТЬ У ЗАЯВКУ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43508" y="4221088"/>
            <a:ext cx="8856984" cy="184004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12800" indent="-631825" algn="ctr">
              <a:buNone/>
            </a:pPr>
            <a:r>
              <a:rPr lang="uk-UA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sz="2400" b="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Об’єкт</a:t>
            </a:r>
            <a:r>
              <a:rPr lang="uk-UA" sz="2400" i="1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винаходу.</a:t>
            </a: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Документи,</a:t>
            </a:r>
            <a:r>
              <a:rPr lang="uk-UA" sz="2400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входять</a:t>
            </a:r>
            <a:r>
              <a:rPr lang="uk-UA" sz="24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 заявки.</a:t>
            </a: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ct val="100000"/>
              <a:buFont typeface="Times New Roman" panose="02020603050405020304" pitchFamily="18" charset="0"/>
              <a:buAutoNum type="arabicPeriod"/>
              <a:tabLst>
                <a:tab pos="742950" algn="l"/>
              </a:tabLst>
            </a:pP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24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4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</a:t>
            </a:r>
            <a:r>
              <a:rPr lang="uk-UA" sz="2400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(корисну</a:t>
            </a:r>
            <a:r>
              <a:rPr lang="uk-UA" sz="2400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модель).</a:t>
            </a:r>
            <a:endParaRPr lang="uk-UA" sz="2400" i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indent="0">
              <a:buNone/>
            </a:pPr>
            <a:endParaRPr lang="uk-UA" sz="2400" i="1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89283-B952-4B23-A64F-F6CC1FA09CE3}"/>
              </a:ext>
            </a:extLst>
          </p:cNvPr>
          <p:cNvSpPr txBox="1"/>
          <p:nvPr/>
        </p:nvSpPr>
        <p:spPr>
          <a:xfrm>
            <a:off x="0" y="2357408"/>
            <a:ext cx="9144000" cy="1603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73363" marR="67945" indent="-2262188" algn="just">
              <a:lnSpc>
                <a:spcPct val="114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із об’єктами винаходу, властивостями патентоспроможності, складом заявки на винахід та вимогами до документів, які входять до заяв</a:t>
            </a: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8B6E765-698B-42FE-859E-7E55EB77A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06E5BEF-4C65-4097-85DD-8D45D54C29E9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6A5CAA-0954-4C38-A6AB-3B9D80C2F6A2}"/>
              </a:ext>
            </a:extLst>
          </p:cNvPr>
          <p:cNvSpPr txBox="1"/>
          <p:nvPr/>
        </p:nvSpPr>
        <p:spPr>
          <a:xfrm>
            <a:off x="2571" y="1116027"/>
            <a:ext cx="9169648" cy="5018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6040" indent="1735138" algn="just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 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оформляти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чином,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репродукувати в необмеженій кількості копій. Документи заявки друкують 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аркушах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паперу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210×297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мм.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починають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окремому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наступні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нумерують арабськими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цифрами.</a:t>
            </a:r>
          </a:p>
          <a:p>
            <a:pPr marL="64770" marR="70485" indent="448945" algn="just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розміщенням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рядків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меншому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боку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аркуша.</a:t>
            </a:r>
          </a:p>
          <a:p>
            <a:pPr marL="514350" indent="-71438" algn="just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Мінімальний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аркушів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опису,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формули,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реферату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становить, мм: </a:t>
            </a:r>
          </a:p>
          <a:p>
            <a:pPr marL="64770" indent="475615" algn="l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ліве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25; верхнє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20; праве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нижнє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</a:t>
            </a:r>
          </a:p>
          <a:p>
            <a:pPr marL="64770" indent="448945" algn="l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аркушах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білого паперу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форматом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210 *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297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мм.</a:t>
            </a:r>
          </a:p>
          <a:p>
            <a:pPr marL="514350" indent="448945" algn="l">
              <a:lnSpc>
                <a:spcPct val="12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Мінімальний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аркушів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креслень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становить,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мм:</a:t>
            </a:r>
          </a:p>
          <a:p>
            <a:pPr marL="342900" lvl="0" indent="100013">
              <a:lnSpc>
                <a:spcPct val="12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ліве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25; верхнє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25; праве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10; нижнє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FA01278-C4DC-4000-8293-57051E7CE2D5}"/>
              </a:ext>
            </a:extLst>
          </p:cNvPr>
          <p:cNvSpPr txBox="1"/>
          <p:nvPr/>
        </p:nvSpPr>
        <p:spPr>
          <a:xfrm>
            <a:off x="-23934" y="1154379"/>
            <a:ext cx="9167934" cy="5678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0190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Графічні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</a:p>
          <a:p>
            <a:pPr marL="64770" marR="6794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(власне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діаграми)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 до правил креслення на щільному білому гладкому папері чорними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лініями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штрихами,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витираються,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розтушовування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розмальовування.</a:t>
            </a:r>
          </a:p>
          <a:p>
            <a:pPr marL="64770" marR="6985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Масштаб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репродукуванні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лінійним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зменшенням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2/3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було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розпізнати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деталі.</a:t>
            </a:r>
          </a:p>
          <a:p>
            <a:pPr marL="64770" marR="6985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Висота цифр і літер повинна бути не менше 3,2 мм. Цифрові та літерні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чіткими,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товщина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товщині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зображення.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літери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дужки 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лапки.</a:t>
            </a:r>
          </a:p>
          <a:p>
            <a:pPr marL="64770" marR="6985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прямокутні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(ортогональні)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проекції</a:t>
            </a:r>
            <a:r>
              <a:rPr lang="uk-UA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</a:t>
            </a:r>
            <a:r>
              <a:rPr lang="uk-UA" sz="20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видах,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розрізах</a:t>
            </a:r>
            <a:r>
              <a:rPr lang="uk-UA" sz="20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перерізах),</a:t>
            </a:r>
            <a:r>
              <a:rPr lang="uk-UA" sz="20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0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випадках допускається також використання аксонометричної проекції. Кожний елемент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пропорційно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винятком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випадків,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пропорцій.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C1A61A6-10F4-40F3-96EC-BB4C8EBB9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01720-35FD-40C3-B9EB-8F489730365B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934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580727-C66F-47C4-B00C-BEA3376D2596}"/>
              </a:ext>
            </a:extLst>
          </p:cNvPr>
          <p:cNvSpPr txBox="1"/>
          <p:nvPr/>
        </p:nvSpPr>
        <p:spPr>
          <a:xfrm>
            <a:off x="0" y="1162699"/>
            <a:ext cx="9144000" cy="56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875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кресленнях не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позначають,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наводять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описі. Креслення виконують без будь-яких написів, за винятком необхідних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слів,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таких як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«вода»,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«пара»,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«відкрито»,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«закрито»,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«розріз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А–А».</a:t>
            </a:r>
          </a:p>
          <a:p>
            <a:pPr marL="64770" marR="6985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Окремі фігури розміщують таким чином, щоб аркуші були максимально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заповненими і креслення можна було читати при вертикальному розташуванні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довших боків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аркуша.</a:t>
            </a:r>
          </a:p>
          <a:p>
            <a:pPr marL="64770" marR="6794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фігури, що розміщені на двох і більше аркушах, являють собою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 єдиного креслення, то їх розміщують таким чином, щоб це креслення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можна було скомпонувати без пропусків будь-якої із зображених на різних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аркушах фігур.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одному аркуші креслення можна розміщувати декілька фігур, при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чітко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відмежовувати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одної.</a:t>
            </a:r>
          </a:p>
          <a:p>
            <a:pPr marL="64770" marR="6985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фігур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арабськими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посилань</a:t>
            </a:r>
            <a:r>
              <a:rPr lang="uk-UA" sz="20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них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описі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</a:t>
            </a:r>
            <a:r>
              <a:rPr lang="uk-UA" sz="2000" spc="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(корисної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моделі).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Одні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</a:t>
            </a:r>
            <a:r>
              <a:rPr lang="uk-UA" sz="20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самі</a:t>
            </a:r>
            <a:r>
              <a:rPr lang="uk-UA" sz="20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елементи</a:t>
            </a:r>
            <a:r>
              <a:rPr lang="uk-UA" sz="20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декількох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фігурах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позначають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одними й тими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цифрами. Позначення, про які не згадують в описі винаходу, на кресленнях 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проставляють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навпаки.</a:t>
            </a:r>
            <a:endParaRPr lang="uk-UA" sz="20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F5B0AD-B763-42BB-8A7E-4A6ED8D6F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2FC3C26-63FC-4304-9BA9-20049071E1EC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33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BF965C7-7B7A-460E-9852-2C8F09B4A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152493A0-BDDE-43BC-A512-CC89558185A0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B442DE-C91F-433F-975A-A8EB6B0DC1FF}"/>
              </a:ext>
            </a:extLst>
          </p:cNvPr>
          <p:cNvSpPr txBox="1"/>
          <p:nvPr/>
        </p:nvSpPr>
        <p:spPr>
          <a:xfrm>
            <a:off x="-25648" y="1052736"/>
            <a:ext cx="9062144" cy="56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5405" indent="18240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графічні зображення поданні у вигляді схеми, то при її виконанні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застосовують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стандартизовані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позначення.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подана у вигляді прямокутників як графічних позначень елементів, то, крім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цифрового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безпосередньо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прямокутник,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вписують і назву елемента. </a:t>
            </a:r>
          </a:p>
          <a:p>
            <a:pPr marL="63500" marR="65405" indent="46672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розміри графічного зображення елемента 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 цього зробити, то назву елемента можна зазначити на виносній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лінії (за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 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 напису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цим елементом).</a:t>
            </a:r>
          </a:p>
          <a:p>
            <a:pPr marL="63500" marR="65405" indent="46672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 іншого виду (наприклад, на електричній схемі допускається зображення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кінематичних,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гідравлічних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тощо).</a:t>
            </a:r>
          </a:p>
          <a:p>
            <a:pPr indent="53022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Кожне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нумерується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арабськими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цифрами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(фіг.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фіг.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зображення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(креслення,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діаграма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нумерації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аркушів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черговості наведення їх у тексті опису. Якщо опис винаходу пояснює лише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одне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графічне зображення,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воно не має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нумерації.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8849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25648" y="4255662"/>
            <a:ext cx="91412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. К.: НТУУ «КПІ», 2015.  416 с.: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І.К.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Кривдіна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В.П.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Кубко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аспекти. Підручник: 3-тє вид., перероб. та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1399387-B22F-4774-B296-D8144937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C7EC9-0335-47D5-A2BB-7870B5C91195}"/>
              </a:ext>
            </a:extLst>
          </p:cNvPr>
          <p:cNvSpPr txBox="1"/>
          <p:nvPr/>
        </p:nvSpPr>
        <p:spPr>
          <a:xfrm>
            <a:off x="69739" y="882936"/>
            <a:ext cx="907426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8205" algn="just"/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20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342900" lvl="0" indent="1455738" algn="just">
              <a:buSzPts val="1400"/>
              <a:buFont typeface="Times New Roman" panose="02020603050405020304" pitchFamily="18" charset="0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Що може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не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об`єктом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винаходу?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Хто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патентовласник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їхні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права?</a:t>
            </a:r>
          </a:p>
          <a:p>
            <a:pPr marL="342900" marR="7112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7181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 винаходу (Структура опису, аналоги винаходу, суть винаходу,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винаходу).</a:t>
            </a:r>
          </a:p>
          <a:p>
            <a:pPr marL="342900" marR="6604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83883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Винахід-спосіб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(специфіка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винаходів-способів,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способу,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раніше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відомого продукту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призначенням).</a:t>
            </a:r>
          </a:p>
          <a:p>
            <a:pPr marL="342900" marR="6858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73215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розгляду заявки (Пріоритет заявки, попередня експертиза,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кваліфікаційна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експертиза,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реєстрація).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умови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припинення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патенту?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AutoNum type="arabicPeriod"/>
              <a:tabLst>
                <a:tab pos="692785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таке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службовий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секретний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винаходи?</a:t>
            </a:r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2A6F0-9956-4D25-904C-9471E53DE9D3}"/>
              </a:ext>
            </a:extLst>
          </p:cNvPr>
          <p:cNvSpPr txBox="1"/>
          <p:nvPr/>
        </p:nvSpPr>
        <p:spPr>
          <a:xfrm>
            <a:off x="-25648" y="849094"/>
            <a:ext cx="9144000" cy="5576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731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Зміст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регламентуються ДСТУ 3575-97 «Патентні дослідження. Основні положення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проведення».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стандарті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дається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таке визначення:</a:t>
            </a:r>
          </a:p>
          <a:p>
            <a:pPr marL="64770" marR="6477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«Патентні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 об'єктів господарської діяльності, їх патентоспроможності, патентної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чистоти,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конкурентоспроможності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(ефективності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призначенням)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 патентної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інформації».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Патентні дослідження проводяться переважно на основі аналізу джерел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науково-технічної,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рекламно-комерційної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експертної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залученої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</a:t>
            </a:r>
            <a:r>
              <a:rPr lang="uk-UA" sz="20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</a:t>
            </a:r>
            <a:r>
              <a:rPr lang="uk-UA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етапу</a:t>
            </a:r>
            <a:r>
              <a:rPr lang="uk-UA" sz="20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життєвого</a:t>
            </a:r>
            <a:r>
              <a:rPr lang="uk-UA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циклу</a:t>
            </a:r>
            <a:r>
              <a:rPr lang="uk-UA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1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мети</a:t>
            </a:r>
            <a:r>
              <a:rPr lang="uk-UA" sz="2000" spc="1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37929A4-721D-4371-A0D8-4C39FE5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11269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AA417-FEAB-4418-A44C-6518034D232C}"/>
              </a:ext>
            </a:extLst>
          </p:cNvPr>
          <p:cNvSpPr txBox="1"/>
          <p:nvPr/>
        </p:nvSpPr>
        <p:spPr>
          <a:xfrm>
            <a:off x="12975" y="1081714"/>
            <a:ext cx="9062144" cy="2871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286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За своїм характером і змістом патентні дослідження відносять до прикладних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науково-дослідних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(НДР)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аналітичними дослідженнями в ході прийняття обґрунтованих рішень під час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освоєнням,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виробництвом,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реалізацією,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удосконаленням,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ремонтом,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зняттям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виробництва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утилізацією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 господарської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</a:p>
          <a:p>
            <a:pPr indent="442913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можуть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самостійної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НДР,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робіт.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B5DDB-3312-4F0C-874B-6DF1009D116A}"/>
              </a:ext>
            </a:extLst>
          </p:cNvPr>
          <p:cNvSpPr txBox="1"/>
          <p:nvPr/>
        </p:nvSpPr>
        <p:spPr>
          <a:xfrm>
            <a:off x="-25648" y="3789040"/>
            <a:ext cx="9169648" cy="2871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6040" indent="448945" algn="just">
              <a:lnSpc>
                <a:spcPct val="114000"/>
              </a:lnSpc>
              <a:tabLst>
                <a:tab pos="1205230" algn="l"/>
                <a:tab pos="1870710" algn="l"/>
                <a:tab pos="3072130" algn="l"/>
                <a:tab pos="3988435" algn="l"/>
                <a:tab pos="4827905" algn="l"/>
                <a:tab pos="530860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Розглянемо</a:t>
            </a:r>
            <a:r>
              <a:rPr lang="uk-UA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</a:t>
            </a:r>
            <a:r>
              <a:rPr lang="uk-UA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поняття,</a:t>
            </a:r>
            <a:r>
              <a:rPr lang="uk-UA" sz="2000" spc="2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0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патентних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досліджень: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6040" indent="448945" algn="just">
              <a:lnSpc>
                <a:spcPct val="114000"/>
              </a:lnSpc>
              <a:tabLst>
                <a:tab pos="1205230" algn="l"/>
                <a:tab pos="1870710" algn="l"/>
                <a:tab pos="3072130" algn="l"/>
                <a:tab pos="3988435" algn="l"/>
                <a:tab pos="4827905" algn="l"/>
                <a:tab pos="5308600" algn="l"/>
              </a:tabLst>
            </a:pP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патентні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системний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науковий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аналіз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властивостей об'єкта господарської діяльності протягом його життєвого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випливають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власності;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1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власності:</a:t>
            </a:r>
            <a:r>
              <a:rPr lang="uk-UA" sz="20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4770" marR="66040" indent="448945" algn="just">
              <a:lnSpc>
                <a:spcPct val="114000"/>
              </a:lnSpc>
              <a:tabLst>
                <a:tab pos="1205230" algn="l"/>
                <a:tab pos="1870710" algn="l"/>
                <a:tab pos="3072130" algn="l"/>
                <a:tab pos="3988435" algn="l"/>
                <a:tab pos="4827905" algn="l"/>
                <a:tab pos="5308600" algn="l"/>
              </a:tabLst>
            </a:pPr>
            <a:r>
              <a:rPr lang="uk-UA" sz="20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охоронні</a:t>
            </a:r>
            <a:r>
              <a:rPr lang="uk-UA" sz="2000" spc="1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1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 (патенти, свідоцтва); опубліковані заявки на винаходи;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D2529-E420-49E1-9ED5-C23A1539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597295-3D40-43EC-A68C-8B1DDC00F0CE}"/>
              </a:ext>
            </a:extLst>
          </p:cNvPr>
          <p:cNvSpPr txBox="1"/>
          <p:nvPr/>
        </p:nvSpPr>
        <p:spPr>
          <a:xfrm>
            <a:off x="-25648" y="980728"/>
            <a:ext cx="9062144" cy="2169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marR="66040" indent="1824038" algn="just">
              <a:lnSpc>
                <a:spcPct val="114000"/>
              </a:lnSpc>
              <a:tabLst>
                <a:tab pos="1205230" algn="l"/>
                <a:tab pos="1870710" algn="l"/>
                <a:tab pos="3072130" algn="l"/>
                <a:tab pos="3988435" algn="l"/>
                <a:tab pos="4827905" algn="l"/>
                <a:tab pos="5308600" algn="l"/>
              </a:tabLst>
            </a:pP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 –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юридично-технічний документ, який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засвідчує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(корисну</a:t>
            </a:r>
            <a:r>
              <a:rPr lang="uk-UA" sz="20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модель,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промисловий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зразок);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2913" algn="just">
              <a:lnSpc>
                <a:spcPct val="114000"/>
              </a:lnSpc>
            </a:pP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свідоцтво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охорону</a:t>
            </a:r>
            <a:r>
              <a:rPr lang="uk-UA" sz="20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</a:t>
            </a:r>
            <a:r>
              <a:rPr lang="uk-UA" sz="2000" spc="2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правоохоронний</a:t>
            </a:r>
            <a:r>
              <a:rPr lang="uk-UA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документ,</a:t>
            </a:r>
            <a:r>
              <a:rPr lang="uk-UA" sz="20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видається</a:t>
            </a:r>
            <a:r>
              <a:rPr lang="uk-UA" sz="20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реєстрації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послуг,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користування найменуванням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товару;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9610F-DCC7-4569-9435-1FEA51835622}"/>
              </a:ext>
            </a:extLst>
          </p:cNvPr>
          <p:cNvSpPr txBox="1"/>
          <p:nvPr/>
        </p:nvSpPr>
        <p:spPr>
          <a:xfrm>
            <a:off x="8195" y="3150361"/>
            <a:ext cx="9062143" cy="3222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540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об'єкти промислової власності – винаходи, корисні моделі, промислові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зразки,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фірмові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найменування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недопущення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недобросовісної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конкуренції;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поширюється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промисловість,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торгівлю,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сільське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промислового чи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походження;</a:t>
            </a:r>
          </a:p>
          <a:p>
            <a:pPr marL="64770" marR="6604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винахід (корисна модель) – результат творчої діяльності людини у будь-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якій галузі технології, який відповідає умовам патентоспроможності, тобто 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новим,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винахідницький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придатний;</a:t>
            </a:r>
          </a:p>
        </p:txBody>
      </p:sp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46CBC36-F8D8-4956-B336-2706695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E31F9-ADC6-4EEC-A0D0-2852EC8DCFDD}"/>
              </a:ext>
            </a:extLst>
          </p:cNvPr>
          <p:cNvSpPr txBox="1"/>
          <p:nvPr/>
        </p:nvSpPr>
        <p:spPr>
          <a:xfrm>
            <a:off x="-40416" y="888021"/>
            <a:ext cx="9169648" cy="1818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875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промисловий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зразок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</a:p>
          <a:p>
            <a:pPr indent="1887538" algn="just">
              <a:lnSpc>
                <a:spcPct val="114000"/>
              </a:lnSpc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художнього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конструювання,</a:t>
            </a:r>
            <a:r>
              <a:rPr lang="uk-UA" sz="20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умовам</a:t>
            </a:r>
            <a:r>
              <a:rPr lang="uk-UA" sz="20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патентоспроможності, тобто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придатним;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позначення, за яким товари і послуги одних осіб відрізняють від однорідних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 інших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осіб;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ED4F7B-0E72-42D3-8AAF-D4CDBF89315A}"/>
              </a:ext>
            </a:extLst>
          </p:cNvPr>
          <p:cNvSpPr txBox="1"/>
          <p:nvPr/>
        </p:nvSpPr>
        <p:spPr>
          <a:xfrm>
            <a:off x="-25648" y="2595295"/>
            <a:ext cx="8990136" cy="427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858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недобросовісна конкуренція – будь-які дії у конкуренції, що суперечать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іншим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чесним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звичаям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підприємницькій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діяльності;</a:t>
            </a:r>
          </a:p>
          <a:p>
            <a:pPr marL="64770" marR="6794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патентоспроможність – це властивість, якої набуває об'єкт господарської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частини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 охорони винаходу, корисній моделі, промисловому зразку та іншим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 власності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законодавством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держави;</a:t>
            </a:r>
          </a:p>
          <a:p>
            <a:pPr marL="64770" marR="6477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порушення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будь-яке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посягання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тягне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відповідальність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згідно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законодавством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держави;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господарська діяльність – будь-яка діяльність, у тому числі підприємницька,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пов'язана з виробництвом і обміном матеріальних та нематеріальних благ, 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виступають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товару;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0114B1-F4E8-442C-B2A2-F30C289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D73FC-0788-433F-9A21-A500EF87013D}"/>
              </a:ext>
            </a:extLst>
          </p:cNvPr>
          <p:cNvSpPr txBox="1"/>
          <p:nvPr/>
        </p:nvSpPr>
        <p:spPr>
          <a:xfrm>
            <a:off x="-33481" y="864321"/>
            <a:ext cx="9169648" cy="6029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ctr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</a:t>
            </a:r>
            <a:r>
              <a:rPr lang="uk-UA" sz="20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</a:t>
            </a:r>
            <a:r>
              <a:rPr lang="uk-UA" sz="2000" u="sng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ьності:</a:t>
            </a:r>
          </a:p>
          <a:p>
            <a:pPr marR="69215" lvl="0" indent="1798638" algn="just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1887538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 (пристрій, речовина, штам мікроорганізму, культура клітин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рослин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тварин);</a:t>
            </a:r>
          </a:p>
          <a:p>
            <a:pPr marL="342900" lvl="0" indent="187325" algn="just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спосіб;</a:t>
            </a:r>
          </a:p>
          <a:p>
            <a:pPr marL="342900" lvl="0" indent="187325" algn="just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товарів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послуг;</a:t>
            </a:r>
          </a:p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суб'єкт господарської діяльності – це юридична особа (підприємство,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об'єднання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організаційно-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 форми,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громадянин,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статус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підприємця);</a:t>
            </a:r>
          </a:p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патентна ситуація щодо об'єкта господарської діяльності – сукупність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даних з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власності;</a:t>
            </a:r>
          </a:p>
          <a:p>
            <a:pPr marL="64770" marR="6413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життєвий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взаємопов'язаних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етапів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удосконалення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 господарської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діяльності;</a:t>
            </a:r>
          </a:p>
          <a:p>
            <a:pPr indent="442913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науково-технічна інформація – документовані або публічно оголошувані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відомості</a:t>
            </a:r>
            <a:r>
              <a:rPr lang="uk-UA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вітчизняні</a:t>
            </a:r>
            <a:r>
              <a:rPr lang="uk-UA" sz="20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зарубіжні</a:t>
            </a:r>
            <a:r>
              <a:rPr lang="uk-UA" sz="2000" spc="3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науки,</a:t>
            </a:r>
            <a:r>
              <a:rPr lang="uk-UA" sz="20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техніки</a:t>
            </a:r>
            <a:r>
              <a:rPr lang="uk-UA" sz="20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 виробництва,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одержані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науково-дослідної,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дослідно-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конструкторської,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виробничої та громадської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9D40185-5DF9-4DAF-ACFD-D522874C77AF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FB1BE-19B0-4459-B0C4-591E17E9A60B}"/>
              </a:ext>
            </a:extLst>
          </p:cNvPr>
          <p:cNvSpPr txBox="1"/>
          <p:nvPr/>
        </p:nvSpPr>
        <p:spPr>
          <a:xfrm>
            <a:off x="0" y="843739"/>
            <a:ext cx="8964488" cy="5678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0" indent="17351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МПК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міжнародна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класифікація;</a:t>
            </a:r>
          </a:p>
          <a:p>
            <a:pPr marL="63500" marR="66040" indent="1735138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формула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складена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встановленими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коротка словесна характеристика, якою виражено технічну суть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моделі;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опис винаходу, корисної моделі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документ заявки на видачу патенту,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необхідну 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рішення;</a:t>
            </a:r>
          </a:p>
          <a:p>
            <a:pPr marL="64770" marR="6540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реферат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заявки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3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видачу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патенту, який являє собою короткий виклад опису винаходу (корисної моделі),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служить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мети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технічної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інформації;</a:t>
            </a:r>
          </a:p>
          <a:p>
            <a:pPr marL="64770" marR="67310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патентовласник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(або)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належить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виключне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 охороняється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патентом;</a:t>
            </a:r>
          </a:p>
          <a:p>
            <a:pPr indent="442913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ліцензія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дозвіл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зразка, товарного знаку, ноу-хау за певну винагороду на певний відрізок часу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певних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умовах.</a:t>
            </a:r>
            <a:endParaRPr lang="uk-U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9074EE-08F6-493E-A44E-1CD81C4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BAE776D-1D38-4848-BD1F-45DEBE56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9DAC9-7F94-4DB2-963F-4D3F7CB193C5}"/>
              </a:ext>
            </a:extLst>
          </p:cNvPr>
          <p:cNvSpPr txBox="1"/>
          <p:nvPr/>
        </p:nvSpPr>
        <p:spPr>
          <a:xfrm>
            <a:off x="0" y="828849"/>
            <a:ext cx="9144000" cy="6029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73150" indent="448945" algn="ctr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Юридично</a:t>
            </a:r>
            <a:r>
              <a:rPr lang="uk-UA" sz="2000" u="sng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акцент</a:t>
            </a:r>
            <a:r>
              <a:rPr lang="uk-UA" sz="2000" u="sng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uk-UA" sz="20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</a:t>
            </a:r>
            <a:r>
              <a:rPr lang="uk-UA" sz="2000" u="sng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u="sng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u="sng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положеннях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65405" lvl="0" indent="1887538" algn="just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709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будь-яка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промисловий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зразок,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охороняються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патентовласника, вважається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порушником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патенту;</a:t>
            </a:r>
          </a:p>
          <a:p>
            <a:pPr marR="64770" lvl="0" indent="265113" algn="just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75565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патентовласника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припинено,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юридична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зобов'язана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відшкодувати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патентовласникові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збитки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Цивільного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кодексу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України;</a:t>
            </a:r>
          </a:p>
          <a:p>
            <a:pPr indent="265113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порушенням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виключного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патентовласника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визнається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несанкціоноване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виготовлення,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ввезення,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продажу, продаж, інше введення в господарський обіг або збереження з цією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продукту,</a:t>
            </a:r>
            <a:r>
              <a:rPr lang="uk-UA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000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20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запатентований</a:t>
            </a:r>
            <a:r>
              <a:rPr lang="uk-UA" sz="20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винахід,</a:t>
            </a:r>
            <a:r>
              <a:rPr lang="uk-UA" sz="20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корисну</a:t>
            </a:r>
            <a:r>
              <a:rPr lang="uk-UA" sz="20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модель, промисловий зразок, а також застосування способу, що охороняється патентом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винахід, або введення в господарський обіг, зберігання з цією метою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продукту, виготовленого безпосередньо способом, що охороняється патентом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винахід, при цьому новий продукт вважається отриманим запатентованим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способом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відсутності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доказів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протилежного.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51804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830034C-98F1-4AC6-9719-4761CAD5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42793A8-C891-48B0-BC8A-0D796138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2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4DFE2-2A58-41E8-94CE-6ECE24AEE152}"/>
              </a:ext>
            </a:extLst>
          </p:cNvPr>
          <p:cNvSpPr txBox="1"/>
          <p:nvPr/>
        </p:nvSpPr>
        <p:spPr>
          <a:xfrm>
            <a:off x="0" y="1052736"/>
            <a:ext cx="9036496" cy="2871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01620" marR="1920240" indent="-1631315" algn="ctr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 документів</a:t>
            </a:r>
            <a:r>
              <a:rPr lang="uk-UA" sz="2000" u="sng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       </a:t>
            </a: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 заявки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448945" algn="l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містити:</a:t>
            </a:r>
          </a:p>
          <a:p>
            <a:pPr marL="342900" marR="1016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заяву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видачу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(деклараційного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патенту)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винахід</a:t>
            </a:r>
            <a:r>
              <a:rPr lang="uk-UA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 деклараційного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 на</a:t>
            </a:r>
            <a:r>
              <a:rPr lang="uk-UA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корисну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</a:t>
            </a:r>
            <a:r>
              <a:rPr lang="uk-UA" sz="20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моделі);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формулу</a:t>
            </a:r>
            <a:r>
              <a:rPr lang="uk-UA" sz="20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(корисної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моделі);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(якщо на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них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посилання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описі);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64897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реферат.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EF2805-2AD1-47BE-8152-9423775D3554}"/>
              </a:ext>
            </a:extLst>
          </p:cNvPr>
          <p:cNvSpPr txBox="1"/>
          <p:nvPr/>
        </p:nvSpPr>
        <p:spPr>
          <a:xfrm>
            <a:off x="-3508" y="3931473"/>
            <a:ext cx="9147508" cy="2294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98040" indent="448945" algn="just">
              <a:spcBef>
                <a:spcPts val="805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заявки</a:t>
            </a:r>
          </a:p>
          <a:p>
            <a:pPr marL="64770" marR="67945" indent="448945"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 заявки, а саме: заяву про видачу патенту, опис і формулу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винаходу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(корисної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моделі),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реферат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подають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3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трьох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примірниках.</a:t>
            </a:r>
          </a:p>
          <a:p>
            <a:pPr marL="64770" marR="71755" indent="44894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Документи, які потребують подальшого перекладу, можуть бути подані</a:t>
            </a:r>
            <a:r>
              <a:rPr lang="uk-UA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мовою</a:t>
            </a:r>
            <a:r>
              <a:rPr lang="uk-UA" sz="2000" spc="3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оригіналу</a:t>
            </a:r>
            <a:r>
              <a:rPr lang="uk-UA" sz="20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одному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примірнику, а</a:t>
            </a:r>
            <a:r>
              <a:rPr lang="uk-UA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переклад</a:t>
            </a:r>
            <a:r>
              <a:rPr lang="uk-UA" sz="20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трьох</a:t>
            </a:r>
            <a:r>
              <a:rPr lang="uk-UA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примірниках.</a:t>
            </a:r>
          </a:p>
        </p:txBody>
      </p:sp>
    </p:spTree>
    <p:extLst>
      <p:ext uri="{BB962C8B-B14F-4D97-AF65-F5344CB8AC3E}">
        <p14:creationId xmlns:p14="http://schemas.microsoft.com/office/powerpoint/2010/main" val="20325788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3040</TotalTime>
  <Words>2071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Georgia</vt:lpstr>
      <vt:lpstr>Times New Roman</vt:lpstr>
      <vt:lpstr>Trebuchet MS</vt:lpstr>
      <vt:lpstr>Воздушный поток</vt:lpstr>
      <vt:lpstr>ПРАКТИЧНЕ ЗАНЯТТЯ 2  ВИНАХІД, ОЗНАЙОМЛЕННЯ ЗІ СКЛАДОМ ЗАЯВКИ НА ВИНАХІД ТА ВИМОГАМИ ДО ДОКУМЕНТІВ, ЯКІ ВХОДЯТЬ У ЗАЯВКУ   </vt:lpstr>
      <vt:lpstr>ПРАКТИЧНЕ ЗАНЯТТЯ 2</vt:lpstr>
      <vt:lpstr>ПРАКТИЧНЕ ЗАНЯТТЯ 2</vt:lpstr>
      <vt:lpstr>ПРАКТИЧНЕ ЗАНЯТТЯ 2</vt:lpstr>
      <vt:lpstr>ПРАКТИЧНЕ ЗАНЯТТЯ 2</vt:lpstr>
      <vt:lpstr>ПРАКТИЧНЕ ЗАНЯТТЯ 2</vt:lpstr>
      <vt:lpstr>Презентация PowerPoint</vt:lpstr>
      <vt:lpstr>ПРАКТИЧНЕ ЗАНЯТТЯ 2</vt:lpstr>
      <vt:lpstr>ПРАКТИЧНЕ ЗАНЯТТЯ 2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ПРАКТИЧНЕ ЗАНЯТТЯ 2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189</cp:revision>
  <dcterms:created xsi:type="dcterms:W3CDTF">2014-04-02T09:29:03Z</dcterms:created>
  <dcterms:modified xsi:type="dcterms:W3CDTF">2021-05-25T06:01:54Z</dcterms:modified>
</cp:coreProperties>
</file>