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handoutMasterIdLst>
    <p:handoutMasterId r:id="rId21"/>
  </p:handoutMasterIdLst>
  <p:sldIdLst>
    <p:sldId id="256" r:id="rId2"/>
    <p:sldId id="368" r:id="rId3"/>
    <p:sldId id="369" r:id="rId4"/>
    <p:sldId id="381" r:id="rId5"/>
    <p:sldId id="370" r:id="rId6"/>
    <p:sldId id="371" r:id="rId7"/>
    <p:sldId id="372" r:id="rId8"/>
    <p:sldId id="373" r:id="rId9"/>
    <p:sldId id="382" r:id="rId10"/>
    <p:sldId id="374" r:id="rId11"/>
    <p:sldId id="375" r:id="rId12"/>
    <p:sldId id="383" r:id="rId13"/>
    <p:sldId id="376" r:id="rId14"/>
    <p:sldId id="377" r:id="rId15"/>
    <p:sldId id="378" r:id="rId16"/>
    <p:sldId id="379" r:id="rId17"/>
    <p:sldId id="380" r:id="rId18"/>
    <p:sldId id="384" r:id="rId1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browse/>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F26E9D8-4DAE-4303-8222-5AD849530BCC}" type="datetimeFigureOut">
              <a:rPr lang="uk-UA" smtClean="0"/>
              <a:t>24.05.2021</a:t>
            </a:fld>
            <a:endParaRPr lang="uk-UA"/>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19475C0-6B0E-48CC-B681-97237897E7A1}" type="slidenum">
              <a:rPr lang="uk-UA" smtClean="0"/>
              <a:t>‹#›</a:t>
            </a:fld>
            <a:endParaRPr lang="uk-UA"/>
          </a:p>
        </p:txBody>
      </p:sp>
    </p:spTree>
    <p:extLst>
      <p:ext uri="{BB962C8B-B14F-4D97-AF65-F5344CB8AC3E}">
        <p14:creationId xmlns:p14="http://schemas.microsoft.com/office/powerpoint/2010/main" val="38354636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27E7ED-949F-41C3-82B8-1CF85BC8DB7E}" type="datetimeFigureOut">
              <a:rPr lang="uk-UA" smtClean="0"/>
              <a:t>24.05.2021</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02A323D-EFF1-4700-87DF-82BA70BD1A61}" type="slidenum">
              <a:rPr lang="uk-UA" smtClean="0"/>
              <a:t>‹#›</a:t>
            </a:fld>
            <a:endParaRPr lang="uk-UA"/>
          </a:p>
        </p:txBody>
      </p:sp>
    </p:spTree>
    <p:extLst>
      <p:ext uri="{BB962C8B-B14F-4D97-AF65-F5344CB8AC3E}">
        <p14:creationId xmlns:p14="http://schemas.microsoft.com/office/powerpoint/2010/main" val="3190908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0BF713F7-320C-48FA-89CE-B2C451F30EF2}" type="datetimeFigureOut">
              <a:rPr lang="uk-UA" smtClean="0"/>
              <a:t>24.05.2021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0BF713F7-320C-48FA-89CE-B2C451F30EF2}" type="datetimeFigureOut">
              <a:rPr lang="uk-UA" smtClean="0"/>
              <a:t>24.05.2021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0BF713F7-320C-48FA-89CE-B2C451F30EF2}" type="datetimeFigureOut">
              <a:rPr lang="uk-UA" smtClean="0"/>
              <a:t>24.05.2021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BF713F7-320C-48FA-89CE-B2C451F30EF2}" type="datetimeFigureOut">
              <a:rPr lang="uk-UA" smtClean="0"/>
              <a:t>24.05.2021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0BF713F7-320C-48FA-89CE-B2C451F30EF2}" type="datetimeFigureOut">
              <a:rPr lang="uk-UA" smtClean="0"/>
              <a:t>24.05.2021</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BF713F7-320C-48FA-89CE-B2C451F30EF2}" type="datetimeFigureOut">
              <a:rPr lang="uk-UA" smtClean="0"/>
              <a:t>24.05.2021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0BF713F7-320C-48FA-89CE-B2C451F30EF2}" type="datetimeFigureOut">
              <a:rPr lang="uk-UA" smtClean="0"/>
              <a:t>24.05.2021</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3149DEAF-9AE1-46B8-BA1B-12C88590EF2F}" type="slidenum">
              <a:rPr lang="uk-UA" smtClean="0"/>
              <a:t>‹#›</a:t>
            </a:fld>
            <a:endParaRPr lang="uk-UA"/>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0BF713F7-320C-48FA-89CE-B2C451F30EF2}" type="datetimeFigureOut">
              <a:rPr lang="uk-UA" smtClean="0"/>
              <a:t>24.05.2021</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713F7-320C-48FA-89CE-B2C451F30EF2}" type="datetimeFigureOut">
              <a:rPr lang="uk-UA" smtClean="0"/>
              <a:t>24.05.2021</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BF713F7-320C-48FA-89CE-B2C451F30EF2}" type="datetimeFigureOut">
              <a:rPr lang="uk-UA" smtClean="0"/>
              <a:t>24.05.2021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0BF713F7-320C-48FA-89CE-B2C451F30EF2}" type="datetimeFigureOut">
              <a:rPr lang="uk-UA" smtClean="0"/>
              <a:t>24.05.2021</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3149DEAF-9AE1-46B8-BA1B-12C88590EF2F}"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0BF713F7-320C-48FA-89CE-B2C451F30EF2}" type="datetimeFigureOut">
              <a:rPr lang="uk-UA" smtClean="0"/>
              <a:t>24.05.2021</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149DEAF-9AE1-46B8-BA1B-12C88590EF2F}"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71600" y="188640"/>
            <a:ext cx="8064896" cy="2232248"/>
          </a:xfrm>
        </p:spPr>
        <p:txBody>
          <a:bodyPr>
            <a:noAutofit/>
          </a:bodyPr>
          <a:lstStyle/>
          <a:p>
            <a:pPr algn="ctr">
              <a:spcBef>
                <a:spcPts val="1800"/>
              </a:spcBef>
            </a:pPr>
            <a:r>
              <a:rPr lang="uk-UA" sz="2400" dirty="0">
                <a:latin typeface="Times New Roman" pitchFamily="18" charset="0"/>
                <a:cs typeface="Times New Roman" pitchFamily="18" charset="0"/>
              </a:rPr>
              <a:t>ЛЕКЦІЯ 7</a:t>
            </a:r>
            <a:br>
              <a:rPr lang="uk-UA" sz="2400" dirty="0">
                <a:latin typeface="Times New Roman" pitchFamily="18" charset="0"/>
                <a:cs typeface="Times New Roman" pitchFamily="18" charset="0"/>
              </a:rPr>
            </a:br>
            <a:br>
              <a:rPr lang="uk-UA" sz="2400" dirty="0">
                <a:latin typeface="Times New Roman" pitchFamily="18" charset="0"/>
                <a:cs typeface="Times New Roman" pitchFamily="18" charset="0"/>
              </a:rPr>
            </a:br>
            <a:r>
              <a:rPr lang="uk-UA" sz="2400" b="1" i="1" dirty="0">
                <a:effectLst/>
                <a:latin typeface="Times New Roman" panose="02020603050405020304" pitchFamily="18" charset="0"/>
                <a:ea typeface="Calibri" panose="020F0502020204030204" pitchFamily="34" charset="0"/>
                <a:cs typeface="Times New Roman" panose="02020603050405020304" pitchFamily="18" charset="0"/>
              </a:rPr>
              <a:t>ПРАВО НА РАЦІОНАЛІЗАТОРСЬКУ ПРОПОЗИЦІЮ</a:t>
            </a:r>
            <a:br>
              <a:rPr lang="uk-UA" sz="2400" i="1" dirty="0">
                <a:effectLst/>
                <a:latin typeface="Times New Roman" panose="02020603050405020304" pitchFamily="18" charset="0"/>
                <a:cs typeface="Times New Roman" panose="02020603050405020304" pitchFamily="18" charset="0"/>
              </a:rPr>
            </a:br>
            <a:br>
              <a:rPr lang="uk-UA" sz="2400" i="1" dirty="0">
                <a:effectLst/>
                <a:latin typeface="Times New Roman" panose="02020603050405020304" pitchFamily="18" charset="0"/>
                <a:cs typeface="Times New Roman" panose="02020603050405020304" pitchFamily="18" charset="0"/>
              </a:rPr>
            </a:br>
            <a:r>
              <a:rPr lang="uk-UA" sz="2400" i="1" dirty="0">
                <a:effectLst/>
                <a:latin typeface="Times New Roman" panose="02020603050405020304" pitchFamily="18" charset="0"/>
                <a:cs typeface="Times New Roman" panose="02020603050405020304" pitchFamily="18" charset="0"/>
              </a:rPr>
              <a:t>План</a:t>
            </a:r>
            <a:br>
              <a:rPr lang="uk-UA" sz="2400" dirty="0">
                <a:effectLst/>
              </a:rPr>
            </a:br>
            <a:br>
              <a:rPr lang="uk-UA" sz="2400" i="1" dirty="0">
                <a:effectLst/>
                <a:latin typeface="Times New Roman" panose="02020603050405020304" pitchFamily="18" charset="0"/>
                <a:cs typeface="Times New Roman" panose="02020603050405020304" pitchFamily="18" charset="0"/>
              </a:rPr>
            </a:br>
            <a:endParaRPr lang="uk-UA" sz="2400" dirty="0"/>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Заголовок 1"/>
          <p:cNvSpPr txBox="1">
            <a:spLocks/>
          </p:cNvSpPr>
          <p:nvPr/>
        </p:nvSpPr>
        <p:spPr>
          <a:xfrm>
            <a:off x="265064" y="2492896"/>
            <a:ext cx="8771432" cy="3960440"/>
          </a:xfrm>
          <a:prstGeom prst="rect">
            <a:avLst/>
          </a:prstGeom>
          <a:effectLst/>
        </p:spPr>
        <p:txBody>
          <a:bodyPr vert="horz" lIns="91440" tIns="45720" rIns="91440" bIns="45720" rtlCol="0" anchor="t" anchorCtr="0">
            <a:noAutofit/>
          </a:bodyPr>
          <a:lstStyle>
            <a:lvl1pPr marL="640080" indent="-457200" algn="l" defTabSz="914400" rtl="0" eaLnBrk="1" latinLnBrk="0" hangingPunct="1">
              <a:spcBef>
                <a:spcPct val="0"/>
              </a:spcBef>
              <a:buClr>
                <a:schemeClr val="accent6">
                  <a:lumMod val="75000"/>
                </a:schemeClr>
              </a:buClr>
              <a:buSzPct val="128000"/>
              <a:buFont typeface="Georgia" pitchFamily="18" charset="0"/>
              <a:buChar char="*"/>
              <a:defRPr sz="54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633413" algn="just">
              <a:lnSpc>
                <a:spcPct val="114000"/>
              </a:lnSpc>
              <a:tabLst>
                <a:tab pos="511175" algn="l"/>
                <a:tab pos="530225" algn="l"/>
                <a:tab pos="3730625" algn="l"/>
              </a:tabLst>
            </a:pPr>
            <a:r>
              <a:rPr lang="uk-UA" sz="2400" i="1" spc="50" dirty="0">
                <a:effectLst/>
                <a:latin typeface="Times New Roman" panose="02020603050405020304" pitchFamily="18" charset="0"/>
                <a:ea typeface="Times New Roman" panose="02020603050405020304" pitchFamily="18" charset="0"/>
                <a:cs typeface="Times New Roman" panose="02020603050405020304" pitchFamily="18" charset="0"/>
              </a:rPr>
              <a:t>7.1. </a:t>
            </a: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Раціоналізаторські пропозиції - найпоширеніший вид технічної творчості</a:t>
            </a:r>
            <a:r>
              <a:rPr lang="uk-UA" sz="2400" i="1" spc="5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2400" i="1" dirty="0">
              <a:effectLst/>
              <a:latin typeface="Times New Roman" panose="02020603050405020304" pitchFamily="18" charset="0"/>
              <a:ea typeface="Times New Roman" panose="02020603050405020304" pitchFamily="18" charset="0"/>
            </a:endParaRPr>
          </a:p>
          <a:p>
            <a:pPr marL="633413" algn="just">
              <a:lnSpc>
                <a:spcPct val="114000"/>
              </a:lnSpc>
              <a:tabLst>
                <a:tab pos="511175" algn="l"/>
                <a:tab pos="530225" algn="l"/>
                <a:tab pos="3730625" algn="l"/>
              </a:tabLst>
            </a:pPr>
            <a:r>
              <a:rPr lang="uk-UA" sz="2400" i="1" spc="50" dirty="0">
                <a:effectLst/>
                <a:latin typeface="Times New Roman" panose="02020603050405020304" pitchFamily="18" charset="0"/>
                <a:ea typeface="Times New Roman" panose="02020603050405020304" pitchFamily="18" charset="0"/>
                <a:cs typeface="Times New Roman" panose="02020603050405020304" pitchFamily="18" charset="0"/>
              </a:rPr>
              <a:t>7.2. </a:t>
            </a: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Ознаки раціоналізаторської пропозиції</a:t>
            </a:r>
            <a:r>
              <a:rPr lang="uk-UA" sz="2400" i="1" spc="5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uk-UA" sz="2400" i="1" dirty="0">
              <a:effectLst/>
              <a:latin typeface="Times New Roman" panose="02020603050405020304" pitchFamily="18" charset="0"/>
              <a:ea typeface="Times New Roman" panose="02020603050405020304" pitchFamily="18" charset="0"/>
            </a:endParaRPr>
          </a:p>
          <a:p>
            <a:pPr marL="633413" algn="just">
              <a:lnSpc>
                <a:spcPct val="114000"/>
              </a:lnSpc>
              <a:tabLst>
                <a:tab pos="511175" algn="l"/>
                <a:tab pos="530225" algn="l"/>
                <a:tab pos="3730625" algn="l"/>
              </a:tabLst>
            </a:pPr>
            <a:r>
              <a:rPr lang="uk-UA" sz="2400" i="1" spc="50" dirty="0">
                <a:effectLst/>
                <a:latin typeface="Times New Roman" panose="02020603050405020304" pitchFamily="18" charset="0"/>
                <a:ea typeface="Times New Roman" panose="02020603050405020304" pitchFamily="18" charset="0"/>
                <a:cs typeface="Times New Roman" panose="02020603050405020304" pitchFamily="18" charset="0"/>
              </a:rPr>
              <a:t>7.3. </a:t>
            </a: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Складання, подання та розгляд заяви на раціоналізаторську пропозицію</a:t>
            </a:r>
            <a:r>
              <a:rPr lang="uk-UA" sz="2400" i="1" spc="5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2400" i="1" dirty="0">
              <a:effectLst/>
              <a:latin typeface="Times New Roman" panose="02020603050405020304" pitchFamily="18" charset="0"/>
              <a:ea typeface="Times New Roman" panose="02020603050405020304" pitchFamily="18" charset="0"/>
            </a:endParaRPr>
          </a:p>
          <a:p>
            <a:pPr marL="633413" algn="just">
              <a:lnSpc>
                <a:spcPct val="114000"/>
              </a:lnSpc>
              <a:tabLst>
                <a:tab pos="511175" algn="l"/>
                <a:tab pos="530225" algn="l"/>
                <a:tab pos="3730625" algn="l"/>
              </a:tabLst>
            </a:pPr>
            <a:r>
              <a:rPr lang="uk-UA" sz="2400" i="1" spc="50" dirty="0">
                <a:effectLst/>
                <a:latin typeface="Times New Roman" panose="02020603050405020304" pitchFamily="18" charset="0"/>
                <a:ea typeface="Times New Roman" panose="02020603050405020304" pitchFamily="18" charset="0"/>
                <a:cs typeface="Times New Roman" panose="02020603050405020304" pitchFamily="18" charset="0"/>
              </a:rPr>
              <a:t>7.4. </a:t>
            </a: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Права автора раціоналізаторської пропозиції та їх захист;</a:t>
            </a:r>
            <a:endParaRPr lang="uk-UA" sz="2400" i="1"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8017402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07504" y="1124744"/>
            <a:ext cx="8926636" cy="5324535"/>
          </a:xfrm>
          <a:prstGeom prst="rect">
            <a:avLst/>
          </a:prstGeom>
        </p:spPr>
        <p:txBody>
          <a:bodyPr wrap="square">
            <a:spAutoFit/>
          </a:bodyPr>
          <a:lstStyle/>
          <a:p>
            <a:pPr algn="just"/>
            <a:r>
              <a:rPr lang="uk-UA" sz="2000" i="1" dirty="0">
                <a:latin typeface="Times New Roman" panose="02020603050405020304" pitchFamily="18" charset="0"/>
                <a:cs typeface="Times New Roman" panose="02020603050405020304" pitchFamily="18" charset="0"/>
              </a:rPr>
              <a:t>                             </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У заяві зазначаються найменування пропозиції, всі без винятку співавтори, спільною творчою працею яких створена пропозиція, а також їх прізвища, імена та по батькові, місце роботи, посада, освіта, рік народження. Коли автором пропозиції є особа, яка не працює на підприємстві, куди подається пропозиція, то вказується її домашня адреса.</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Форма заяви па раціоналізаторську пропозицію містить розділ «Опис пропозиції». Цей опис починається з викладу недоліків певної конструкції, виробу, технології виробництва і техніки, що застосовується, чи складу матеріалу. </a:t>
            </a:r>
          </a:p>
          <a:p>
            <a:pPr indent="355600" algn="just"/>
            <a:r>
              <a:rPr lang="uk-UA" sz="2000" i="1" dirty="0">
                <a:latin typeface="Times New Roman" panose="02020603050405020304" pitchFamily="18" charset="0"/>
                <a:cs typeface="Times New Roman" panose="02020603050405020304" pitchFamily="18" charset="0"/>
              </a:rPr>
              <a:t>Далі в описі викладаються переваги пропозиції, завдяки яким усуваються зазначені недоліки, зміст запропонованого рішення. </a:t>
            </a:r>
          </a:p>
          <a:p>
            <a:pPr indent="355600" algn="just"/>
            <a:r>
              <a:rPr lang="uk-UA" sz="2000" i="1" dirty="0">
                <a:latin typeface="Times New Roman" panose="02020603050405020304" pitchFamily="18" charset="0"/>
                <a:cs typeface="Times New Roman" panose="02020603050405020304" pitchFamily="18" charset="0"/>
              </a:rPr>
              <a:t>Опис має бути складений так, щоб у ньому містилися усі необхідні дані, достатні для практичного здійснення пропозиції без участі автора чи співавторів. </a:t>
            </a:r>
          </a:p>
          <a:p>
            <a:pPr indent="355600" algn="just"/>
            <a:r>
              <a:rPr lang="uk-UA" sz="2000" i="1" dirty="0">
                <a:latin typeface="Times New Roman" panose="02020603050405020304" pitchFamily="18" charset="0"/>
                <a:cs typeface="Times New Roman" panose="02020603050405020304" pitchFamily="18" charset="0"/>
              </a:rPr>
              <a:t>У Описі наводяться також відомості про прибуток чи інший позитивний ефект, який може дати використання раціоналізаторської пропозиції.</a:t>
            </a:r>
            <a:endParaRPr lang="uk-UA" sz="2000" dirty="0">
              <a:latin typeface="Times New Roman" panose="02020603050405020304" pitchFamily="18" charset="0"/>
              <a:cs typeface="Times New Roman" panose="02020603050405020304" pitchFamily="18" charset="0"/>
            </a:endParaRPr>
          </a:p>
        </p:txBody>
      </p:sp>
      <p:sp>
        <p:nvSpPr>
          <p:cNvPr id="7" name="Заголовок 1">
            <a:extLst>
              <a:ext uri="{FF2B5EF4-FFF2-40B4-BE49-F238E27FC236}">
                <a16:creationId xmlns:a16="http://schemas.microsoft.com/office/drawing/2014/main" id="{438B4A85-B7B6-4293-9A12-BA8964518FA3}"/>
              </a:ext>
            </a:extLst>
          </p:cNvPr>
          <p:cNvSpPr txBox="1">
            <a:spLocks/>
          </p:cNvSpPr>
          <p:nvPr/>
        </p:nvSpPr>
        <p:spPr>
          <a:xfrm>
            <a:off x="1259632" y="188640"/>
            <a:ext cx="7740824"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indent="355600" algn="ctr"/>
            <a:r>
              <a:rPr lang="uk-UA" sz="2400" b="1" i="1" dirty="0">
                <a:latin typeface="Times New Roman" panose="02020603050405020304" pitchFamily="18" charset="0"/>
                <a:cs typeface="Times New Roman" panose="02020603050405020304" pitchFamily="18" charset="0"/>
              </a:rPr>
              <a:t>Складання, подання та розгляд заяви на раціоналізаторську пропозицію</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6036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06760" y="1196752"/>
            <a:ext cx="8926636" cy="4524315"/>
          </a:xfrm>
          <a:prstGeom prst="rect">
            <a:avLst/>
          </a:prstGeom>
        </p:spPr>
        <p:txBody>
          <a:bodyPr wrap="square">
            <a:spAutoFit/>
          </a:bodyPr>
          <a:lstStyle/>
          <a:p>
            <a:pPr algn="just"/>
            <a:r>
              <a:rPr lang="uk-UA" sz="2400" i="1" dirty="0">
                <a:latin typeface="Times New Roman" panose="02020603050405020304" pitchFamily="18" charset="0"/>
                <a:cs typeface="Times New Roman" panose="02020603050405020304" pitchFamily="18" charset="0"/>
              </a:rPr>
              <a:t>                             У необхідних випадках до заяви додаються графічні матеріали (креслення, схеми, ескізи тощо), техніко-економічні розрахунки та додаткові відомості про пропозицію, якщо вона подавалась раніше або подається водночас па інші підприємства.</a:t>
            </a:r>
            <a:endParaRPr lang="uk-UA" sz="2400" dirty="0">
              <a:latin typeface="Times New Roman" panose="02020603050405020304" pitchFamily="18" charset="0"/>
              <a:cs typeface="Times New Roman" panose="02020603050405020304" pitchFamily="18" charset="0"/>
            </a:endParaRPr>
          </a:p>
          <a:p>
            <a:pPr indent="355600" algn="just"/>
            <a:r>
              <a:rPr lang="uk-UA" sz="2400" i="1" dirty="0">
                <a:latin typeface="Times New Roman" panose="02020603050405020304" pitchFamily="18" charset="0"/>
                <a:cs typeface="Times New Roman" panose="02020603050405020304" pitchFamily="18" charset="0"/>
              </a:rPr>
              <a:t>Усі матеріали заяви (графічні чи інші) мають бути підписані усіма співавторами, зазначеними у заяві.</a:t>
            </a:r>
          </a:p>
          <a:p>
            <a:pPr indent="355600" algn="just"/>
            <a:r>
              <a:rPr lang="uk-UA" sz="2400" i="1" dirty="0">
                <a:latin typeface="Times New Roman" panose="02020603050405020304" pitchFamily="18" charset="0"/>
                <a:cs typeface="Times New Roman" panose="02020603050405020304" pitchFamily="18" charset="0"/>
              </a:rPr>
              <a:t> На заяві і графічних матеріалах необхідна дата заповнення (написання) і виготовлення.</a:t>
            </a:r>
            <a:endParaRPr lang="uk-UA" sz="2400" dirty="0">
              <a:latin typeface="Times New Roman" panose="02020603050405020304" pitchFamily="18" charset="0"/>
              <a:cs typeface="Times New Roman" panose="02020603050405020304" pitchFamily="18" charset="0"/>
            </a:endParaRPr>
          </a:p>
          <a:p>
            <a:pPr indent="355600" algn="just"/>
            <a:r>
              <a:rPr lang="uk-UA" sz="2400" i="1" dirty="0">
                <a:latin typeface="Times New Roman" panose="02020603050405020304" pitchFamily="18" charset="0"/>
                <a:cs typeface="Times New Roman" panose="02020603050405020304" pitchFamily="18" charset="0"/>
              </a:rPr>
              <a:t>Підприємство, до якого подається заява, в разі зацікавленості в цій пропозиції може надати авторові допомогу в складанні заяви, виготовленні креслень, схем, ескізів тощо</a:t>
            </a:r>
            <a:r>
              <a:rPr lang="uk-UA" sz="2400" b="1" i="1" dirty="0">
                <a:latin typeface="Times New Roman" panose="02020603050405020304" pitchFamily="18" charset="0"/>
                <a:cs typeface="Times New Roman" panose="02020603050405020304" pitchFamily="18" charset="0"/>
              </a:rPr>
              <a:t>.</a:t>
            </a:r>
            <a:r>
              <a:rPr lang="uk-UA" sz="2400" i="1" dirty="0">
                <a:latin typeface="Times New Roman" panose="02020603050405020304" pitchFamily="18" charset="0"/>
                <a:cs typeface="Times New Roman" panose="02020603050405020304" pitchFamily="18" charset="0"/>
              </a:rPr>
              <a:t> </a:t>
            </a:r>
            <a:endParaRPr lang="uk-UA" sz="2400" dirty="0">
              <a:latin typeface="Times New Roman" panose="02020603050405020304" pitchFamily="18" charset="0"/>
              <a:cs typeface="Times New Roman" panose="02020603050405020304" pitchFamily="18" charset="0"/>
            </a:endParaRPr>
          </a:p>
        </p:txBody>
      </p:sp>
      <p:sp>
        <p:nvSpPr>
          <p:cNvPr id="7" name="Заголовок 1">
            <a:extLst>
              <a:ext uri="{FF2B5EF4-FFF2-40B4-BE49-F238E27FC236}">
                <a16:creationId xmlns:a16="http://schemas.microsoft.com/office/drawing/2014/main" id="{D6F2CC11-3F0D-489A-B470-4637478CBDEF}"/>
              </a:ext>
            </a:extLst>
          </p:cNvPr>
          <p:cNvSpPr txBox="1">
            <a:spLocks/>
          </p:cNvSpPr>
          <p:nvPr/>
        </p:nvSpPr>
        <p:spPr>
          <a:xfrm>
            <a:off x="1259632" y="188640"/>
            <a:ext cx="7740824"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indent="355600" algn="ctr"/>
            <a:r>
              <a:rPr lang="uk-UA" sz="2400" b="1" i="1" dirty="0">
                <a:latin typeface="Times New Roman" panose="02020603050405020304" pitchFamily="18" charset="0"/>
                <a:cs typeface="Times New Roman" panose="02020603050405020304" pitchFamily="18" charset="0"/>
              </a:rPr>
              <a:t>Складання, подання та розгляд заяви на раціоналізаторську пропозицію</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08785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9FBA7700-41F3-4C71-971F-B4C2878284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a:extLst>
              <a:ext uri="{FF2B5EF4-FFF2-40B4-BE49-F238E27FC236}">
                <a16:creationId xmlns:a16="http://schemas.microsoft.com/office/drawing/2014/main" id="{60A3A635-6679-4FA4-92A4-CE06BC7B9716}"/>
              </a:ext>
            </a:extLst>
          </p:cNvPr>
          <p:cNvSpPr txBox="1">
            <a:spLocks/>
          </p:cNvSpPr>
          <p:nvPr/>
        </p:nvSpPr>
        <p:spPr>
          <a:xfrm>
            <a:off x="1259632" y="188640"/>
            <a:ext cx="7740824"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indent="355600" algn="ctr"/>
            <a:r>
              <a:rPr lang="uk-UA" sz="2400" b="1" i="1" dirty="0">
                <a:latin typeface="Times New Roman" panose="02020603050405020304" pitchFamily="18" charset="0"/>
                <a:cs typeface="Times New Roman" panose="02020603050405020304" pitchFamily="18" charset="0"/>
              </a:rPr>
              <a:t>Складання, подання та розгляд заяви на раціоналізаторську пропозицію</a:t>
            </a:r>
            <a:endParaRPr lang="uk-UA" sz="24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AB7EAEF6-1272-4381-8839-E432FF7D930A}"/>
              </a:ext>
            </a:extLst>
          </p:cNvPr>
          <p:cNvSpPr txBox="1"/>
          <p:nvPr/>
        </p:nvSpPr>
        <p:spPr>
          <a:xfrm>
            <a:off x="169069" y="1196752"/>
            <a:ext cx="8964488" cy="5632311"/>
          </a:xfrm>
          <a:prstGeom prst="rect">
            <a:avLst/>
          </a:prstGeom>
          <a:noFill/>
        </p:spPr>
        <p:txBody>
          <a:bodyPr wrap="square">
            <a:spAutoFit/>
          </a:bodyPr>
          <a:lstStyle/>
          <a:p>
            <a:pPr indent="355600" algn="ctr"/>
            <a:r>
              <a:rPr lang="uk-UA" sz="2000" i="1" u="sng" dirty="0">
                <a:latin typeface="Times New Roman" panose="02020603050405020304" pitchFamily="18" charset="0"/>
                <a:cs typeface="Times New Roman" panose="02020603050405020304" pitchFamily="18" charset="0"/>
              </a:rPr>
              <a:t>Подання заяв</a:t>
            </a:r>
            <a:r>
              <a:rPr lang="uk-UA" sz="2000" i="1" dirty="0">
                <a:latin typeface="Times New Roman" panose="02020603050405020304" pitchFamily="18" charset="0"/>
                <a:cs typeface="Times New Roman" panose="02020603050405020304" pitchFamily="18" charset="0"/>
              </a:rPr>
              <a:t>и.</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Заява на раціоналізаторську пропозицію подається тому підприємству діяльності якого стосується пропозиція. Не має значення працює на цьому підприємстві її автор чи ні.</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Заява на раціоналізаторську пропозицію може бути подана в міністерство. У такому разі вона направляється на розгляд того підприємства, до діяльності якого має відношення, без її реєстрації в журналі, але із зазначенням дати надходження.</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Пропозиція визнається такою, що стосується діяльності підприємства, якщо вона може бути використана цим підприємством в технологічному процесі або у продукції, що ним виробляється, а також у техніці, що застосовується, чи в складі матеріалу.</a:t>
            </a:r>
          </a:p>
          <a:p>
            <a:pPr indent="355600" algn="just"/>
            <a:r>
              <a:rPr lang="uk-UA" sz="2000" i="1" dirty="0">
                <a:latin typeface="Times New Roman" panose="02020603050405020304" pitchFamily="18" charset="0"/>
                <a:cs typeface="Times New Roman" panose="02020603050405020304" pitchFamily="18" charset="0"/>
              </a:rPr>
              <a:t> Заява на раціоналізаторську пропозицію передусім перевіряється на предмет її відповідності вимогам, встановленим Методичними рекомендаціями. </a:t>
            </a:r>
          </a:p>
          <a:p>
            <a:pPr indent="355600" algn="just"/>
            <a:r>
              <a:rPr lang="uk-UA" sz="2000" i="1" dirty="0">
                <a:latin typeface="Times New Roman" panose="02020603050405020304" pitchFamily="18" charset="0"/>
                <a:cs typeface="Times New Roman" panose="02020603050405020304" pitchFamily="18" charset="0"/>
              </a:rPr>
              <a:t>Правильно складена заява реєструється в журналі реєстрації заяв на раціоналізаторські пропозиції (далі - Журнал) по формі, затвердженій Міністерством статистики України. </a:t>
            </a:r>
            <a:endParaRPr lang="uk-UA"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587781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73820" y="1074509"/>
            <a:ext cx="8926636" cy="5847755"/>
          </a:xfrm>
          <a:prstGeom prst="rect">
            <a:avLst/>
          </a:prstGeom>
        </p:spPr>
        <p:txBody>
          <a:bodyPr wrap="square">
            <a:spAutoFit/>
          </a:bodyPr>
          <a:lstStyle/>
          <a:p>
            <a:pPr indent="355600" algn="just"/>
            <a:r>
              <a:rPr lang="uk-UA" sz="2200" i="1" dirty="0">
                <a:latin typeface="Times New Roman" panose="02020603050405020304" pitchFamily="18" charset="0"/>
                <a:cs typeface="Times New Roman" panose="02020603050405020304" pitchFamily="18" charset="0"/>
              </a:rPr>
              <a:t>                          Реєстрація заяви має бути здійснена в день її надходження. На заяві проставляється дата надходження до</a:t>
            </a:r>
            <a:r>
              <a:rPr lang="uk-UA" sz="2200" b="1" i="1" dirty="0">
                <a:latin typeface="Times New Roman" panose="02020603050405020304" pitchFamily="18" charset="0"/>
                <a:cs typeface="Times New Roman" panose="02020603050405020304" pitchFamily="18" charset="0"/>
              </a:rPr>
              <a:t> </a:t>
            </a:r>
            <a:r>
              <a:rPr lang="uk-UA" sz="2200" i="1" dirty="0">
                <a:latin typeface="Times New Roman" panose="02020603050405020304" pitchFamily="18" charset="0"/>
                <a:cs typeface="Times New Roman" panose="02020603050405020304" pitchFamily="18" charset="0"/>
              </a:rPr>
              <a:t>підприємства, якому вона подана, і номер, під яким вона зареєстрована.</a:t>
            </a:r>
            <a:endParaRPr lang="uk-UA" sz="2200" dirty="0">
              <a:latin typeface="Times New Roman" panose="02020603050405020304" pitchFamily="18" charset="0"/>
              <a:cs typeface="Times New Roman" panose="02020603050405020304" pitchFamily="18" charset="0"/>
            </a:endParaRPr>
          </a:p>
          <a:p>
            <a:pPr indent="355600" algn="just"/>
            <a:r>
              <a:rPr lang="uk-UA" sz="2200" i="1" dirty="0">
                <a:latin typeface="Times New Roman" panose="02020603050405020304" pitchFamily="18" charset="0"/>
                <a:cs typeface="Times New Roman" panose="02020603050405020304" pitchFamily="18" charset="0"/>
              </a:rPr>
              <a:t>Журнал має бути прошнурований, скріплений печаткою </a:t>
            </a:r>
            <a:r>
              <a:rPr lang="uk-UA" sz="2200" i="1" dirty="0" err="1">
                <a:latin typeface="Times New Roman" panose="02020603050405020304" pitchFamily="18" charset="0"/>
                <a:cs typeface="Times New Roman" panose="02020603050405020304" pitchFamily="18" charset="0"/>
              </a:rPr>
              <a:t>підпри-ємства</a:t>
            </a:r>
            <a:r>
              <a:rPr lang="uk-UA" sz="2200" i="1" dirty="0">
                <a:latin typeface="Times New Roman" panose="02020603050405020304" pitchFamily="18" charset="0"/>
                <a:cs typeface="Times New Roman" panose="02020603050405020304" pitchFamily="18" charset="0"/>
              </a:rPr>
              <a:t> і підписаний особою, що приймає рішення щодо пропозиції.</a:t>
            </a:r>
            <a:endParaRPr lang="uk-UA" sz="2200" dirty="0">
              <a:latin typeface="Times New Roman" panose="02020603050405020304" pitchFamily="18" charset="0"/>
              <a:cs typeface="Times New Roman" panose="02020603050405020304" pitchFamily="18" charset="0"/>
            </a:endParaRPr>
          </a:p>
          <a:p>
            <a:pPr indent="355600" algn="just"/>
            <a:r>
              <a:rPr lang="uk-UA" sz="2200" i="1" dirty="0">
                <a:latin typeface="Times New Roman" panose="02020603050405020304" pitchFamily="18" charset="0"/>
                <a:cs typeface="Times New Roman" panose="02020603050405020304" pitchFamily="18" charset="0"/>
              </a:rPr>
              <a:t>Якщо раціоналізаторська пропозиція не має відношення до діяльності підприємства, якому подана, або сама заява складена з порушенням встановлених вимог, то вона не реєструється і не приймається до розгляду.</a:t>
            </a:r>
            <a:endParaRPr lang="uk-UA" sz="2200" dirty="0">
              <a:latin typeface="Times New Roman" panose="02020603050405020304" pitchFamily="18" charset="0"/>
              <a:cs typeface="Times New Roman" panose="02020603050405020304" pitchFamily="18" charset="0"/>
            </a:endParaRPr>
          </a:p>
          <a:p>
            <a:pPr indent="355600" algn="just"/>
            <a:r>
              <a:rPr lang="uk-UA" sz="2200" i="1" dirty="0">
                <a:latin typeface="Times New Roman" panose="02020603050405020304" pitchFamily="18" charset="0"/>
                <a:cs typeface="Times New Roman" panose="02020603050405020304" pitchFamily="18" charset="0"/>
              </a:rPr>
              <a:t>У разі відмови авторові раціоналізаторської пропозиції в реєстрації йому</a:t>
            </a:r>
            <a:r>
              <a:rPr lang="uk-UA" sz="2200" b="1" i="1" dirty="0">
                <a:latin typeface="Times New Roman" panose="02020603050405020304" pitchFamily="18" charset="0"/>
                <a:cs typeface="Times New Roman" panose="02020603050405020304" pitchFamily="18" charset="0"/>
              </a:rPr>
              <a:t> </a:t>
            </a:r>
            <a:r>
              <a:rPr lang="uk-UA" sz="2200" i="1" dirty="0">
                <a:latin typeface="Times New Roman" panose="02020603050405020304" pitchFamily="18" charset="0"/>
                <a:cs typeface="Times New Roman" panose="02020603050405020304" pitchFamily="18" charset="0"/>
              </a:rPr>
              <a:t>у письмовій формі повідомляються причини відмови. У цьому повідомленні має бути вказано найменування пропозиції і дата її надходження на підприємство або до міністерства (відмова).</a:t>
            </a:r>
            <a:endParaRPr lang="uk-UA" sz="2200" dirty="0">
              <a:latin typeface="Times New Roman" panose="02020603050405020304" pitchFamily="18" charset="0"/>
              <a:cs typeface="Times New Roman" panose="02020603050405020304" pitchFamily="18" charset="0"/>
            </a:endParaRPr>
          </a:p>
          <a:p>
            <a:pPr indent="355600" algn="just"/>
            <a:r>
              <a:rPr lang="uk-UA" sz="2200" i="1" dirty="0">
                <a:latin typeface="Times New Roman" panose="02020603050405020304" pitchFamily="18" charset="0"/>
                <a:cs typeface="Times New Roman" panose="02020603050405020304" pitchFamily="18" charset="0"/>
              </a:rPr>
              <a:t>При незгоді автора з відмовою в реєстрації і прийнятті до розгляду його заяви він може оскаржити відмову, звернувшись до керівника підприємства, міністерства (відомства). Скарга має бути розглянута у 15-денний строк.</a:t>
            </a:r>
            <a:endParaRPr lang="uk-UA" sz="2200" dirty="0">
              <a:latin typeface="Times New Roman" panose="02020603050405020304" pitchFamily="18" charset="0"/>
              <a:cs typeface="Times New Roman" panose="02020603050405020304" pitchFamily="18" charset="0"/>
            </a:endParaRPr>
          </a:p>
        </p:txBody>
      </p:sp>
      <p:sp>
        <p:nvSpPr>
          <p:cNvPr id="7" name="Заголовок 1">
            <a:extLst>
              <a:ext uri="{FF2B5EF4-FFF2-40B4-BE49-F238E27FC236}">
                <a16:creationId xmlns:a16="http://schemas.microsoft.com/office/drawing/2014/main" id="{47D94FF9-C41D-4F86-8835-4662DC4B1694}"/>
              </a:ext>
            </a:extLst>
          </p:cNvPr>
          <p:cNvSpPr txBox="1">
            <a:spLocks/>
          </p:cNvSpPr>
          <p:nvPr/>
        </p:nvSpPr>
        <p:spPr>
          <a:xfrm>
            <a:off x="1259632" y="188640"/>
            <a:ext cx="7740824"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indent="355600" algn="ctr"/>
            <a:r>
              <a:rPr lang="uk-UA" sz="2400" b="1" i="1" dirty="0">
                <a:latin typeface="Times New Roman" panose="02020603050405020304" pitchFamily="18" charset="0"/>
                <a:cs typeface="Times New Roman" panose="02020603050405020304" pitchFamily="18" charset="0"/>
              </a:rPr>
              <a:t>Складання, подання та розгляд заяви на раціоналізаторську пропозицію</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9280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06264" y="1196752"/>
            <a:ext cx="8926636" cy="5632311"/>
          </a:xfrm>
          <a:prstGeom prst="rect">
            <a:avLst/>
          </a:prstGeom>
        </p:spPr>
        <p:txBody>
          <a:bodyPr wrap="square">
            <a:spAutoFit/>
          </a:bodyPr>
          <a:lstStyle/>
          <a:p>
            <a:pPr indent="355600" algn="just"/>
            <a:r>
              <a:rPr lang="uk-UA" sz="2000" i="1" dirty="0">
                <a:latin typeface="Times New Roman" panose="02020603050405020304" pitchFamily="18" charset="0"/>
                <a:cs typeface="Times New Roman" panose="02020603050405020304" pitchFamily="18" charset="0"/>
              </a:rPr>
              <a:t>                          Правильно складена заява приймається до розгляду. З моменту реєстрації вона вважається документом підприємства, міністерства (відомства), і на прохання автора чи співавторів їм може бути видана копія зареєстрованої заяви.</a:t>
            </a:r>
          </a:p>
          <a:p>
            <a:pPr indent="355600" algn="just"/>
            <a:r>
              <a:rPr lang="uk-UA" sz="2000" i="1" dirty="0">
                <a:latin typeface="Times New Roman" panose="02020603050405020304" pitchFamily="18" charset="0"/>
                <a:cs typeface="Times New Roman" panose="02020603050405020304" pitchFamily="18" charset="0"/>
              </a:rPr>
              <a:t>Автор має право на одержання довідки, якою засвідчується факт і дата надходження заяви. Така довідка має бути надана авторові протягом п'яти днів віддати надходження прохання про це.</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Якщо заява не відповідає встановленим вимогам і тому не підлягає реєстрації в журналі, вона має бути зареєстрована як вхідна кореспонденція.</a:t>
            </a:r>
            <a:endParaRPr lang="uk-UA" sz="2000" dirty="0">
              <a:latin typeface="Times New Roman" panose="02020603050405020304" pitchFamily="18" charset="0"/>
              <a:cs typeface="Times New Roman" panose="02020603050405020304" pitchFamily="18" charset="0"/>
            </a:endParaRPr>
          </a:p>
          <a:p>
            <a:pPr indent="355600" algn="ctr"/>
            <a:r>
              <a:rPr lang="uk-UA" sz="2000" i="1" u="sng" dirty="0">
                <a:latin typeface="Times New Roman" panose="02020603050405020304" pitchFamily="18" charset="0"/>
                <a:cs typeface="Times New Roman" panose="02020603050405020304" pitchFamily="18" charset="0"/>
              </a:rPr>
              <a:t>Розгляд заяви на раціоналізаторську пропозицію.</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Зареєстрована заява па раціоналізаторську пропозицію піддається своєрідній експертизі по суті. Вона направляється тому підрозділу підприємства чи відповідним службам, до діяльності яких має безпосереднє відношення. Заява, що зареєстрована міністерством (відомством), у разі необхідності направляється для висновку щодо пропозиції науково-дослідним, проектним, конструкторським, технологічним організаціям, а також підприємствам, на яких вона може бути використана. У висновку щодо пропозиції має міститись оцінка її новизни і корисності.</a:t>
            </a:r>
            <a:endParaRPr lang="uk-UA" sz="2000" dirty="0">
              <a:latin typeface="Times New Roman" panose="02020603050405020304" pitchFamily="18" charset="0"/>
              <a:cs typeface="Times New Roman" panose="02020603050405020304" pitchFamily="18" charset="0"/>
            </a:endParaRPr>
          </a:p>
        </p:txBody>
      </p:sp>
      <p:sp>
        <p:nvSpPr>
          <p:cNvPr id="7" name="Заголовок 1">
            <a:extLst>
              <a:ext uri="{FF2B5EF4-FFF2-40B4-BE49-F238E27FC236}">
                <a16:creationId xmlns:a16="http://schemas.microsoft.com/office/drawing/2014/main" id="{95CCE27F-7773-462C-9A0F-30A36D0DAED9}"/>
              </a:ext>
            </a:extLst>
          </p:cNvPr>
          <p:cNvSpPr txBox="1">
            <a:spLocks/>
          </p:cNvSpPr>
          <p:nvPr/>
        </p:nvSpPr>
        <p:spPr>
          <a:xfrm>
            <a:off x="1259632" y="188640"/>
            <a:ext cx="7740824"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indent="355600" algn="ctr"/>
            <a:r>
              <a:rPr lang="uk-UA" sz="2400" b="1" i="1" dirty="0">
                <a:latin typeface="Times New Roman" panose="02020603050405020304" pitchFamily="18" charset="0"/>
                <a:cs typeface="Times New Roman" panose="02020603050405020304" pitchFamily="18" charset="0"/>
              </a:rPr>
              <a:t>Складання, подання та розгляд заяви на раціоналізаторську пропозицію</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49229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07504" y="1124744"/>
            <a:ext cx="8926636" cy="5632311"/>
          </a:xfrm>
          <a:prstGeom prst="rect">
            <a:avLst/>
          </a:prstGeom>
        </p:spPr>
        <p:txBody>
          <a:bodyPr wrap="square">
            <a:spAutoFit/>
          </a:bodyPr>
          <a:lstStyle/>
          <a:p>
            <a:pPr indent="355600" algn="just"/>
            <a:r>
              <a:rPr lang="uk-UA" i="1" dirty="0">
                <a:latin typeface="Times New Roman" panose="02020603050405020304" pitchFamily="18" charset="0"/>
                <a:cs typeface="Times New Roman" panose="02020603050405020304" pitchFamily="18" charset="0"/>
              </a:rPr>
              <a:t>                           За результатами розгляду заяви на раціоналізаторську пропозицію може бути прийняте таке рішення:</a:t>
            </a:r>
            <a:endParaRPr lang="uk-UA" dirty="0">
              <a:latin typeface="Times New Roman" panose="02020603050405020304" pitchFamily="18" charset="0"/>
              <a:cs typeface="Times New Roman" panose="02020603050405020304" pitchFamily="18" charset="0"/>
            </a:endParaRPr>
          </a:p>
          <a:p>
            <a:pPr marL="28575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визнати пропозицію раціоналізаторською і прийняти до використання;</a:t>
            </a:r>
            <a:endParaRPr lang="uk-UA"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провести дослідну перевірку пропозиції;</a:t>
            </a:r>
            <a:endParaRPr lang="uk-UA"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uk-UA" i="1" dirty="0">
                <a:latin typeface="Times New Roman" panose="02020603050405020304" pitchFamily="18" charset="0"/>
                <a:cs typeface="Times New Roman" panose="02020603050405020304" pitchFamily="18" charset="0"/>
              </a:rPr>
              <a:t>пропозицію відхилити.</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Рішення по пропозиції приймається керівником підприємства чи керівником відповідного підрозділу, на якого це покладено наказом по підприємству, з урахуванням висновків до пропозиції стосовно її новизни і корисності.</a:t>
            </a:r>
          </a:p>
          <a:p>
            <a:pPr indent="355600" algn="just"/>
            <a:r>
              <a:rPr lang="uk-UA" i="1" dirty="0">
                <a:latin typeface="Times New Roman" panose="02020603050405020304" pitchFamily="18" charset="0"/>
                <a:cs typeface="Times New Roman" panose="02020603050405020304" pitchFamily="18" charset="0"/>
              </a:rPr>
              <a:t>У разі визнання пропозиції раціоналізаторською підприємство розробляє організаційно-технічні заходи, які мають забезпечити її ефективне використання.</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Проте можливі випадки, коли пропозиція визнається раціоналізаторською не повністю, а лише частково, тоді в рішенні мусить бути вказано, в якій саме частині вона визнається раціоналізаторською.</a:t>
            </a:r>
            <a:endParaRPr lang="uk-UA" dirty="0">
              <a:latin typeface="Times New Roman" panose="02020603050405020304" pitchFamily="18" charset="0"/>
              <a:cs typeface="Times New Roman" panose="02020603050405020304" pitchFamily="18" charset="0"/>
            </a:endParaRPr>
          </a:p>
          <a:p>
            <a:pPr indent="355600" algn="just"/>
            <a:r>
              <a:rPr lang="uk-UA" i="1" u="sng" dirty="0">
                <a:latin typeface="Times New Roman" panose="02020603050405020304" pitchFamily="18" charset="0"/>
                <a:cs typeface="Times New Roman" panose="02020603050405020304" pitchFamily="18" charset="0"/>
              </a:rPr>
              <a:t>Рішення про відхилення пропозиції має бути аргументовано мотивами відхилення.</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Порядок розгляду заяв на раціоналізаторські пропозиції, внесені</a:t>
            </a:r>
            <a:r>
              <a:rPr lang="uk-UA" b="1" i="1"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керівником, його заступником, головним інженером, заступником головного інженера підприємства за місцем роботи чи на підпорядкованих підприємствах, дещо інший, їх заяви розглядаються і рішення по них приймаються керівником вищестоящої організації. Такий порядок діє і стосовно пропозицій, внесених зазначеними працівниками у співавторстві з іншими особами.</a:t>
            </a:r>
            <a:endParaRPr lang="uk-UA" dirty="0">
              <a:latin typeface="Times New Roman" panose="02020603050405020304" pitchFamily="18" charset="0"/>
              <a:cs typeface="Times New Roman" panose="02020603050405020304" pitchFamily="18" charset="0"/>
            </a:endParaRPr>
          </a:p>
        </p:txBody>
      </p:sp>
      <p:sp>
        <p:nvSpPr>
          <p:cNvPr id="8" name="Заголовок 1">
            <a:extLst>
              <a:ext uri="{FF2B5EF4-FFF2-40B4-BE49-F238E27FC236}">
                <a16:creationId xmlns:a16="http://schemas.microsoft.com/office/drawing/2014/main" id="{CB7ECD7D-7F3D-401A-8DA9-7B73DF3607AB}"/>
              </a:ext>
            </a:extLst>
          </p:cNvPr>
          <p:cNvSpPr txBox="1">
            <a:spLocks/>
          </p:cNvSpPr>
          <p:nvPr/>
        </p:nvSpPr>
        <p:spPr>
          <a:xfrm>
            <a:off x="1259632" y="188640"/>
            <a:ext cx="7740824"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indent="355600" algn="ctr"/>
            <a:r>
              <a:rPr lang="uk-UA" sz="2400" b="1" i="1" dirty="0">
                <a:latin typeface="Times New Roman" panose="02020603050405020304" pitchFamily="18" charset="0"/>
                <a:cs typeface="Times New Roman" panose="02020603050405020304" pitchFamily="18" charset="0"/>
              </a:rPr>
              <a:t>Складання, подання та розгляд заяви на раціоналізаторську пропозицію</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584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07504" y="1124744"/>
            <a:ext cx="8926636" cy="5632311"/>
          </a:xfrm>
          <a:prstGeom prst="rect">
            <a:avLst/>
          </a:prstGeom>
        </p:spPr>
        <p:txBody>
          <a:bodyPr wrap="square">
            <a:spAutoFit/>
          </a:bodyPr>
          <a:lstStyle/>
          <a:p>
            <a:pPr indent="355600" algn="just"/>
            <a:r>
              <a:rPr lang="uk-UA" i="1" dirty="0">
                <a:latin typeface="Times New Roman" panose="02020603050405020304" pitchFamily="18" charset="0"/>
                <a:cs typeface="Times New Roman" panose="02020603050405020304" pitchFamily="18" charset="0"/>
              </a:rPr>
              <a:t>                        У таких випадках заява на раціоналізаторську пропозицію реєструється у</a:t>
            </a:r>
            <a:r>
              <a:rPr lang="uk-UA" b="1" i="1"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журналі підприємства і направляється керівнику вищестоящої організації </a:t>
            </a:r>
            <a:r>
              <a:rPr lang="uk-UA" b="1" i="1" dirty="0">
                <a:latin typeface="Times New Roman" panose="02020603050405020304" pitchFamily="18" charset="0"/>
                <a:cs typeface="Times New Roman" panose="02020603050405020304" pitchFamily="18" charset="0"/>
              </a:rPr>
              <a:t>з </a:t>
            </a:r>
            <a:r>
              <a:rPr lang="uk-UA" i="1" dirty="0">
                <a:latin typeface="Times New Roman" panose="02020603050405020304" pitchFamily="18" charset="0"/>
                <a:cs typeface="Times New Roman" panose="02020603050405020304" pitchFamily="18" charset="0"/>
              </a:rPr>
              <a:t>висновками до пропозиції щодо її новизни і корисності для цього підприємства. У матеріалах заяви має бути викладена особиста творча участь</a:t>
            </a:r>
            <a:r>
              <a:rPr lang="uk-UA" b="1" i="1"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авторів у створенні запропонованої пропозиції.</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Рішення за такими заявами приймає керівник вищестоящої організації після чого заява повертається підприємству, якому вона була подана.</a:t>
            </a:r>
          </a:p>
          <a:p>
            <a:pPr indent="355600" algn="just"/>
            <a:r>
              <a:rPr lang="uk-UA" i="1" dirty="0">
                <a:latin typeface="Times New Roman" panose="02020603050405020304" pitchFamily="18" charset="0"/>
                <a:cs typeface="Times New Roman" panose="02020603050405020304" pitchFamily="18" charset="0"/>
              </a:rPr>
              <a:t>Певна особливість в оформленні прав на раціоналізаторську пропозицію існує щодо тих пропозицій, які пов'язані зі зміною затверджених нормативів і технічної документації (проектів, стандартів, технічних умов та іншої нормативної технічної і конструкторської документації). Рішення про визнання таких пропозицій раціоналізаторськими і прийняття їх до використання приймається лише після того, як відповідна організація, що затвердила зазначені нормативи, дасть дозвіл на їх зміну. У такому разі строк розгляду заяви на раціоналізаторську пропозицію подовжується на час оформлення дозволу.</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Зазначені організації можуть лише видавати дозвіл на зміну затверджених нормативів і технічної документації за пропозицією. Але вони не вирішують питання про можливість визнання пропозиції раціоналізаторською.</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Рішення щодо заяви має бути прийнято протягом місяця з дня її надходження на підприємство.</a:t>
            </a:r>
            <a:endParaRPr lang="uk-UA" dirty="0">
              <a:latin typeface="Times New Roman" panose="02020603050405020304" pitchFamily="18" charset="0"/>
              <a:cs typeface="Times New Roman" panose="02020603050405020304" pitchFamily="18" charset="0"/>
            </a:endParaRPr>
          </a:p>
        </p:txBody>
      </p:sp>
      <p:sp>
        <p:nvSpPr>
          <p:cNvPr id="7" name="Заголовок 1">
            <a:extLst>
              <a:ext uri="{FF2B5EF4-FFF2-40B4-BE49-F238E27FC236}">
                <a16:creationId xmlns:a16="http://schemas.microsoft.com/office/drawing/2014/main" id="{083A0B5C-9630-4412-9180-0047A2CC6272}"/>
              </a:ext>
            </a:extLst>
          </p:cNvPr>
          <p:cNvSpPr txBox="1">
            <a:spLocks/>
          </p:cNvSpPr>
          <p:nvPr/>
        </p:nvSpPr>
        <p:spPr>
          <a:xfrm>
            <a:off x="1259632" y="188640"/>
            <a:ext cx="7740824"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indent="355600" algn="ctr"/>
            <a:r>
              <a:rPr lang="uk-UA" sz="2400" b="1" i="1" dirty="0">
                <a:latin typeface="Times New Roman" panose="02020603050405020304" pitchFamily="18" charset="0"/>
                <a:cs typeface="Times New Roman" panose="02020603050405020304" pitchFamily="18" charset="0"/>
              </a:rPr>
              <a:t>Складання, подання та розгляд заяви на раціоналізаторську пропозицію</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65139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79512" y="1166842"/>
            <a:ext cx="8854628" cy="5355312"/>
          </a:xfrm>
          <a:prstGeom prst="rect">
            <a:avLst/>
          </a:prstGeom>
        </p:spPr>
        <p:txBody>
          <a:bodyPr wrap="square">
            <a:spAutoFit/>
          </a:bodyPr>
          <a:lstStyle/>
          <a:p>
            <a:pPr indent="355600" algn="just"/>
            <a:r>
              <a:rPr lang="uk-UA" i="1" dirty="0">
                <a:latin typeface="Times New Roman" panose="02020603050405020304" pitchFamily="18" charset="0"/>
                <a:cs typeface="Times New Roman" panose="02020603050405020304" pitchFamily="18" charset="0"/>
              </a:rPr>
              <a:t>                       </a:t>
            </a:r>
            <a:r>
              <a:rPr lang="uk-UA" i="1" u="sng" dirty="0">
                <a:latin typeface="Times New Roman" panose="02020603050405020304" pitchFamily="18" charset="0"/>
                <a:cs typeface="Times New Roman" panose="02020603050405020304" pitchFamily="18" charset="0"/>
              </a:rPr>
              <a:t> Будь-яке рішення за заявою на раціоналізаторську пропозицію може бути оскарженим</a:t>
            </a:r>
            <a:r>
              <a:rPr lang="uk-UA" i="1" dirty="0">
                <a:latin typeface="Times New Roman" panose="02020603050405020304" pitchFamily="18" charset="0"/>
                <a:cs typeface="Times New Roman" panose="02020603050405020304" pitchFamily="18" charset="0"/>
              </a:rPr>
              <a:t>. Автор пропозиції в разі відмови у визнанні її раціоналізаторською або в прийнятті до використання має право оскаржити рішення протягом трьох місяців від дати його одержання. Скарга подається керівнику підприємства, міністерства (відомства), який прийняв це рішення. Скарга автора має бути розглянута протягом місяця від дати її надходження. Розгляд скарги на підприємстві за місцем роботи автора здійснюється його керівником спільно з первинною організацією ТВР за участю самого автора.</a:t>
            </a:r>
          </a:p>
          <a:p>
            <a:pPr indent="355600" algn="just"/>
            <a:r>
              <a:rPr lang="uk-UA" i="1" dirty="0">
                <a:latin typeface="Times New Roman" panose="02020603050405020304" pitchFamily="18" charset="0"/>
                <a:cs typeface="Times New Roman" panose="02020603050405020304" pitchFamily="18" charset="0"/>
              </a:rPr>
              <a:t>Прийнята до використання пропозиція може бути також запроваджена і на інших підприємствах. Підприємство, що прийняло пропозицію до використання. може направити інформацію про неї зацікавленим підприємствам з метою укладання угоди.</a:t>
            </a:r>
            <a:endParaRPr lang="uk-UA" dirty="0">
              <a:latin typeface="Times New Roman" panose="02020603050405020304" pitchFamily="18" charset="0"/>
              <a:cs typeface="Times New Roman" panose="02020603050405020304" pitchFamily="18" charset="0"/>
            </a:endParaRPr>
          </a:p>
          <a:p>
            <a:pPr indent="355600" algn="just"/>
            <a:r>
              <a:rPr lang="uk-UA" i="1" u="sng" dirty="0">
                <a:latin typeface="Times New Roman" panose="02020603050405020304" pitchFamily="18" charset="0"/>
                <a:cs typeface="Times New Roman" panose="02020603050405020304" pitchFamily="18" charset="0"/>
              </a:rPr>
              <a:t>Протягом місяця після винесення рішення про визнання пропозиції раціоналізаторською і прийняття її до використання авторові видається свідоцтво установленої форми</a:t>
            </a:r>
            <a:r>
              <a:rPr lang="uk-UA" i="1" dirty="0">
                <a:latin typeface="Times New Roman" panose="02020603050405020304" pitchFamily="18" charset="0"/>
                <a:cs typeface="Times New Roman" panose="02020603050405020304" pitchFamily="18" charset="0"/>
              </a:rPr>
              <a:t>. Якщо авторство на пропозицію мають кілька співавторів, то свідоцтво видається кожному із них.</a:t>
            </a:r>
            <a:endParaRPr lang="uk-UA" dirty="0">
              <a:latin typeface="Times New Roman" panose="02020603050405020304" pitchFamily="18" charset="0"/>
              <a:cs typeface="Times New Roman" panose="02020603050405020304" pitchFamily="18" charset="0"/>
            </a:endParaRPr>
          </a:p>
          <a:p>
            <a:pPr indent="355600" algn="just"/>
            <a:r>
              <a:rPr lang="uk-UA" i="1" dirty="0">
                <a:latin typeface="Times New Roman" panose="02020603050405020304" pitchFamily="18" charset="0"/>
                <a:cs typeface="Times New Roman" panose="02020603050405020304" pitchFamily="18" charset="0"/>
              </a:rPr>
              <a:t>Воно видається підприємством, яке прийняло рішення про визнання пропозиції раціоналізаторською і прийняття її до використання, підписується керівником підприємства і стверджується печаткою. У свідоцтві вказується дата і номер заяви, зазначені в Журналі реєстрації.</a:t>
            </a:r>
            <a:endParaRPr lang="uk-UA" dirty="0">
              <a:latin typeface="Times New Roman" panose="02020603050405020304" pitchFamily="18" charset="0"/>
              <a:cs typeface="Times New Roman" panose="02020603050405020304" pitchFamily="18" charset="0"/>
            </a:endParaRPr>
          </a:p>
        </p:txBody>
      </p:sp>
      <p:sp>
        <p:nvSpPr>
          <p:cNvPr id="7" name="Заголовок 1">
            <a:extLst>
              <a:ext uri="{FF2B5EF4-FFF2-40B4-BE49-F238E27FC236}">
                <a16:creationId xmlns:a16="http://schemas.microsoft.com/office/drawing/2014/main" id="{F343D4E8-A97F-4A7C-9CF7-4FF3AC944B11}"/>
              </a:ext>
            </a:extLst>
          </p:cNvPr>
          <p:cNvSpPr txBox="1">
            <a:spLocks/>
          </p:cNvSpPr>
          <p:nvPr/>
        </p:nvSpPr>
        <p:spPr>
          <a:xfrm>
            <a:off x="1259632" y="188640"/>
            <a:ext cx="7740824"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indent="355600" algn="ctr"/>
            <a:r>
              <a:rPr lang="uk-UA" sz="2400" b="1" i="1" dirty="0">
                <a:latin typeface="Times New Roman" panose="02020603050405020304" pitchFamily="18" charset="0"/>
                <a:cs typeface="Times New Roman" panose="02020603050405020304" pitchFamily="18" charset="0"/>
              </a:rPr>
              <a:t>Складання, подання та розгляд заяви на раціоналізаторську пропозицію</a:t>
            </a:r>
            <a:endParaRPr lang="uk-UA"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59294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8947852F-FAC2-4900-8589-5C5AB6C55CA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a:extLst>
              <a:ext uri="{FF2B5EF4-FFF2-40B4-BE49-F238E27FC236}">
                <a16:creationId xmlns:a16="http://schemas.microsoft.com/office/drawing/2014/main" id="{F95FF243-2FAE-41E2-AC23-C103AD06E1A3}"/>
              </a:ext>
            </a:extLst>
          </p:cNvPr>
          <p:cNvSpPr txBox="1">
            <a:spLocks/>
          </p:cNvSpPr>
          <p:nvPr/>
        </p:nvSpPr>
        <p:spPr>
          <a:xfrm>
            <a:off x="1259632" y="188640"/>
            <a:ext cx="7740824"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indent="355600" algn="ctr"/>
            <a:r>
              <a:rPr lang="uk-UA" sz="2800" b="1" i="1" dirty="0">
                <a:effectLst/>
                <a:latin typeface="Times New Roman" panose="02020603050405020304" pitchFamily="18" charset="0"/>
                <a:ea typeface="Calibri" panose="020F0502020204030204" pitchFamily="34" charset="0"/>
                <a:cs typeface="Times New Roman" panose="02020603050405020304" pitchFamily="18" charset="0"/>
              </a:rPr>
              <a:t>Контрольні </a:t>
            </a:r>
            <a:r>
              <a:rPr lang="uk-UA" sz="2800" b="1" i="0" dirty="0">
                <a:effectLst/>
                <a:latin typeface="Times New Roman" panose="02020603050405020304" pitchFamily="18" charset="0"/>
                <a:ea typeface="Calibri" panose="020F0502020204030204" pitchFamily="34" charset="0"/>
                <a:cs typeface="Times New Roman" panose="02020603050405020304" pitchFamily="18" charset="0"/>
              </a:rPr>
              <a:t>за</a:t>
            </a:r>
            <a:r>
              <a:rPr lang="uk-UA" sz="2800" b="1" i="1" dirty="0">
                <a:effectLst/>
                <a:latin typeface="Times New Roman" panose="02020603050405020304" pitchFamily="18" charset="0"/>
                <a:ea typeface="Calibri" panose="020F0502020204030204" pitchFamily="34" charset="0"/>
                <a:cs typeface="Times New Roman" panose="02020603050405020304" pitchFamily="18" charset="0"/>
              </a:rPr>
              <a:t>питання:</a:t>
            </a:r>
            <a:endParaRPr lang="uk-UA" sz="28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1128B563-E5F7-461C-9980-7D9174DAE5D5}"/>
              </a:ext>
            </a:extLst>
          </p:cNvPr>
          <p:cNvSpPr txBox="1"/>
          <p:nvPr/>
        </p:nvSpPr>
        <p:spPr>
          <a:xfrm>
            <a:off x="102262" y="1182231"/>
            <a:ext cx="8892952" cy="2246769"/>
          </a:xfrm>
          <a:prstGeom prst="rect">
            <a:avLst/>
          </a:prstGeom>
          <a:noFill/>
        </p:spPr>
        <p:txBody>
          <a:bodyPr wrap="square">
            <a:spAutoFit/>
          </a:bodyPr>
          <a:lstStyle/>
          <a:p>
            <a:pPr marL="1976438" lvl="0" algn="just">
              <a:buFont typeface="Times New Roman" panose="02020603050405020304" pitchFamily="18" charset="0"/>
              <a:buAutoNum type="arabicPeriod"/>
              <a:tabLst>
                <a:tab pos="146050" algn="l"/>
              </a:tabLst>
            </a:pP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Що таке </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раціоналізаторська</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 пропозиція?</a:t>
            </a:r>
            <a:endParaRPr lang="uk-UA" sz="2000" dirty="0">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AutoNum type="arabicPeriod"/>
              <a:tabLst>
                <a:tab pos="146050" algn="l"/>
              </a:tabLst>
            </a:pP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Які о</a:t>
            </a:r>
            <a:r>
              <a:rPr lang="uk-UA" sz="2000" b="0" dirty="0">
                <a:effectLst/>
                <a:latin typeface="Times New Roman" panose="02020603050405020304" pitchFamily="18" charset="0"/>
                <a:ea typeface="Times New Roman" panose="02020603050405020304" pitchFamily="18" charset="0"/>
                <a:cs typeface="Times New Roman" panose="02020603050405020304" pitchFamily="18" charset="0"/>
              </a:rPr>
              <a:t>знаки раціоналізаторської пропозиції</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2000" dirty="0">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AutoNum type="arabicPeriod"/>
              <a:tabLst>
                <a:tab pos="146050" algn="l"/>
              </a:tabLst>
            </a:pP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Хто може бути автором (співавтором) </a:t>
            </a:r>
            <a:r>
              <a:rPr lang="uk-UA" sz="2000" b="0" dirty="0">
                <a:effectLst/>
                <a:latin typeface="Times New Roman" panose="02020603050405020304" pitchFamily="18" charset="0"/>
                <a:ea typeface="Times New Roman" panose="02020603050405020304" pitchFamily="18" charset="0"/>
                <a:cs typeface="Times New Roman" panose="02020603050405020304" pitchFamily="18" charset="0"/>
              </a:rPr>
              <a:t>раціоналізаторської пропозиції</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2000" dirty="0">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AutoNum type="arabicPeriod"/>
              <a:tabLst>
                <a:tab pos="146050" algn="l"/>
              </a:tabLst>
            </a:pP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Який порядок с</a:t>
            </a:r>
            <a:r>
              <a:rPr lang="uk-UA" sz="2000" b="0" dirty="0">
                <a:effectLst/>
                <a:latin typeface="Times New Roman" panose="02020603050405020304" pitchFamily="18" charset="0"/>
                <a:ea typeface="Times New Roman" panose="02020603050405020304" pitchFamily="18" charset="0"/>
                <a:cs typeface="Times New Roman" panose="02020603050405020304" pitchFamily="18" charset="0"/>
              </a:rPr>
              <a:t>кладання, подання та розгляду заяви на раціоналізаторську пропозицію</a:t>
            </a:r>
            <a:r>
              <a:rPr lang="uk-UA" sz="20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2000" dirty="0">
              <a:effectLst/>
              <a:latin typeface="Times New Roman" panose="02020603050405020304" pitchFamily="18" charset="0"/>
              <a:ea typeface="Times New Roman" panose="02020603050405020304" pitchFamily="18" charset="0"/>
            </a:endParaRPr>
          </a:p>
          <a:p>
            <a:pPr marL="342900" lvl="0" indent="-342900" algn="just">
              <a:buFont typeface="Times New Roman" panose="02020603050405020304" pitchFamily="18" charset="0"/>
              <a:buAutoNum type="arabicPeriod"/>
              <a:tabLst>
                <a:tab pos="146050" algn="l"/>
              </a:tabLst>
            </a:pPr>
            <a:r>
              <a:rPr lang="uk-UA" sz="2000" i="0" dirty="0">
                <a:effectLst/>
                <a:latin typeface="Times New Roman" panose="02020603050405020304" pitchFamily="18" charset="0"/>
                <a:ea typeface="Times New Roman" panose="02020603050405020304" pitchFamily="18" charset="0"/>
                <a:cs typeface="Times New Roman" panose="02020603050405020304" pitchFamily="18" charset="0"/>
              </a:rPr>
              <a:t>Які права автора раціоналізаторської пропозиції та як здійснюється їх захист</a:t>
            </a:r>
            <a:r>
              <a:rPr lang="uk-UA" sz="2000" i="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uk-UA" sz="2000" dirty="0">
              <a:effectLst/>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AEA1D4D6-22D0-4A83-B8CD-43FD500A5B58}"/>
              </a:ext>
            </a:extLst>
          </p:cNvPr>
          <p:cNvSpPr txBox="1"/>
          <p:nvPr/>
        </p:nvSpPr>
        <p:spPr>
          <a:xfrm>
            <a:off x="125524" y="3499261"/>
            <a:ext cx="8892952" cy="3170099"/>
          </a:xfrm>
          <a:prstGeom prst="rect">
            <a:avLst/>
          </a:prstGeom>
          <a:noFill/>
        </p:spPr>
        <p:txBody>
          <a:bodyPr wrap="square">
            <a:spAutoFit/>
          </a:bodyPr>
          <a:lstStyle/>
          <a:p>
            <a:pPr indent="450215" algn="ctr"/>
            <a:r>
              <a:rPr lang="uk-UA" sz="2000" b="1" dirty="0">
                <a:effectLst/>
                <a:latin typeface="Times New Roman" panose="02020603050405020304" pitchFamily="18" charset="0"/>
                <a:ea typeface="Calibri" panose="020F0502020204030204" pitchFamily="34" charset="0"/>
                <a:cs typeface="Times New Roman" panose="02020603050405020304" pitchFamily="18" charset="0"/>
              </a:rPr>
              <a:t>Література:</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tabLst>
                <a:tab pos="630555" algn="l"/>
              </a:tabLst>
            </a:pP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Дергачова В.В.,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Пермінова</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С.О. Інтелектуальна власність: навчальний посібник / В. В. Дергачова, С. О.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Пермінова</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за ред. О. А. Гавриша  К.: НТУУ «КПІ», 2015. 416 с.. </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tabLst>
                <a:tab pos="630555" algn="l"/>
              </a:tabLst>
            </a:pP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Наукова діяльність, Патентознавство. Інтелектуальна власність : підручник /Укладачі: Г.О.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Оборський</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І.М.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Чістякова</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Д.Д.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Татакі</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О.С. Білоусов,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І.К.Кривдіна</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uk-UA" sz="2000" dirty="0" err="1">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В.П.Кубко</a:t>
            </a:r>
            <a:r>
              <a:rPr lang="uk-UA" sz="2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С.Х. Яворський. К : Каравела, 2016. 232 с. </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buFont typeface="+mj-lt"/>
              <a:buAutoNum type="arabicPeriod"/>
              <a:tabLst>
                <a:tab pos="630555" algn="l"/>
              </a:tabLst>
            </a:pP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Ходаківський</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Є. І. Інтелектуальна власність: економіко-правові аспекти [текст] Підручник: 3-тє вид., перероб. та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доп</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 Є. І.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Ходаківський</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В. П. </a:t>
            </a:r>
            <a:r>
              <a:rPr lang="uk-UA" sz="2000" dirty="0" err="1">
                <a:effectLst/>
                <a:latin typeface="Times New Roman" panose="02020603050405020304" pitchFamily="18" charset="0"/>
                <a:ea typeface="Calibri" panose="020F0502020204030204" pitchFamily="34" charset="0"/>
                <a:cs typeface="Times New Roman" panose="02020603050405020304" pitchFamily="18" charset="0"/>
              </a:rPr>
              <a:t>Якобчук</a:t>
            </a:r>
            <a:r>
              <a:rPr lang="uk-UA" sz="2000" dirty="0">
                <a:effectLst/>
                <a:latin typeface="Times New Roman" panose="02020603050405020304" pitchFamily="18" charset="0"/>
                <a:ea typeface="Calibri" panose="020F0502020204030204" pitchFamily="34" charset="0"/>
                <a:cs typeface="Times New Roman" panose="02020603050405020304" pitchFamily="18" charset="0"/>
              </a:rPr>
              <a:t>, І. Л. Литвинчук. К.: «Центр учбової літератури», 2017.  504 с.</a:t>
            </a:r>
            <a:endParaRPr lang="uk-UA"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42483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Прямоугольник 6"/>
          <p:cNvSpPr/>
          <p:nvPr/>
        </p:nvSpPr>
        <p:spPr>
          <a:xfrm>
            <a:off x="144240" y="1012443"/>
            <a:ext cx="8856984" cy="5940088"/>
          </a:xfrm>
          <a:prstGeom prst="rect">
            <a:avLst/>
          </a:prstGeom>
        </p:spPr>
        <p:txBody>
          <a:bodyPr wrap="square">
            <a:spAutoFit/>
          </a:bodyPr>
          <a:lstStyle/>
          <a:p>
            <a:pPr algn="just"/>
            <a:r>
              <a:rPr lang="uk-UA" sz="2000" i="1" dirty="0">
                <a:latin typeface="Times New Roman" panose="02020603050405020304" pitchFamily="18" charset="0"/>
                <a:cs typeface="Times New Roman" panose="02020603050405020304" pitchFamily="18" charset="0"/>
              </a:rPr>
              <a:t>                           Раціоналізаторські пропозиції є результатом найбільш поширеного виду технічної творчості, як і за своєю новизною і технічним рівнем є нижчою від винахідництва, проте за доступністю, масштабністю та деякими іншими факторами не поступається йому. Саме своїм масовим застосуванням раціоналізаторські пропозиції інколи здатні давати більший економічний ефект, ніж винаходи. Економія від використання раціоналізаторських пропозицій у підсумку буває більшою, ніж від використання винаходів. Саме тому раціоналізаторство як форма технічної творчості заслуговує на всіляке заохочення і</a:t>
            </a:r>
            <a:r>
              <a:rPr lang="uk-UA" sz="2000" b="1" i="1" dirty="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стимулювання, а його результати - раціоналізаторські пропозиції - потребують надійної правової охорони. При цьому слід мати на увазі, що досить часто заявки на винаходи відхиляються тому, що втрачена їх новизна, але пропозиції у своїй суті є винаходами, і в таких випадках буде доречною правова охорона раціоналізаторських пропозицій.</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Раціоналізаторство є невід'ємною складовою виробничої діяльності, яка не може розвиватись без постійного </a:t>
            </a:r>
            <a:r>
              <a:rPr lang="uk-UA" sz="2000" b="1" i="1" dirty="0">
                <a:latin typeface="Times New Roman" panose="02020603050405020304" pitchFamily="18" charset="0"/>
                <a:cs typeface="Times New Roman" panose="02020603050405020304" pitchFamily="18" charset="0"/>
              </a:rPr>
              <a:t>і </a:t>
            </a:r>
            <a:r>
              <a:rPr lang="uk-UA" sz="2000" i="1" dirty="0">
                <a:latin typeface="Times New Roman" panose="02020603050405020304" pitchFamily="18" charset="0"/>
                <a:cs typeface="Times New Roman" panose="02020603050405020304" pitchFamily="18" charset="0"/>
              </a:rPr>
              <a:t>систематичного удосконалення. Воно спрямоване на удосконалення продукції, технології виробництва, техніки та іншого обладнання і стосується будь-якої сфери - промисловості, транспорту, оборони, охорони здоров'я, сільського господарства тощо. </a:t>
            </a:r>
            <a:endParaRPr lang="uk-UA" sz="2000" dirty="0">
              <a:latin typeface="Times New Roman" panose="02020603050405020304" pitchFamily="18" charset="0"/>
              <a:cs typeface="Times New Roman" panose="02020603050405020304" pitchFamily="18" charset="0"/>
            </a:endParaRPr>
          </a:p>
        </p:txBody>
      </p:sp>
      <p:sp>
        <p:nvSpPr>
          <p:cNvPr id="8" name="Заголовок 1"/>
          <p:cNvSpPr txBox="1">
            <a:spLocks/>
          </p:cNvSpPr>
          <p:nvPr/>
        </p:nvSpPr>
        <p:spPr>
          <a:xfrm>
            <a:off x="1403648" y="188640"/>
            <a:ext cx="7293496"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Раціоналізаторські пропозиції - найпоширеніший вид технічної творчості</a:t>
            </a:r>
            <a:endParaRPr lang="uk-UA" sz="24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8052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86739" y="1506934"/>
            <a:ext cx="8856984" cy="5016758"/>
          </a:xfrm>
          <a:prstGeom prst="rect">
            <a:avLst/>
          </a:prstGeom>
        </p:spPr>
        <p:txBody>
          <a:bodyPr wrap="square">
            <a:spAutoFit/>
          </a:bodyPr>
          <a:lstStyle/>
          <a:p>
            <a:pPr indent="442913" algn="just"/>
            <a:r>
              <a:rPr lang="uk-UA" sz="2000" i="1" dirty="0">
                <a:latin typeface="Times New Roman" panose="02020603050405020304" pitchFamily="18" charset="0"/>
                <a:cs typeface="Times New Roman" panose="02020603050405020304" pitchFamily="18" charset="0"/>
              </a:rPr>
              <a:t> Саме широке використання пропозицій, спрямованих на удосконалення процесів суспільно корисної праці, і дає досить помітний економічний ефект.</a:t>
            </a:r>
          </a:p>
          <a:p>
            <a:pPr indent="354013" algn="just"/>
            <a:r>
              <a:rPr lang="uk-UA" sz="2000" i="1" dirty="0">
                <a:latin typeface="Times New Roman" panose="02020603050405020304" pitchFamily="18" charset="0"/>
                <a:cs typeface="Times New Roman" panose="02020603050405020304" pitchFamily="18" charset="0"/>
              </a:rPr>
              <a:t>Нині раціоналізаторська діяльність регулюється Цивільним кодексом                              України, Тимчасовим положенням про правову охорону об'єктів промислової власності та раціоналізаторських пропозицій (далі - Тимчасове положення), затвердженим Указом Президента України від 18 вересня 1992 р., та Методичними рекомендаціями про порядок складання, подачі і розгляду заяви на раціоналізаторську пропозицію, затвердженими наказом </a:t>
            </a:r>
            <a:r>
              <a:rPr lang="uk-UA" sz="2000" i="1" dirty="0" err="1">
                <a:latin typeface="Times New Roman" panose="02020603050405020304" pitchFamily="18" charset="0"/>
                <a:cs typeface="Times New Roman" panose="02020603050405020304" pitchFamily="18" charset="0"/>
              </a:rPr>
              <a:t>Держпатенту</a:t>
            </a:r>
            <a:r>
              <a:rPr lang="uk-UA" sz="2000" i="1" dirty="0">
                <a:latin typeface="Times New Roman" panose="02020603050405020304" pitchFamily="18" charset="0"/>
                <a:cs typeface="Times New Roman" panose="02020603050405020304" pitchFamily="18" charset="0"/>
              </a:rPr>
              <a:t> України від 27 квітня 1995 р. </a:t>
            </a:r>
            <a:r>
              <a:rPr lang="uk-UA" sz="2000" i="1" dirty="0" err="1">
                <a:latin typeface="Times New Roman" panose="02020603050405020304" pitchFamily="18" charset="0"/>
                <a:cs typeface="Times New Roman" panose="02020603050405020304" pitchFamily="18" charset="0"/>
              </a:rPr>
              <a:t>Держпатент</a:t>
            </a:r>
            <a:r>
              <a:rPr lang="uk-UA" sz="2000" i="1" dirty="0">
                <a:latin typeface="Times New Roman" panose="02020603050405020304" pitchFamily="18" charset="0"/>
                <a:cs typeface="Times New Roman" panose="02020603050405020304" pitchFamily="18" charset="0"/>
              </a:rPr>
              <a:t> України прийняв ряд відомчих нормативних актів, спрямованих на поглиблену регламентацію регулювання раціоналізаторської діяльності. </a:t>
            </a:r>
          </a:p>
          <a:p>
            <a:pPr indent="354013" algn="just"/>
            <a:r>
              <a:rPr lang="uk-UA" sz="2000" i="1" dirty="0">
                <a:latin typeface="Times New Roman" panose="02020603050405020304" pitchFamily="18" charset="0"/>
                <a:cs typeface="Times New Roman" panose="02020603050405020304" pitchFamily="18" charset="0"/>
              </a:rPr>
              <a:t>Тимчасове положення змінене Указом Президента України «Про визнання такими, що втратили чинність, Указів Президента України у зв'язку з прийняттям законів України щодо промислової власності» від 22 червня 1995 р. № 324/94.</a:t>
            </a:r>
            <a:endParaRPr lang="uk-UA" sz="2000" dirty="0">
              <a:latin typeface="Times New Roman" panose="02020603050405020304" pitchFamily="18" charset="0"/>
              <a:cs typeface="Times New Roman" panose="02020603050405020304" pitchFamily="18" charset="0"/>
            </a:endParaRPr>
          </a:p>
          <a:p>
            <a:pPr indent="355600" algn="just"/>
            <a:endParaRPr lang="uk-UA" sz="2000" i="1" dirty="0">
              <a:latin typeface="Times New Roman" panose="02020603050405020304" pitchFamily="18" charset="0"/>
              <a:cs typeface="Times New Roman" panose="02020603050405020304" pitchFamily="18" charset="0"/>
            </a:endParaRPr>
          </a:p>
        </p:txBody>
      </p:sp>
      <p:sp>
        <p:nvSpPr>
          <p:cNvPr id="5" name="Заголовок 1"/>
          <p:cNvSpPr txBox="1">
            <a:spLocks/>
          </p:cNvSpPr>
          <p:nvPr/>
        </p:nvSpPr>
        <p:spPr>
          <a:xfrm>
            <a:off x="1403648" y="188640"/>
            <a:ext cx="7540972"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400" i="1" dirty="0">
                <a:effectLst/>
                <a:latin typeface="Times New Roman" panose="02020603050405020304" pitchFamily="18" charset="0"/>
                <a:ea typeface="Times New Roman" panose="02020603050405020304" pitchFamily="18" charset="0"/>
                <a:cs typeface="Times New Roman" panose="02020603050405020304" pitchFamily="18" charset="0"/>
              </a:rPr>
              <a:t>Раціоналізаторські пропозиції - найпоширеніший вид технічної </a:t>
            </a:r>
            <a:r>
              <a:rPr lang="uk-UA" sz="2400" i="1" dirty="0" err="1">
                <a:effectLst/>
                <a:latin typeface="Times New Roman" panose="02020603050405020304" pitchFamily="18" charset="0"/>
                <a:ea typeface="Times New Roman" panose="02020603050405020304" pitchFamily="18" charset="0"/>
                <a:cs typeface="Times New Roman" panose="02020603050405020304" pitchFamily="18" charset="0"/>
              </a:rPr>
              <a:t>творчос</a:t>
            </a:r>
            <a:r>
              <a:rPr lang="uk-UA" sz="2400" i="1" dirty="0" err="1">
                <a:effectLst/>
                <a:latin typeface="Times New Roman" panose="02020603050405020304" pitchFamily="18" charset="0"/>
                <a:cs typeface="Times New Roman" panose="02020603050405020304" pitchFamily="18" charset="0"/>
              </a:rPr>
              <a:t>озицію</a:t>
            </a:r>
            <a:endParaRPr lang="uk-UA" sz="24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7328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a:extLst>
              <a:ext uri="{FF2B5EF4-FFF2-40B4-BE49-F238E27FC236}">
                <a16:creationId xmlns:a16="http://schemas.microsoft.com/office/drawing/2014/main" id="{A3D82A4B-D3CF-4399-80AE-B7585EFC08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323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Заголовок 1">
            <a:extLst>
              <a:ext uri="{FF2B5EF4-FFF2-40B4-BE49-F238E27FC236}">
                <a16:creationId xmlns:a16="http://schemas.microsoft.com/office/drawing/2014/main" id="{97768664-4291-4767-BB4C-42799F6E4662}"/>
              </a:ext>
            </a:extLst>
          </p:cNvPr>
          <p:cNvSpPr txBox="1">
            <a:spLocks/>
          </p:cNvSpPr>
          <p:nvPr/>
        </p:nvSpPr>
        <p:spPr>
          <a:xfrm>
            <a:off x="1403648" y="188640"/>
            <a:ext cx="7293496"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ea typeface="Times New Roman" panose="02020603050405020304" pitchFamily="18" charset="0"/>
                <a:cs typeface="Times New Roman" panose="02020603050405020304" pitchFamily="18" charset="0"/>
              </a:rPr>
              <a:t>Ознаки раціоналізаторської пропозиції</a:t>
            </a:r>
            <a:endParaRPr lang="uk-UA" sz="2800" b="0" i="1"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BA8192BC-C6E7-434A-A431-3D50242387A5}"/>
              </a:ext>
            </a:extLst>
          </p:cNvPr>
          <p:cNvSpPr txBox="1"/>
          <p:nvPr/>
        </p:nvSpPr>
        <p:spPr>
          <a:xfrm>
            <a:off x="143508" y="1313404"/>
            <a:ext cx="8856984" cy="5170646"/>
          </a:xfrm>
          <a:prstGeom prst="rect">
            <a:avLst/>
          </a:prstGeom>
          <a:noFill/>
        </p:spPr>
        <p:txBody>
          <a:bodyPr wrap="square">
            <a:spAutoFit/>
          </a:bodyPr>
          <a:lstStyle/>
          <a:p>
            <a:pPr indent="355600" algn="just"/>
            <a:r>
              <a:rPr lang="uk-UA" sz="2200" i="1" u="sng" dirty="0">
                <a:latin typeface="Times New Roman" panose="02020603050405020304" pitchFamily="18" charset="0"/>
                <a:cs typeface="Times New Roman" panose="02020603050405020304" pitchFamily="18" charset="0"/>
              </a:rPr>
              <a:t>Відповідно до наведених нормативних актів раціоналізаторською визнається пропозиція, яка є новою і корисною для підприємства, якому вона подана, і передбачає створення або зміну конструкції виробів, технології виробництва, техніки або складу матеріалів</a:t>
            </a:r>
            <a:r>
              <a:rPr lang="uk-UA" sz="2200" i="1" dirty="0">
                <a:latin typeface="Times New Roman" panose="02020603050405020304" pitchFamily="18" charset="0"/>
                <a:cs typeface="Times New Roman" panose="02020603050405020304" pitchFamily="18" charset="0"/>
              </a:rPr>
              <a:t>.</a:t>
            </a:r>
            <a:endParaRPr lang="uk-UA" sz="2200" dirty="0">
              <a:latin typeface="Times New Roman" panose="02020603050405020304" pitchFamily="18" charset="0"/>
              <a:cs typeface="Times New Roman" panose="02020603050405020304" pitchFamily="18" charset="0"/>
            </a:endParaRPr>
          </a:p>
          <a:p>
            <a:pPr indent="355600" algn="just"/>
            <a:r>
              <a:rPr lang="uk-UA" sz="2200" i="1" dirty="0">
                <a:latin typeface="Times New Roman" panose="02020603050405020304" pitchFamily="18" charset="0"/>
                <a:cs typeface="Times New Roman" panose="02020603050405020304" pitchFamily="18" charset="0"/>
              </a:rPr>
              <a:t>Отже, раціоналізаторська пропозиція має стосуватись виробів, технології, задіяної техніки або складу матеріалів.</a:t>
            </a:r>
          </a:p>
          <a:p>
            <a:pPr indent="355600" algn="just"/>
            <a:r>
              <a:rPr lang="uk-UA" sz="2200" i="1" dirty="0">
                <a:latin typeface="Times New Roman" panose="02020603050405020304" pitchFamily="18" charset="0"/>
                <a:cs typeface="Times New Roman" panose="02020603050405020304" pitchFamily="18" charset="0"/>
              </a:rPr>
              <a:t> Тож </a:t>
            </a:r>
            <a:r>
              <a:rPr lang="uk-UA" sz="2200" i="1" u="sng" dirty="0">
                <a:latin typeface="Times New Roman" panose="02020603050405020304" pitchFamily="18" charset="0"/>
                <a:cs typeface="Times New Roman" panose="02020603050405020304" pitchFamily="18" charset="0"/>
              </a:rPr>
              <a:t>об'єктами раціоналізаторських пропозицій можуть бути конструктивні рішення виробів, технологічні процеси, тобто способи, а також речовина (склад матеріалів)</a:t>
            </a:r>
            <a:r>
              <a:rPr lang="uk-UA" sz="2200" i="1" dirty="0">
                <a:latin typeface="Times New Roman" panose="02020603050405020304" pitchFamily="18" charset="0"/>
                <a:cs typeface="Times New Roman" panose="02020603050405020304" pitchFamily="18" charset="0"/>
              </a:rPr>
              <a:t>. Але не треба розуміти наведений перелік об'єктів як обмеження раціоналізаторства. </a:t>
            </a:r>
          </a:p>
          <a:p>
            <a:pPr indent="355600" algn="just"/>
            <a:r>
              <a:rPr lang="uk-UA" sz="2200" i="1" u="sng" dirty="0">
                <a:latin typeface="Times New Roman" panose="02020603050405020304" pitchFamily="18" charset="0"/>
                <a:cs typeface="Times New Roman" panose="02020603050405020304" pitchFamily="18" charset="0"/>
              </a:rPr>
              <a:t>Раціоналізаторська пропозиція може стосуватись будь-якої сфери суспільно корисної діяльності людини. </a:t>
            </a:r>
          </a:p>
          <a:p>
            <a:pPr indent="355600" algn="just"/>
            <a:r>
              <a:rPr lang="uk-UA" sz="2200" i="1" u="sng" dirty="0">
                <a:latin typeface="Times New Roman" panose="02020603050405020304" pitchFamily="18" charset="0"/>
                <a:cs typeface="Times New Roman" panose="02020603050405020304" pitchFamily="18" charset="0"/>
              </a:rPr>
              <a:t>Це може бути удосконалення медичних інструментів та апаратури, зв'язку і транспорту тощо</a:t>
            </a:r>
            <a:r>
              <a:rPr lang="uk-UA" sz="2200" i="1" dirty="0">
                <a:latin typeface="Times New Roman" panose="02020603050405020304" pitchFamily="18" charset="0"/>
                <a:cs typeface="Times New Roman" panose="02020603050405020304" pitchFamily="18" charset="0"/>
              </a:rPr>
              <a:t>.</a:t>
            </a:r>
          </a:p>
          <a:p>
            <a:pPr indent="355600" algn="just"/>
            <a:endParaRPr lang="uk-UA" sz="22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3657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3237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258573" y="753800"/>
            <a:ext cx="8914904" cy="5940088"/>
          </a:xfrm>
          <a:prstGeom prst="rect">
            <a:avLst/>
          </a:prstGeom>
        </p:spPr>
        <p:txBody>
          <a:bodyPr wrap="square">
            <a:spAutoFit/>
          </a:bodyPr>
          <a:lstStyle/>
          <a:p>
            <a:pPr marL="1430338" indent="-1074738" algn="just"/>
            <a:r>
              <a:rPr lang="uk-UA" sz="2000" i="1" dirty="0">
                <a:latin typeface="Times New Roman" panose="02020603050405020304" pitchFamily="18" charset="0"/>
                <a:cs typeface="Times New Roman" panose="02020603050405020304" pitchFamily="18" charset="0"/>
              </a:rPr>
              <a:t>                        До раціоналізаторської пропозиції законодавство встановило три необхідних вимоги:</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1) </a:t>
            </a:r>
            <a:r>
              <a:rPr lang="uk-UA" sz="2000" i="1" u="sng" dirty="0">
                <a:latin typeface="Times New Roman" panose="02020603050405020304" pitchFamily="18" charset="0"/>
                <a:cs typeface="Times New Roman" panose="02020603050405020304" pitchFamily="18" charset="0"/>
              </a:rPr>
              <a:t>вона має належати до профілю підприємства, якому подана; </a:t>
            </a:r>
            <a:endParaRPr lang="uk-UA" sz="2000" dirty="0">
              <a:latin typeface="Times New Roman" panose="02020603050405020304" pitchFamily="18" charset="0"/>
              <a:cs typeface="Times New Roman" panose="02020603050405020304" pitchFamily="18" charset="0"/>
            </a:endParaRPr>
          </a:p>
          <a:p>
            <a:pPr indent="355600" algn="just"/>
            <a:r>
              <a:rPr lang="uk-UA" sz="2000" i="1" u="sng" dirty="0">
                <a:latin typeface="Times New Roman" panose="02020603050405020304" pitchFamily="18" charset="0"/>
                <a:cs typeface="Times New Roman" panose="02020603050405020304" pitchFamily="18" charset="0"/>
              </a:rPr>
              <a:t>2) має бути новою;</a:t>
            </a:r>
            <a:endParaRPr lang="uk-UA" sz="2000" dirty="0">
              <a:latin typeface="Times New Roman" panose="02020603050405020304" pitchFamily="18" charset="0"/>
              <a:cs typeface="Times New Roman" panose="02020603050405020304" pitchFamily="18" charset="0"/>
            </a:endParaRPr>
          </a:p>
          <a:p>
            <a:pPr indent="355600" algn="just"/>
            <a:r>
              <a:rPr lang="uk-UA" sz="2000" i="1" u="sng" dirty="0">
                <a:latin typeface="Times New Roman" panose="02020603050405020304" pitchFamily="18" charset="0"/>
                <a:cs typeface="Times New Roman" panose="02020603050405020304" pitchFamily="18" charset="0"/>
              </a:rPr>
              <a:t>3) бути корисною підприємству, якому подана.</a:t>
            </a:r>
            <a:r>
              <a:rPr lang="uk-UA" sz="2000" i="1" dirty="0">
                <a:latin typeface="Times New Roman" panose="02020603050405020304" pitchFamily="18" charset="0"/>
                <a:cs typeface="Times New Roman" panose="02020603050405020304" pitchFamily="18" charset="0"/>
              </a:rPr>
              <a:t> </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Пропозиція подається тому підприємству, якому відповідає за профілем його діяльності. При цьому не має значення, де працює раціоналізатор і взагалі чи він працює. Раціоналізаторська пропозиція має відношення до діяльності підприємства, якщо вона може бути використана в технологічному процесі цього підприємства, у продукції, що ним виробляється, у техніці або матеріалах.</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Така </a:t>
            </a:r>
            <a:r>
              <a:rPr lang="uk-UA" sz="2000" i="1" u="sng" dirty="0">
                <a:latin typeface="Times New Roman" panose="02020603050405020304" pitchFamily="18" charset="0"/>
                <a:cs typeface="Times New Roman" panose="02020603050405020304" pitchFamily="18" charset="0"/>
              </a:rPr>
              <a:t>пропозиція визнається новою для підприємства, якому вона подана, якщо її сутність на цьому підприємстві до подачі заяви на неї не була відома.</a:t>
            </a:r>
            <a:r>
              <a:rPr lang="uk-UA" sz="2000" i="1" dirty="0">
                <a:latin typeface="Times New Roman" panose="02020603050405020304" pitchFamily="18" charset="0"/>
                <a:cs typeface="Times New Roman" panose="02020603050405020304" pitchFamily="18" charset="0"/>
              </a:rPr>
              <a:t> Для встановлення новизни раціоналізаторської пропозиції використовуються усі наявні на підприємстві джерела інформації, які містять відомості про цю або</a:t>
            </a:r>
            <a:r>
              <a:rPr lang="uk-UA" sz="2000" b="1" i="1" dirty="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подібну пропозицію.</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Однак новизна раціоналізаторської пропозиції не втрачається, якщо вона використовується за ініціативою її автора не більше, як три місяці до подання заяви на тому підприємстві, де подана</a:t>
            </a:r>
            <a:r>
              <a:rPr lang="uk-UA" sz="2000" b="1" i="1" dirty="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заява. </a:t>
            </a:r>
          </a:p>
        </p:txBody>
      </p:sp>
      <p:sp>
        <p:nvSpPr>
          <p:cNvPr id="7" name="Заголовок 1"/>
          <p:cNvSpPr txBox="1">
            <a:spLocks/>
          </p:cNvSpPr>
          <p:nvPr/>
        </p:nvSpPr>
        <p:spPr>
          <a:xfrm>
            <a:off x="1403648" y="188640"/>
            <a:ext cx="7293496"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ea typeface="Times New Roman" panose="02020603050405020304" pitchFamily="18" charset="0"/>
                <a:cs typeface="Times New Roman" panose="02020603050405020304" pitchFamily="18" charset="0"/>
              </a:rPr>
              <a:t>Ознаки раціоналізаторської пропозиції</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1907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Прямоугольник 1"/>
          <p:cNvSpPr/>
          <p:nvPr/>
        </p:nvSpPr>
        <p:spPr>
          <a:xfrm>
            <a:off x="24275" y="772415"/>
            <a:ext cx="8928992" cy="5940088"/>
          </a:xfrm>
          <a:prstGeom prst="rect">
            <a:avLst/>
          </a:prstGeom>
        </p:spPr>
        <p:txBody>
          <a:bodyPr wrap="square">
            <a:spAutoFit/>
          </a:bodyPr>
          <a:lstStyle/>
          <a:p>
            <a:pPr indent="355600" algn="just"/>
            <a:r>
              <a:rPr lang="uk-UA" sz="2000" i="1" dirty="0">
                <a:latin typeface="Times New Roman" panose="02020603050405020304" pitchFamily="18" charset="0"/>
                <a:cs typeface="Times New Roman" panose="02020603050405020304" pitchFamily="18" charset="0"/>
              </a:rPr>
              <a:t>                       Раціоналізаторська </a:t>
            </a:r>
            <a:r>
              <a:rPr lang="uk-UA" sz="2000" i="1" u="sng" dirty="0">
                <a:latin typeface="Times New Roman" panose="02020603050405020304" pitchFamily="18" charset="0"/>
                <a:cs typeface="Times New Roman" panose="02020603050405020304" pitchFamily="18" charset="0"/>
              </a:rPr>
              <a:t>пропозиція визнається корисною для</a:t>
            </a:r>
          </a:p>
          <a:p>
            <a:pPr indent="355600" algn="just"/>
            <a:r>
              <a:rPr lang="uk-UA" sz="2000" i="1" u="sng" dirty="0">
                <a:latin typeface="Times New Roman" panose="02020603050405020304" pitchFamily="18" charset="0"/>
                <a:cs typeface="Times New Roman" panose="02020603050405020304" pitchFamily="18" charset="0"/>
              </a:rPr>
              <a:t>                        підприємства</a:t>
            </a:r>
            <a:r>
              <a:rPr lang="uk-UA" sz="2000" i="1" dirty="0">
                <a:latin typeface="Times New Roman" panose="02020603050405020304" pitchFamily="18" charset="0"/>
                <a:cs typeface="Times New Roman" panose="02020603050405020304" pitchFamily="18" charset="0"/>
              </a:rPr>
              <a:t>, якому подана заява на неї, </a:t>
            </a:r>
            <a:r>
              <a:rPr lang="uk-UA" sz="2000" i="1" u="sng" dirty="0">
                <a:latin typeface="Times New Roman" panose="02020603050405020304" pitchFamily="18" charset="0"/>
                <a:cs typeface="Times New Roman" panose="02020603050405020304" pitchFamily="18" charset="0"/>
              </a:rPr>
              <a:t>якщо її використання дає змогу підвищити економічну ефективність виробництва, одержати кращий дохід (прибуток) або одержати інший позитивний ефект</a:t>
            </a:r>
            <a:r>
              <a:rPr lang="uk-UA" sz="2000" i="1" dirty="0">
                <a:latin typeface="Times New Roman" panose="02020603050405020304" pitchFamily="18" charset="0"/>
                <a:cs typeface="Times New Roman" panose="02020603050405020304" pitchFamily="18" charset="0"/>
              </a:rPr>
              <a:t>. Позитивний ефект може полягати в будь-якому підвищенні технічного рівня виробництва, поліпшенні умов та безпеки праці, зниженні негативного впливу на навколишнє середовище тощо.</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Зазначені Методичні рекомендації про порядок складання, подачі і розгляду заяви на раціоналізаторську пропозицію (далі - Методичні рекомендації) містять ряд умов, за наявності яких пропозиція не може бути визнана раціоналізаторською, а саме:</a:t>
            </a:r>
            <a:endParaRPr lang="uk-UA" sz="20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uk-UA" sz="2000" i="1" dirty="0">
                <a:latin typeface="Times New Roman" panose="02020603050405020304" pitchFamily="18" charset="0"/>
                <a:cs typeface="Times New Roman" panose="02020603050405020304" pitchFamily="18" charset="0"/>
              </a:rPr>
              <a:t>запозичення чужого досвіду без власного творчого внеску;</a:t>
            </a:r>
            <a:endParaRPr lang="uk-UA" sz="20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uk-UA" sz="2000" i="1" dirty="0">
                <a:latin typeface="Times New Roman" panose="02020603050405020304" pitchFamily="18" charset="0"/>
                <a:cs typeface="Times New Roman" panose="02020603050405020304" pitchFamily="18" charset="0"/>
              </a:rPr>
              <a:t>пропозиції, що містять відомі рішення;</a:t>
            </a:r>
            <a:endParaRPr lang="uk-UA" sz="20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uk-UA" sz="2000" i="1" dirty="0">
                <a:latin typeface="Times New Roman" panose="02020603050405020304" pitchFamily="18" charset="0"/>
                <a:cs typeface="Times New Roman" panose="02020603050405020304" pitchFamily="18" charset="0"/>
              </a:rPr>
              <a:t>пропозиції не технічного, а організаційного характеру: пропозиції щодо удосконалення організації і управління господарством.</a:t>
            </a:r>
            <a:endParaRPr lang="uk-UA" sz="2000" dirty="0">
              <a:latin typeface="Times New Roman" panose="02020603050405020304" pitchFamily="18" charset="0"/>
              <a:cs typeface="Times New Roman" panose="02020603050405020304" pitchFamily="18" charset="0"/>
            </a:endParaRPr>
          </a:p>
          <a:p>
            <a:pPr indent="355600" algn="just"/>
            <a:r>
              <a:rPr lang="uk-UA" sz="2000" i="1" u="sng" dirty="0">
                <a:latin typeface="Times New Roman" panose="02020603050405020304" pitchFamily="18" charset="0"/>
                <a:cs typeface="Times New Roman" panose="02020603050405020304" pitchFamily="18" charset="0"/>
              </a:rPr>
              <a:t>Другу групу пропозицій, що не визнаються раціоналізаторськими</a:t>
            </a:r>
            <a:r>
              <a:rPr lang="uk-UA" sz="2000" i="1" dirty="0">
                <a:latin typeface="Times New Roman" panose="02020603050405020304" pitchFamily="18" charset="0"/>
                <a:cs typeface="Times New Roman" panose="02020603050405020304" pitchFamily="18" charset="0"/>
              </a:rPr>
              <a:t>, складають такі, що погіршують умови праці, якість робіт, викликають або збільшують</a:t>
            </a:r>
            <a:r>
              <a:rPr lang="uk-UA" sz="2000" cap="small" dirty="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рівень забруднення навколишнього середовища, знижують надійність та інші показники якості продукції. </a:t>
            </a:r>
            <a:endParaRPr lang="uk-UA" sz="2000" dirty="0">
              <a:latin typeface="Times New Roman" panose="02020603050405020304" pitchFamily="18" charset="0"/>
              <a:cs typeface="Times New Roman" panose="02020603050405020304" pitchFamily="18" charset="0"/>
            </a:endParaRPr>
          </a:p>
        </p:txBody>
      </p:sp>
      <p:sp>
        <p:nvSpPr>
          <p:cNvPr id="5" name="Заголовок 1">
            <a:extLst>
              <a:ext uri="{FF2B5EF4-FFF2-40B4-BE49-F238E27FC236}">
                <a16:creationId xmlns:a16="http://schemas.microsoft.com/office/drawing/2014/main" id="{01F459AE-696B-44E4-85F2-34C278729B6E}"/>
              </a:ext>
            </a:extLst>
          </p:cNvPr>
          <p:cNvSpPr txBox="1">
            <a:spLocks/>
          </p:cNvSpPr>
          <p:nvPr/>
        </p:nvSpPr>
        <p:spPr>
          <a:xfrm>
            <a:off x="1403648" y="188640"/>
            <a:ext cx="7293496"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800" i="1" dirty="0">
                <a:effectLst/>
                <a:latin typeface="Times New Roman" panose="02020603050405020304" pitchFamily="18" charset="0"/>
                <a:ea typeface="Times New Roman" panose="02020603050405020304" pitchFamily="18" charset="0"/>
                <a:cs typeface="Times New Roman" panose="02020603050405020304" pitchFamily="18" charset="0"/>
              </a:rPr>
              <a:t>Ознаки раціоналізаторської пропозиції</a:t>
            </a:r>
            <a:endParaRPr lang="uk-UA" sz="28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5999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6"/>
            <a:ext cx="1789336" cy="12086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57560" y="917912"/>
            <a:ext cx="8842896" cy="5940088"/>
          </a:xfrm>
          <a:prstGeom prst="rect">
            <a:avLst/>
          </a:prstGeom>
        </p:spPr>
        <p:txBody>
          <a:bodyPr wrap="square">
            <a:spAutoFit/>
          </a:bodyPr>
          <a:lstStyle/>
          <a:p>
            <a:pPr indent="355600" algn="just"/>
            <a:r>
              <a:rPr lang="uk-UA" sz="2000" i="1" dirty="0">
                <a:latin typeface="Times New Roman" panose="02020603050405020304" pitchFamily="18" charset="0"/>
                <a:cs typeface="Times New Roman" panose="02020603050405020304" pitchFamily="18" charset="0"/>
              </a:rPr>
              <a:t>                   </a:t>
            </a:r>
            <a:r>
              <a:rPr lang="uk-UA" sz="2000" i="1" u="sng" dirty="0">
                <a:latin typeface="Times New Roman" panose="02020603050405020304" pitchFamily="18" charset="0"/>
                <a:cs typeface="Times New Roman" panose="02020603050405020304" pitchFamily="18" charset="0"/>
              </a:rPr>
              <a:t>  Раціоналізатором, тобто автором раціоналізаторської пропозиції, визнається особа, що створила її своєю творчою працею</a:t>
            </a:r>
            <a:r>
              <a:rPr lang="uk-UA" sz="2000" i="1" dirty="0">
                <a:latin typeface="Times New Roman" panose="02020603050405020304" pitchFamily="18" charset="0"/>
                <a:cs typeface="Times New Roman" panose="02020603050405020304" pitchFamily="18" charset="0"/>
              </a:rPr>
              <a:t>. </a:t>
            </a:r>
            <a:endParaRPr lang="uk-UA" sz="2000" dirty="0">
              <a:latin typeface="Times New Roman" panose="02020603050405020304" pitchFamily="18" charset="0"/>
              <a:cs typeface="Times New Roman" panose="02020603050405020304" pitchFamily="18" charset="0"/>
            </a:endParaRPr>
          </a:p>
          <a:p>
            <a:pPr indent="355600" algn="just"/>
            <a:r>
              <a:rPr lang="uk-UA" sz="2000" i="1" u="sng" dirty="0">
                <a:latin typeface="Times New Roman" panose="02020603050405020304" pitchFamily="18" charset="0"/>
                <a:cs typeface="Times New Roman" panose="02020603050405020304" pitchFamily="18" charset="0"/>
              </a:rPr>
              <a:t>Якщо раціоналізаторська пропозиція створена спільною творчою працею кількох осіб, то вони визнаються співавторами, а порядок користування правами на їх пропозицію визначається угодою між ними.</a:t>
            </a:r>
            <a:r>
              <a:rPr lang="uk-UA" sz="2000" i="1" dirty="0">
                <a:latin typeface="Times New Roman" panose="02020603050405020304" pitchFamily="18" charset="0"/>
                <a:cs typeface="Times New Roman" panose="02020603050405020304" pitchFamily="18" charset="0"/>
              </a:rPr>
              <a:t> </a:t>
            </a:r>
          </a:p>
          <a:p>
            <a:pPr indent="355600" algn="just"/>
            <a:r>
              <a:rPr lang="uk-UA" sz="2000" i="1" dirty="0">
                <a:latin typeface="Times New Roman" panose="02020603050405020304" pitchFamily="18" charset="0"/>
                <a:cs typeface="Times New Roman" panose="02020603050405020304" pitchFamily="18" charset="0"/>
              </a:rPr>
              <a:t>Не визнаються співавторами особи, які надавали авторові раціоналізаторської пропозиції лише технічну допомогу, здійснювали креслярські роботи, виготовляли зразки, допомагали в оформленні документації, виконували розрахунки, проводили дослідну перевірку тощо, або сприяли оформленню прав на раціоналізаторську пропозицію та її використання.</a:t>
            </a:r>
          </a:p>
          <a:p>
            <a:pPr indent="355600" algn="just"/>
            <a:r>
              <a:rPr lang="uk-UA" sz="2000" i="1" u="sng" dirty="0">
                <a:latin typeface="Times New Roman" panose="02020603050405020304" pitchFamily="18" charset="0"/>
                <a:cs typeface="Times New Roman" panose="02020603050405020304" pitchFamily="18" charset="0"/>
              </a:rPr>
              <a:t>Склад співавторів на раціоналізаторську пропозицію після подання заяви за</a:t>
            </a:r>
            <a:r>
              <a:rPr lang="uk-UA" sz="2000" b="1" i="1" u="sng" dirty="0">
                <a:latin typeface="Times New Roman" panose="02020603050405020304" pitchFamily="18" charset="0"/>
                <a:cs typeface="Times New Roman" panose="02020603050405020304" pitchFamily="18" charset="0"/>
              </a:rPr>
              <a:t> </a:t>
            </a:r>
            <a:r>
              <a:rPr lang="uk-UA" sz="2000" i="1" u="sng" dirty="0">
                <a:latin typeface="Times New Roman" panose="02020603050405020304" pitchFamily="18" charset="0"/>
                <a:cs typeface="Times New Roman" panose="02020603050405020304" pitchFamily="18" charset="0"/>
              </a:rPr>
              <a:t>загальним правилом не може змінюватись</a:t>
            </a:r>
            <a:r>
              <a:rPr lang="uk-UA" sz="2000" i="1" dirty="0">
                <a:latin typeface="Times New Roman" panose="02020603050405020304" pitchFamily="18" charset="0"/>
                <a:cs typeface="Times New Roman" panose="02020603050405020304" pitchFamily="18" charset="0"/>
              </a:rPr>
              <a:t>. Проте у виняткових випадках за відсутності суперечки про авторство склад співавторів може бути переглянутий підприємством, установою чи організацією, куди подано заяву на раціоналізаторську пропозицію. Заява про зміну складу співавторів має розглядатися посадовою особою, що приймає рішення по пропозиції, спільно з первинною організацією Товариства винахідників і раціоналізаторів України (далі - ТВР) до винесення рішення щодо пропозиції.</a:t>
            </a:r>
          </a:p>
        </p:txBody>
      </p:sp>
      <p:sp>
        <p:nvSpPr>
          <p:cNvPr id="5" name="Заголовок 1">
            <a:extLst>
              <a:ext uri="{FF2B5EF4-FFF2-40B4-BE49-F238E27FC236}">
                <a16:creationId xmlns:a16="http://schemas.microsoft.com/office/drawing/2014/main" id="{67680820-6CCD-4A46-A57B-16428EFC491F}"/>
              </a:ext>
            </a:extLst>
          </p:cNvPr>
          <p:cNvSpPr txBox="1">
            <a:spLocks/>
          </p:cNvSpPr>
          <p:nvPr/>
        </p:nvSpPr>
        <p:spPr>
          <a:xfrm>
            <a:off x="1259632" y="188640"/>
            <a:ext cx="7740824"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400" b="1" i="1" dirty="0">
                <a:effectLst/>
                <a:latin typeface="Times New Roman" panose="02020603050405020304" pitchFamily="18" charset="0"/>
                <a:ea typeface="Calibri" panose="020F0502020204030204" pitchFamily="34" charset="0"/>
                <a:cs typeface="Times New Roman" panose="02020603050405020304" pitchFamily="18" charset="0"/>
              </a:rPr>
              <a:t>Автори і співавтори раціоналізаторських пропозицій</a:t>
            </a:r>
            <a:endParaRPr lang="uk-UA" sz="24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52790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Прямоугольник 5"/>
          <p:cNvSpPr/>
          <p:nvPr/>
        </p:nvSpPr>
        <p:spPr>
          <a:xfrm>
            <a:off x="108682" y="956197"/>
            <a:ext cx="8926636" cy="5940088"/>
          </a:xfrm>
          <a:prstGeom prst="rect">
            <a:avLst/>
          </a:prstGeom>
        </p:spPr>
        <p:txBody>
          <a:bodyPr wrap="square">
            <a:spAutoFit/>
          </a:bodyPr>
          <a:lstStyle/>
          <a:p>
            <a:pPr indent="355600" algn="just"/>
            <a:r>
              <a:rPr lang="uk-UA" sz="2000" i="1" dirty="0">
                <a:latin typeface="Times New Roman" panose="02020603050405020304" pitchFamily="18" charset="0"/>
                <a:cs typeface="Times New Roman" panose="02020603050405020304" pitchFamily="18" charset="0"/>
              </a:rPr>
              <a:t>                        Значні обмеження існують щодо пропозицій, які подаються інженерно-технічними працівниками. Мова йде лише про інженерно-технічних працівників науково-дослідних, проектних, конструкторських, технологічних організацій і аналогічних підрозділів підприємств. Під такими підрозділами маються на увазі науково-дослідні, проектні, конструкторські технологічні організації, відділи головного конструктора і конструкторські відділи, відділи головного технолога і технологічні відділи, відділи головного металурга, заводські лабораторії. </a:t>
            </a:r>
            <a:endParaRPr lang="uk-UA" sz="2000" dirty="0">
              <a:latin typeface="Times New Roman" panose="02020603050405020304" pitchFamily="18" charset="0"/>
              <a:cs typeface="Times New Roman" panose="02020603050405020304" pitchFamily="18" charset="0"/>
            </a:endParaRPr>
          </a:p>
          <a:p>
            <a:pPr indent="355600" algn="just"/>
            <a:r>
              <a:rPr lang="uk-UA" sz="2000" i="1" dirty="0">
                <a:latin typeface="Times New Roman" panose="02020603050405020304" pitchFamily="18" charset="0"/>
                <a:cs typeface="Times New Roman" panose="02020603050405020304" pitchFamily="18" charset="0"/>
              </a:rPr>
              <a:t> Пропозиції цієї категорії працівників не визнаються раціоналізаторськими за умови, що подані ними пропозиції стосуються проектів, які ними розробляються. На інженерно-технічних працівників інших підрозділів і тих. що не брали участі в розробці зазначених проектів, таке обмеження не поширюється.</a:t>
            </a:r>
          </a:p>
          <a:p>
            <a:pPr indent="355600" algn="just"/>
            <a:r>
              <a:rPr lang="uk-UA" sz="2000" i="1" dirty="0">
                <a:latin typeface="Times New Roman" panose="02020603050405020304" pitchFamily="18" charset="0"/>
                <a:cs typeface="Times New Roman" panose="02020603050405020304" pitchFamily="18" charset="0"/>
              </a:rPr>
              <a:t>Пропозиції інженерно-технічних керівних працівників науково-дослідних, проектних, конструкторських, технологічних організацій і аналогічних підрозділів підприємств, які не розробляли проекти, конструкції і технологічні процеси, а також пропозиції інших працівників, подані на стадії експериментальної (дослідної) перевірки проекту, конструкції, технологічного процесу, можуть визнаватися раціоналізаторськими.</a:t>
            </a:r>
            <a:endParaRPr lang="uk-UA" sz="2000" dirty="0">
              <a:latin typeface="Times New Roman" panose="02020603050405020304" pitchFamily="18" charset="0"/>
              <a:cs typeface="Times New Roman" panose="02020603050405020304" pitchFamily="18" charset="0"/>
            </a:endParaRPr>
          </a:p>
        </p:txBody>
      </p:sp>
      <p:sp>
        <p:nvSpPr>
          <p:cNvPr id="7" name="Заголовок 1">
            <a:extLst>
              <a:ext uri="{FF2B5EF4-FFF2-40B4-BE49-F238E27FC236}">
                <a16:creationId xmlns:a16="http://schemas.microsoft.com/office/drawing/2014/main" id="{C8924EB7-9AB2-4D08-9236-F3982613BFE8}"/>
              </a:ext>
            </a:extLst>
          </p:cNvPr>
          <p:cNvSpPr txBox="1">
            <a:spLocks/>
          </p:cNvSpPr>
          <p:nvPr/>
        </p:nvSpPr>
        <p:spPr>
          <a:xfrm>
            <a:off x="1259632" y="188640"/>
            <a:ext cx="7740824"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uk-UA" sz="2400" b="1" i="1" dirty="0">
                <a:effectLst/>
                <a:latin typeface="Times New Roman" panose="02020603050405020304" pitchFamily="18" charset="0"/>
                <a:ea typeface="Calibri" panose="020F0502020204030204" pitchFamily="34" charset="0"/>
                <a:cs typeface="Times New Roman" panose="02020603050405020304" pitchFamily="18" charset="0"/>
              </a:rPr>
              <a:t>Автори і співавтори раціоналізаторських пропозицій</a:t>
            </a:r>
            <a:endParaRPr lang="uk-UA" sz="2400" b="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79030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a:extLst>
              <a:ext uri="{FF2B5EF4-FFF2-40B4-BE49-F238E27FC236}">
                <a16:creationId xmlns:a16="http://schemas.microsoft.com/office/drawing/2014/main" id="{2B6F450F-ACDC-4D82-AEE1-ABD3999F34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648" y="17015"/>
            <a:ext cx="1789336" cy="1473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Заголовок 1">
            <a:extLst>
              <a:ext uri="{FF2B5EF4-FFF2-40B4-BE49-F238E27FC236}">
                <a16:creationId xmlns:a16="http://schemas.microsoft.com/office/drawing/2014/main" id="{4DFBA761-9FF0-47AD-ADD7-169315D1135D}"/>
              </a:ext>
            </a:extLst>
          </p:cNvPr>
          <p:cNvSpPr txBox="1">
            <a:spLocks/>
          </p:cNvSpPr>
          <p:nvPr/>
        </p:nvSpPr>
        <p:spPr>
          <a:xfrm>
            <a:off x="1259632" y="188640"/>
            <a:ext cx="7740824" cy="565160"/>
          </a:xfrm>
          <a:prstGeom prst="rect">
            <a:avLst/>
          </a:prstGeom>
          <a:effectLst/>
        </p:spPr>
        <p:txBody>
          <a:bodyPr vert="horz" lIns="91440" tIns="45720" rIns="91440" bIns="45720" rtlCol="0" anchor="t" anchorCtr="0">
            <a:noAutofit/>
          </a:bodyPr>
          <a:lst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indent="355600" algn="ctr"/>
            <a:r>
              <a:rPr lang="uk-UA" sz="2400" b="1" i="1" dirty="0">
                <a:latin typeface="Times New Roman" panose="02020603050405020304" pitchFamily="18" charset="0"/>
                <a:cs typeface="Times New Roman" panose="02020603050405020304" pitchFamily="18" charset="0"/>
              </a:rPr>
              <a:t>Складання, подання та розгляд заяви на раціоналізаторську пропозицію</a:t>
            </a:r>
            <a:endParaRPr lang="uk-UA" sz="24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6584C56C-4555-49D3-8C92-B6069EC6E541}"/>
              </a:ext>
            </a:extLst>
          </p:cNvPr>
          <p:cNvSpPr txBox="1"/>
          <p:nvPr/>
        </p:nvSpPr>
        <p:spPr>
          <a:xfrm>
            <a:off x="34678" y="1506610"/>
            <a:ext cx="8965777" cy="1631216"/>
          </a:xfrm>
          <a:prstGeom prst="rect">
            <a:avLst/>
          </a:prstGeom>
          <a:noFill/>
        </p:spPr>
        <p:txBody>
          <a:bodyPr wrap="square">
            <a:spAutoFit/>
          </a:bodyPr>
          <a:lstStyle/>
          <a:p>
            <a:pPr indent="355600" algn="just"/>
            <a:r>
              <a:rPr lang="uk-UA" sz="2000" i="1" dirty="0">
                <a:latin typeface="Times New Roman" panose="02020603050405020304" pitchFamily="18" charset="0"/>
                <a:cs typeface="Times New Roman" panose="02020603050405020304" pitchFamily="18" charset="0"/>
              </a:rPr>
              <a:t>Заява на раціоналізаторську пропозицію складається автором (співавторами) за спеціальною формою (Р-1), затвердженою Міністерством статистики України. Заява та інші документи. що стосуються раціоналізаторської пропозиції, заповнюються чорнилом чи пастою від руки або на друкарській машинці чітко, </a:t>
            </a:r>
            <a:r>
              <a:rPr lang="uk-UA" sz="2000" i="1" dirty="0" err="1">
                <a:latin typeface="Times New Roman" panose="02020603050405020304" pitchFamily="18" charset="0"/>
                <a:cs typeface="Times New Roman" panose="02020603050405020304" pitchFamily="18" charset="0"/>
              </a:rPr>
              <a:t>розбірливо</a:t>
            </a:r>
            <a:r>
              <a:rPr lang="uk-UA" sz="2000" i="1" dirty="0">
                <a:latin typeface="Times New Roman" panose="02020603050405020304" pitchFamily="18" charset="0"/>
                <a:cs typeface="Times New Roman" panose="02020603050405020304" pitchFamily="18" charset="0"/>
              </a:rPr>
              <a:t>, без помарок і виправлень.</a:t>
            </a:r>
            <a:endParaRPr lang="uk-UA" sz="2000" dirty="0">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173CA1EB-2C99-4189-9D12-F34CBAAD4AF2}"/>
              </a:ext>
            </a:extLst>
          </p:cNvPr>
          <p:cNvSpPr txBox="1"/>
          <p:nvPr/>
        </p:nvSpPr>
        <p:spPr>
          <a:xfrm>
            <a:off x="34677" y="3133920"/>
            <a:ext cx="8965777" cy="2862322"/>
          </a:xfrm>
          <a:prstGeom prst="rect">
            <a:avLst/>
          </a:prstGeom>
          <a:noFill/>
        </p:spPr>
        <p:txBody>
          <a:bodyPr wrap="square">
            <a:spAutoFit/>
          </a:bodyPr>
          <a:lstStyle/>
          <a:p>
            <a:pPr indent="442913" algn="just"/>
            <a:r>
              <a:rPr lang="uk-UA" sz="2000" i="1" dirty="0">
                <a:latin typeface="Times New Roman" panose="02020603050405020304" pitchFamily="18" charset="0"/>
                <a:cs typeface="Times New Roman" panose="02020603050405020304" pitchFamily="18" charset="0"/>
              </a:rPr>
              <a:t>Заява складається окремо на кожну раціоналізаторську пропозицію. </a:t>
            </a:r>
          </a:p>
          <a:p>
            <a:pPr indent="442913" algn="just"/>
            <a:r>
              <a:rPr lang="uk-UA" sz="2000" i="1" dirty="0">
                <a:latin typeface="Times New Roman" panose="02020603050405020304" pitchFamily="18" charset="0"/>
                <a:cs typeface="Times New Roman" panose="02020603050405020304" pitchFamily="18" charset="0"/>
              </a:rPr>
              <a:t>Якщо в</a:t>
            </a:r>
            <a:r>
              <a:rPr lang="uk-UA" sz="2000" dirty="0">
                <a:latin typeface="Times New Roman" panose="02020603050405020304" pitchFamily="18" charset="0"/>
                <a:cs typeface="Times New Roman" panose="02020603050405020304" pitchFamily="18" charset="0"/>
              </a:rPr>
              <a:t> </a:t>
            </a:r>
            <a:r>
              <a:rPr lang="uk-UA" sz="2000" i="1" dirty="0">
                <a:latin typeface="Times New Roman" panose="02020603050405020304" pitchFamily="18" charset="0"/>
                <a:cs typeface="Times New Roman" panose="02020603050405020304" pitchFamily="18" charset="0"/>
              </a:rPr>
              <a:t>одній заяві міститься дві або більше самостійні пропозиції, то авторові пропонують оформити кожну пропозицію окремою заявою у 15-денний строк від дня його повідомлення про це. </a:t>
            </a:r>
          </a:p>
          <a:p>
            <a:pPr indent="442913" algn="just"/>
            <a:r>
              <a:rPr lang="uk-UA" sz="2000" i="1" dirty="0">
                <a:latin typeface="Times New Roman" panose="02020603050405020304" pitchFamily="18" charset="0"/>
                <a:cs typeface="Times New Roman" panose="02020603050405020304" pitchFamily="18" charset="0"/>
              </a:rPr>
              <a:t>Якщо автор у зазначений строк переоформить заяву на кожну пропозицію окремо, то пріоритет кожної пропозиції встановлюється за первісною датою надходження заяви. </a:t>
            </a:r>
          </a:p>
          <a:p>
            <a:pPr indent="442913" algn="just"/>
            <a:r>
              <a:rPr lang="uk-UA" sz="2000" i="1" dirty="0">
                <a:latin typeface="Times New Roman" panose="02020603050405020304" pitchFamily="18" charset="0"/>
                <a:cs typeface="Times New Roman" panose="02020603050405020304" pitchFamily="18" charset="0"/>
              </a:rPr>
              <a:t>Якщо автор у зазначений строк не переоформить заяви, то вона розглядається тільки в частині пропозиції, яка викладена в заяві першою.</a:t>
            </a:r>
            <a:endParaRPr lang="uk-UA" sz="2000" dirty="0"/>
          </a:p>
        </p:txBody>
      </p:sp>
    </p:spTree>
    <p:extLst>
      <p:ext uri="{BB962C8B-B14F-4D97-AF65-F5344CB8AC3E}">
        <p14:creationId xmlns:p14="http://schemas.microsoft.com/office/powerpoint/2010/main" val="2039873180"/>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3174</TotalTime>
  <Words>2882</Words>
  <Application>Microsoft Office PowerPoint</Application>
  <PresentationFormat>Экран (4:3)</PresentationFormat>
  <Paragraphs>111</Paragraphs>
  <Slides>18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Arial</vt:lpstr>
      <vt:lpstr>Calibri</vt:lpstr>
      <vt:lpstr>Georgia</vt:lpstr>
      <vt:lpstr>Times New Roman</vt:lpstr>
      <vt:lpstr>Trebuchet MS</vt:lpstr>
      <vt:lpstr>Воздушный поток</vt:lpstr>
      <vt:lpstr>ЛЕКЦІЯ 7  ПРАВО НА РАЦІОНАЛІЗАТОРСЬКУ ПРОПОЗИЦІЮ  План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ЛЕКЦІЯ 11  АВТОМАТИЗОВАНИЙ ЕЛЕКТРОПРИВОД У ТВАРИННИЦТВІ ТА ПТАХІВНИТВІ</dc:title>
  <dc:creator>Master</dc:creator>
  <cp:lastModifiedBy>HP</cp:lastModifiedBy>
  <cp:revision>224</cp:revision>
  <cp:lastPrinted>2020-12-01T08:19:27Z</cp:lastPrinted>
  <dcterms:created xsi:type="dcterms:W3CDTF">2014-04-02T09:29:03Z</dcterms:created>
  <dcterms:modified xsi:type="dcterms:W3CDTF">2021-05-24T11:23:41Z</dcterms:modified>
</cp:coreProperties>
</file>