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56" r:id="rId3"/>
    <p:sldId id="277" r:id="rId4"/>
    <p:sldId id="278" r:id="rId5"/>
    <p:sldId id="329" r:id="rId6"/>
    <p:sldId id="330" r:id="rId7"/>
    <p:sldId id="353" r:id="rId8"/>
    <p:sldId id="354" r:id="rId9"/>
    <p:sldId id="355" r:id="rId10"/>
    <p:sldId id="359" r:id="rId11"/>
    <p:sldId id="360" r:id="rId12"/>
    <p:sldId id="361" r:id="rId13"/>
    <p:sldId id="358" r:id="rId14"/>
    <p:sldId id="362" r:id="rId15"/>
    <p:sldId id="363" r:id="rId16"/>
    <p:sldId id="364" r:id="rId17"/>
    <p:sldId id="365" r:id="rId18"/>
    <p:sldId id="366" r:id="rId19"/>
    <p:sldId id="367" r:id="rId20"/>
    <p:sldId id="368" r:id="rId21"/>
    <p:sldId id="369" r:id="rId22"/>
    <p:sldId id="370" r:id="rId23"/>
    <p:sldId id="371" r:id="rId24"/>
    <p:sldId id="372" r:id="rId2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02"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26E9D8-4DAE-4303-8222-5AD849530BCC}" type="datetimeFigureOut">
              <a:rPr lang="uk-UA" smtClean="0"/>
              <a:t>01.12.2020</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9475C0-6B0E-48CC-B681-97237897E7A1}" type="slidenum">
              <a:rPr lang="uk-UA" smtClean="0"/>
              <a:t>‹#›</a:t>
            </a:fld>
            <a:endParaRPr lang="uk-UA"/>
          </a:p>
        </p:txBody>
      </p:sp>
    </p:spTree>
    <p:extLst>
      <p:ext uri="{BB962C8B-B14F-4D97-AF65-F5344CB8AC3E}">
        <p14:creationId xmlns:p14="http://schemas.microsoft.com/office/powerpoint/2010/main" val="383546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01.12.2020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01.12.2020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01.12.2020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01.12.2020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01.12.2020</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8064896" cy="2232248"/>
          </a:xfrm>
        </p:spPr>
        <p:txBody>
          <a:bodyPr>
            <a:noAutofit/>
          </a:bodyPr>
          <a:lstStyle/>
          <a:p>
            <a:pPr algn="ctr">
              <a:spcBef>
                <a:spcPts val="1800"/>
              </a:spcBef>
            </a:pPr>
            <a:r>
              <a:rPr lang="uk-UA" sz="2400" dirty="0">
                <a:latin typeface="Times New Roman" pitchFamily="18" charset="0"/>
                <a:cs typeface="Times New Roman" pitchFamily="18" charset="0"/>
              </a:rPr>
              <a:t>ЛЕКЦІЯ </a:t>
            </a:r>
            <a:r>
              <a:rPr lang="uk-UA" sz="2400" dirty="0" smtClean="0">
                <a:latin typeface="Times New Roman" pitchFamily="18" charset="0"/>
                <a:cs typeface="Times New Roman" pitchFamily="18" charset="0"/>
              </a:rPr>
              <a:t>5</a:t>
            </a:r>
            <a:r>
              <a:rPr lang="uk-UA" sz="2400" dirty="0" smtClean="0">
                <a:latin typeface="Times New Roman" pitchFamily="18" charset="0"/>
                <a:cs typeface="Times New Roman" pitchFamily="18" charset="0"/>
              </a:rPr>
              <a:t/>
            </a:r>
            <a:br>
              <a:rPr lang="uk-UA" sz="2400" dirty="0" smtClean="0">
                <a:latin typeface="Times New Roman" pitchFamily="18" charset="0"/>
                <a:cs typeface="Times New Roman" pitchFamily="18" charset="0"/>
              </a:rPr>
            </a:b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i="1" dirty="0">
                <a:effectLst/>
                <a:latin typeface="Times New Roman" panose="02020603050405020304" pitchFamily="18" charset="0"/>
                <a:cs typeface="Times New Roman" panose="02020603050405020304" pitchFamily="18" charset="0"/>
              </a:rPr>
              <a:t>ПАТЕНТУВАННЯ В ІНОЗЕМНИХ ДЕРЖАВАХ ТА РЕАЛІЗАЦІЯ ПАТЕНТНИХ ПРАВ</a:t>
            </a:r>
            <a:r>
              <a:rPr lang="uk-UA" sz="2400" i="1" dirty="0">
                <a:effectLst/>
                <a:latin typeface="Times New Roman" panose="02020603050405020304" pitchFamily="18" charset="0"/>
                <a:cs typeface="Times New Roman" panose="02020603050405020304" pitchFamily="18" charset="0"/>
              </a:rPr>
              <a:t/>
            </a:r>
            <a:br>
              <a:rPr lang="uk-UA" sz="2400" i="1" dirty="0">
                <a:effectLst/>
                <a:latin typeface="Times New Roman" panose="02020603050405020304" pitchFamily="18" charset="0"/>
                <a:cs typeface="Times New Roman" panose="02020603050405020304" pitchFamily="18" charset="0"/>
              </a:rPr>
            </a:br>
            <a:r>
              <a:rPr lang="uk-UA" sz="2400" i="1" dirty="0" smtClean="0">
                <a:effectLst/>
                <a:latin typeface="Times New Roman" panose="02020603050405020304" pitchFamily="18" charset="0"/>
                <a:cs typeface="Times New Roman" panose="02020603050405020304" pitchFamily="18" charset="0"/>
              </a:rPr>
              <a:t/>
            </a:r>
            <a:br>
              <a:rPr lang="uk-UA" sz="2400" i="1" dirty="0" smtClean="0">
                <a:effectLst/>
                <a:latin typeface="Times New Roman" panose="02020603050405020304" pitchFamily="18" charset="0"/>
                <a:cs typeface="Times New Roman" panose="02020603050405020304" pitchFamily="18" charset="0"/>
              </a:rPr>
            </a:br>
            <a:r>
              <a:rPr lang="uk-UA" sz="2400" i="1" dirty="0" smtClean="0">
                <a:effectLst/>
                <a:latin typeface="Times New Roman" panose="02020603050405020304" pitchFamily="18" charset="0"/>
                <a:cs typeface="Times New Roman" panose="02020603050405020304" pitchFamily="18" charset="0"/>
              </a:rPr>
              <a:t>План</a:t>
            </a:r>
            <a:r>
              <a:rPr lang="uk-UA" sz="2400" dirty="0">
                <a:effectLst/>
              </a:rPr>
              <a:t/>
            </a:r>
            <a:br>
              <a:rPr lang="uk-UA" sz="2400" dirty="0">
                <a:effectLst/>
              </a:rPr>
            </a:br>
            <a:r>
              <a:rPr lang="uk-UA" sz="2400" i="1" dirty="0" smtClean="0">
                <a:effectLst/>
                <a:latin typeface="Times New Roman" panose="02020603050405020304" pitchFamily="18" charset="0"/>
                <a:cs typeface="Times New Roman" panose="02020603050405020304" pitchFamily="18" charset="0"/>
              </a:rPr>
              <a:t/>
            </a:r>
            <a:br>
              <a:rPr lang="uk-UA" sz="2400" i="1" dirty="0" smtClean="0">
                <a:effectLst/>
                <a:latin typeface="Times New Roman" panose="02020603050405020304" pitchFamily="18" charset="0"/>
                <a:cs typeface="Times New Roman" panose="02020603050405020304" pitchFamily="18" charset="0"/>
              </a:rPr>
            </a:br>
            <a:endParaRPr lang="uk-UA"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65064" y="2492896"/>
            <a:ext cx="8856984" cy="396044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2400" i="1" dirty="0" smtClean="0">
                <a:effectLst/>
                <a:latin typeface="Times New Roman" panose="02020603050405020304" pitchFamily="18" charset="0"/>
                <a:cs typeface="Times New Roman" panose="02020603050405020304" pitchFamily="18" charset="0"/>
              </a:rPr>
              <a:t>1</a:t>
            </a:r>
            <a:r>
              <a:rPr lang="uk-UA" sz="2400" i="1" dirty="0">
                <a:effectLst/>
                <a:latin typeface="Times New Roman" panose="02020603050405020304" pitchFamily="18" charset="0"/>
                <a:cs typeface="Times New Roman" panose="02020603050405020304" pitchFamily="18" charset="0"/>
              </a:rPr>
              <a:t>. Патентування винаходу (корисної моделі) в іноземних </a:t>
            </a:r>
            <a:r>
              <a:rPr lang="uk-UA" sz="2400" i="1" dirty="0" smtClean="0">
                <a:effectLst/>
                <a:latin typeface="Times New Roman" panose="02020603050405020304" pitchFamily="18" charset="0"/>
                <a:cs typeface="Times New Roman" panose="02020603050405020304" pitchFamily="18" charset="0"/>
              </a:rPr>
              <a:t>державах;</a:t>
            </a:r>
            <a:endParaRPr lang="uk-UA" sz="2400" i="1"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2.Права </a:t>
            </a:r>
            <a:r>
              <a:rPr lang="uk-UA" sz="2400" i="1" dirty="0">
                <a:effectLst/>
                <a:latin typeface="Times New Roman" panose="02020603050405020304" pitchFamily="18" charset="0"/>
                <a:cs typeface="Times New Roman" panose="02020603050405020304" pitchFamily="18" charset="0"/>
              </a:rPr>
              <a:t>та обов'язки власника патенту на винахід (корисну модель);</a:t>
            </a:r>
          </a:p>
          <a:p>
            <a:r>
              <a:rPr lang="uk-UA" sz="2400" i="1" dirty="0" smtClean="0">
                <a:effectLst/>
                <a:latin typeface="Times New Roman" panose="02020603050405020304" pitchFamily="18" charset="0"/>
                <a:cs typeface="Times New Roman" panose="02020603050405020304" pitchFamily="18" charset="0"/>
              </a:rPr>
              <a:t>2 </a:t>
            </a:r>
            <a:r>
              <a:rPr lang="uk-UA" sz="2400" i="1" dirty="0">
                <a:effectLst/>
                <a:latin typeface="Times New Roman" panose="02020603050405020304" pitchFamily="18" charset="0"/>
                <a:cs typeface="Times New Roman" panose="02020603050405020304" pitchFamily="18" charset="0"/>
              </a:rPr>
              <a:t>І.Особисті немайнові права;</a:t>
            </a:r>
          </a:p>
          <a:p>
            <a:r>
              <a:rPr lang="uk-UA" sz="2400" i="1" dirty="0" smtClean="0">
                <a:effectLst/>
                <a:latin typeface="Times New Roman" panose="02020603050405020304" pitchFamily="18" charset="0"/>
                <a:cs typeface="Times New Roman" panose="02020603050405020304" pitchFamily="18" charset="0"/>
              </a:rPr>
              <a:t>2.2</a:t>
            </a:r>
            <a:r>
              <a:rPr lang="uk-UA" sz="2400" i="1" dirty="0">
                <a:effectLst/>
                <a:latin typeface="Times New Roman" panose="02020603050405020304" pitchFamily="18" charset="0"/>
                <a:cs typeface="Times New Roman" panose="02020603050405020304" pitchFamily="18" charset="0"/>
              </a:rPr>
              <a:t>. Майнові права суб'єктів права на винаходи, корисні моделі і промислові зразки;</a:t>
            </a:r>
          </a:p>
          <a:p>
            <a:r>
              <a:rPr lang="uk-UA" sz="2400" i="1" dirty="0" smtClean="0">
                <a:effectLst/>
                <a:latin typeface="Times New Roman" panose="02020603050405020304" pitchFamily="18" charset="0"/>
                <a:cs typeface="Times New Roman" panose="02020603050405020304" pitchFamily="18" charset="0"/>
              </a:rPr>
              <a:t>3.Взаємовідносини </a:t>
            </a:r>
            <a:r>
              <a:rPr lang="uk-UA" sz="2400" i="1" dirty="0">
                <a:effectLst/>
                <a:latin typeface="Times New Roman" panose="02020603050405020304" pitchFamily="18" charset="0"/>
                <a:cs typeface="Times New Roman" panose="02020603050405020304" pitchFamily="18" charset="0"/>
              </a:rPr>
              <a:t>співвласників патенту;</a:t>
            </a:r>
            <a:r>
              <a:rPr lang="uk-UA" sz="2400" b="0" i="1" dirty="0" smtClean="0">
                <a:effectLst/>
                <a:latin typeface="Times New Roman" panose="02020603050405020304" pitchFamily="18" charset="0"/>
                <a:cs typeface="Times New Roman" panose="02020603050405020304" pitchFamily="18" charset="0"/>
              </a:rPr>
              <a:t/>
            </a:r>
            <a:br>
              <a:rPr lang="uk-UA" sz="2400" b="0" i="1" dirty="0" smtClean="0">
                <a:effectLst/>
                <a:latin typeface="Times New Roman" panose="02020603050405020304" pitchFamily="18" charset="0"/>
                <a:cs typeface="Times New Roman" panose="02020603050405020304" pitchFamily="18" charset="0"/>
              </a:rPr>
            </a:b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740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632311"/>
          </a:xfrm>
          <a:prstGeom prst="rect">
            <a:avLst/>
          </a:prstGeom>
        </p:spPr>
        <p:txBody>
          <a:bodyPr wrap="square">
            <a:spAutoFit/>
          </a:bodyPr>
          <a:lstStyle/>
          <a:p>
            <a:pPr algn="ctr"/>
            <a:r>
              <a:rPr lang="uk-UA" i="1" dirty="0" smtClean="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Процедура одержання європейського патенту</a:t>
            </a:r>
            <a:endParaRPr lang="uk-UA" i="1" dirty="0">
              <a:latin typeface="Times New Roman" panose="02020603050405020304" pitchFamily="18" charset="0"/>
              <a:cs typeface="Times New Roman" panose="02020603050405020304" pitchFamily="18" charset="0"/>
            </a:endParaRPr>
          </a:p>
          <a:p>
            <a:pPr indent="355600"/>
            <a:r>
              <a:rPr lang="uk-UA" i="1" u="sng" dirty="0">
                <a:latin typeface="Times New Roman" panose="02020603050405020304" pitchFamily="18" charset="0"/>
                <a:cs typeface="Times New Roman" panose="02020603050405020304" pitchFamily="18" charset="0"/>
              </a:rPr>
              <a:t>Європейське патентне відомство (ЄПВ)</a:t>
            </a:r>
            <a:r>
              <a:rPr lang="uk-UA"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приймає заявки, проводить експертизу та видає європейський патент на винахід, який має силу національного патенту на території кожної зазначеної у заяві держави. У заявці на європейський патент можу і ь вказуватись не всі, а лише деякі держави учасниці Конвенції.</a:t>
            </a:r>
          </a:p>
          <a:p>
            <a:pPr indent="355600"/>
            <a:r>
              <a:rPr lang="uk-UA" i="1" dirty="0">
                <a:latin typeface="Times New Roman" panose="02020603050405020304" pitchFamily="18" charset="0"/>
                <a:cs typeface="Times New Roman" panose="02020603050405020304" pitchFamily="18" charset="0"/>
              </a:rPr>
              <a:t>За вибором заявника заявка складається англійською, французькою або німецькою мовою. За заявкою проводиться експертиза за формальними ознаками, перевіряється сплата мита та дотримання вимог до оформлення заявки, призначається європейський патентний повірений, проводиться патентний пошук. Через 18 місяців заявка (опис, формула, креслення) публікується разом із звітом про пошук. Заявнику надається тимчасова правова охорона від дати публікації відомостей про заявку в державах-учасницях ЄПК, що зазначені в опублікованій заявці.</a:t>
            </a:r>
          </a:p>
          <a:p>
            <a:pPr indent="355600"/>
            <a:r>
              <a:rPr lang="uk-UA" i="1" dirty="0">
                <a:latin typeface="Times New Roman" panose="02020603050405020304" pitchFamily="18" charset="0"/>
                <a:cs typeface="Times New Roman" panose="02020603050405020304" pitchFamily="18" charset="0"/>
              </a:rPr>
              <a:t>Протягом шести місяців необхідно сплатити мито за експертизу заявки по суті. Якщо приймається рішення про видачу патенту, після сплати відповідного мита публікуються відомості про видачу європейського патенту.</a:t>
            </a:r>
          </a:p>
          <a:p>
            <a:pPr indent="355600"/>
            <a:r>
              <a:rPr lang="uk-UA" i="1" dirty="0">
                <a:latin typeface="Times New Roman" panose="02020603050405020304" pitchFamily="18" charset="0"/>
                <a:cs typeface="Times New Roman" panose="02020603050405020304" pitchFamily="18" charset="0"/>
              </a:rPr>
              <a:t>Строк дії європейського патенту - 20 років від дати подання заявки.</a:t>
            </a:r>
          </a:p>
          <a:p>
            <a:pPr indent="355600"/>
            <a:r>
              <a:rPr lang="uk-UA" i="1" dirty="0">
                <a:latin typeface="Times New Roman" panose="02020603050405020304" pitchFamily="18" charset="0"/>
                <a:cs typeface="Times New Roman" panose="02020603050405020304" pitchFamily="18" charset="0"/>
              </a:rPr>
              <a:t>Заявка на європейський патент може були подана до ЄПВ в Мюнхені або до його філії в Гаазі, а також в національне патентне відомство. Подати заявку можна безпосередньо до ЄПВ або переслати поштою без участі патентного повіреною. Всі інші дії здійснюються тільки через європейського патентного повіреного</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98748" y="1096814"/>
            <a:ext cx="8928992" cy="5601533"/>
          </a:xfrm>
          <a:prstGeom prst="rect">
            <a:avLst/>
          </a:prstGeom>
        </p:spPr>
        <p:txBody>
          <a:bodyPr wrap="square">
            <a:spAutoFit/>
          </a:bodyPr>
          <a:lstStyle/>
          <a:p>
            <a:r>
              <a:rPr lang="uk-UA" sz="2000" i="1" u="sng" dirty="0" smtClean="0">
                <a:latin typeface="Times New Roman" panose="02020603050405020304" pitchFamily="18" charset="0"/>
                <a:cs typeface="Times New Roman" panose="02020603050405020304" pitchFamily="18" charset="0"/>
              </a:rPr>
              <a:t>                     </a:t>
            </a:r>
            <a:r>
              <a:rPr lang="uk-UA" sz="2000" i="1" u="sng" dirty="0" smtClean="0">
                <a:latin typeface="Times New Roman" panose="02020603050405020304" pitchFamily="18" charset="0"/>
                <a:cs typeface="Times New Roman" panose="02020603050405020304" pitchFamily="18" charset="0"/>
              </a:rPr>
              <a:t>     </a:t>
            </a:r>
            <a:r>
              <a:rPr lang="uk-UA" sz="2000" i="1" u="sng" dirty="0">
                <a:latin typeface="Times New Roman" panose="02020603050405020304" pitchFamily="18" charset="0"/>
                <a:cs typeface="Times New Roman" panose="02020603050405020304" pitchFamily="18" charset="0"/>
              </a:rPr>
              <a:t>Процедура поширення дії європейського патенту.</a:t>
            </a:r>
            <a:r>
              <a:rPr lang="uk-UA" sz="2000" i="1" dirty="0">
                <a:latin typeface="Times New Roman" panose="02020603050405020304" pitchFamily="18" charset="0"/>
                <a:cs typeface="Times New Roman" panose="02020603050405020304" pitchFamily="18" charset="0"/>
              </a:rPr>
              <a:t> Деякі держави Європи, які поки що не є членами Європейської патентної конвенції, заявили про поширення дії європейського патенту на їх території після спеціальної процедури та сплати відповідного мита.</a:t>
            </a:r>
          </a:p>
          <a:p>
            <a:pPr indent="355600"/>
            <a:r>
              <a:rPr lang="uk-UA" sz="2000" i="1" u="sng" dirty="0">
                <a:latin typeface="Times New Roman" panose="02020603050405020304" pitchFamily="18" charset="0"/>
                <a:cs typeface="Times New Roman" panose="02020603050405020304" pitchFamily="18" charset="0"/>
              </a:rPr>
              <a:t>До відома</a:t>
            </a:r>
            <a:r>
              <a:rPr lang="uk-UA" sz="2000" i="1" dirty="0">
                <a:latin typeface="Times New Roman" panose="02020603050405020304" pitchFamily="18" charset="0"/>
                <a:cs typeface="Times New Roman" panose="02020603050405020304" pitchFamily="18" charset="0"/>
              </a:rPr>
              <a:t>: На сьогодні дія європейського патенту може бути поширена </a:t>
            </a:r>
            <a:r>
              <a:rPr lang="uk-UA" sz="2000" b="1" i="1" dirty="0">
                <a:latin typeface="Times New Roman" panose="02020603050405020304" pitchFamily="18" charset="0"/>
                <a:cs typeface="Times New Roman" panose="02020603050405020304" pitchFamily="18" charset="0"/>
              </a:rPr>
              <a:t>на </a:t>
            </a:r>
            <a:r>
              <a:rPr lang="uk-UA" sz="2000" i="1" dirty="0">
                <a:latin typeface="Times New Roman" panose="02020603050405020304" pitchFamily="18" charset="0"/>
                <a:cs typeface="Times New Roman" panose="02020603050405020304" pitchFamily="18" charset="0"/>
              </a:rPr>
              <a:t>Албанію, Естонію. Латвію, Румунію, Словенію та Хорватію.</a:t>
            </a:r>
          </a:p>
          <a:p>
            <a:pPr indent="355600"/>
            <a:r>
              <a:rPr lang="uk-UA" sz="2000" i="1" u="sng" dirty="0">
                <a:latin typeface="Times New Roman" panose="02020603050405020304" pitchFamily="18" charset="0"/>
                <a:cs typeface="Times New Roman" panose="02020603050405020304" pitchFamily="18" charset="0"/>
              </a:rPr>
              <a:t>Процедура ЄПК</a:t>
            </a:r>
            <a:endParaRPr lang="uk-UA" sz="2000" i="1"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Всі учасники Європейської патентної конвенції є учасниками Договору РСТ, тому європейський патент для будь-якої держави-учасниці може бути одержаний за процедурою РСТ. Надається можливість використати систему поширення </a:t>
            </a:r>
            <a:r>
              <a:rPr lang="uk-UA" sz="2000" b="1" i="1" dirty="0">
                <a:latin typeface="Times New Roman" panose="02020603050405020304" pitchFamily="18" charset="0"/>
                <a:cs typeface="Times New Roman" panose="02020603050405020304" pitchFamily="18" charset="0"/>
              </a:rPr>
              <a:t>дії </a:t>
            </a:r>
            <a:r>
              <a:rPr lang="uk-UA" sz="2000" i="1" dirty="0">
                <a:latin typeface="Times New Roman" panose="02020603050405020304" pitchFamily="18" charset="0"/>
                <a:cs typeface="Times New Roman" panose="02020603050405020304" pitchFamily="18" charset="0"/>
              </a:rPr>
              <a:t>європейського патенту, вказавши у міжнародній заявці держави – учасниці Договору РСТ, на які буде поширено його дію.</a:t>
            </a:r>
          </a:p>
          <a:p>
            <a:pPr indent="355600"/>
            <a:r>
              <a:rPr lang="uk-UA" sz="2000" i="1" dirty="0">
                <a:latin typeface="Times New Roman" panose="02020603050405020304" pitchFamily="18" charset="0"/>
                <a:cs typeface="Times New Roman" panose="02020603050405020304" pitchFamily="18" charset="0"/>
              </a:rPr>
              <a:t>У той же час необхідно пам'ятати, що деякі європейські держави (Велику Британію, Францію тощо) не можна вказувати за процедурою РСТ окремо, а лише як державу – учасницю ЄПК. Тобто до тих держав можна застосовувати лише процедуру </a:t>
            </a:r>
            <a:r>
              <a:rPr lang="uk-UA" sz="2000" i="1" dirty="0" err="1">
                <a:latin typeface="Times New Roman" panose="02020603050405020304" pitchFamily="18" charset="0"/>
                <a:cs typeface="Times New Roman" panose="02020603050405020304" pitchFamily="18" charset="0"/>
              </a:rPr>
              <a:t>Євро-РСТ</a:t>
            </a:r>
            <a:r>
              <a:rPr lang="uk-UA" sz="2000" i="1" dirty="0">
                <a:latin typeface="Times New Roman" panose="02020603050405020304" pitchFamily="18" charset="0"/>
                <a:cs typeface="Times New Roman" panose="02020603050405020304" pitchFamily="18" charset="0"/>
              </a:rPr>
              <a:t>, вказавши ЄПВ.</a:t>
            </a:r>
          </a:p>
          <a:p>
            <a:pPr indent="355600"/>
            <a:r>
              <a:rPr lang="uk-UA" sz="2000" i="1" u="sng" dirty="0">
                <a:latin typeface="Times New Roman" panose="02020603050405020304" pitchFamily="18" charset="0"/>
                <a:cs typeface="Times New Roman" panose="02020603050405020304" pitchFamily="18" charset="0"/>
              </a:rPr>
              <a:t>До відома:</a:t>
            </a:r>
            <a:r>
              <a:rPr lang="uk-UA" sz="2000" i="1" dirty="0">
                <a:latin typeface="Times New Roman" panose="02020603050405020304" pitchFamily="18" charset="0"/>
                <a:cs typeface="Times New Roman" panose="02020603050405020304" pitchFamily="18" charset="0"/>
              </a:rPr>
              <a:t> Європейське патентне відомство на 20 відсотків знизило мито </a:t>
            </a:r>
            <a:r>
              <a:rPr lang="uk-UA" sz="2000" b="1" i="1" dirty="0">
                <a:latin typeface="Times New Roman" panose="02020603050405020304" pitchFamily="18" charset="0"/>
                <a:cs typeface="Times New Roman" panose="02020603050405020304" pitchFamily="18" charset="0"/>
              </a:rPr>
              <a:t>за </a:t>
            </a:r>
            <a:r>
              <a:rPr lang="uk-UA" sz="2000" i="1" dirty="0">
                <a:latin typeface="Times New Roman" panose="02020603050405020304" pitchFamily="18" charset="0"/>
                <a:cs typeface="Times New Roman" panose="02020603050405020304" pitchFamily="18" charset="0"/>
              </a:rPr>
              <a:t>проведення пошуку за заявками, що подані за процедурою РСТ.</a:t>
            </a:r>
            <a:r>
              <a:rPr lang="uk-UA" sz="2000" i="1" dirty="0" smtClean="0">
                <a:latin typeface="Times New Roman" panose="02020603050405020304" pitchFamily="18" charset="0"/>
                <a:cs typeface="Times New Roman" panose="02020603050405020304" pitchFamily="18" charset="0"/>
              </a:rPr>
              <a:t>.</a:t>
            </a:r>
            <a:endParaRPr lang="uk-UA" sz="2000" i="1"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7640" y="1322636"/>
            <a:ext cx="8928992" cy="5632311"/>
          </a:xfrm>
          <a:prstGeom prst="rect">
            <a:avLst/>
          </a:prstGeom>
        </p:spPr>
        <p:txBody>
          <a:bodyPr wrap="square">
            <a:spAutoFit/>
          </a:bodyPr>
          <a:lstStyle/>
          <a:p>
            <a:pPr algn="ctr"/>
            <a:r>
              <a:rPr lang="uk-UA" i="1" u="sng" dirty="0">
                <a:latin typeface="Times New Roman" panose="02020603050405020304" pitchFamily="18" charset="0"/>
                <a:cs typeface="Times New Roman" panose="02020603050405020304" pitchFamily="18" charset="0"/>
              </a:rPr>
              <a:t>Патентування винаходів за процедурою євразійської патентної конвенції (ЄАПК)</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Євразійська патентна конвенція надає охорону винаходам на території всіх держав - учасниць цієї конвенції єдиним охоронним документом - євразійським патентом.</a:t>
            </a:r>
          </a:p>
          <a:p>
            <a:pPr indent="355600" algn="just"/>
            <a:r>
              <a:rPr lang="uk-UA" i="1" dirty="0">
                <a:latin typeface="Times New Roman" panose="02020603050405020304" pitchFamily="18" charset="0"/>
                <a:cs typeface="Times New Roman" panose="02020603050405020304" pitchFamily="18" charset="0"/>
              </a:rPr>
              <a:t>Євразійське патентне відомство видає патент на винахід, якщо він є новим, має винахідницький рівень та промислово придатний.</a:t>
            </a:r>
          </a:p>
          <a:p>
            <a:pPr indent="355600" algn="just"/>
            <a:r>
              <a:rPr lang="uk-UA" i="1" dirty="0">
                <a:latin typeface="Times New Roman" panose="02020603050405020304" pitchFamily="18" charset="0"/>
                <a:cs typeface="Times New Roman" panose="02020603050405020304" pitchFamily="18" charset="0"/>
              </a:rPr>
              <a:t>Українські заявники можуть подавати заявку безпосередньо до Євразійського патентного відомства, повідомляючи при цьому </a:t>
            </a:r>
            <a:r>
              <a:rPr lang="uk-UA" i="1" dirty="0" smtClean="0">
                <a:latin typeface="Times New Roman" panose="02020603050405020304" pitchFamily="18" charset="0"/>
                <a:cs typeface="Times New Roman" panose="02020603050405020304" pitchFamily="18" charset="0"/>
              </a:rPr>
              <a:t>Установу.</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Експертиза за формальними ознаками заявки проводиться протягом двох місяців від дати її подання та за умови сплати мита. За заявкою проводиться патентний пошук. Експертиза заявки по суті проводиться за клопотанням заявника та за умови сплати відповідного мита. Якщо за результатами експертизи встановлено, що винахід відповідає умовам </a:t>
            </a:r>
            <a:r>
              <a:rPr lang="uk-UA" i="1" dirty="0" err="1">
                <a:latin typeface="Times New Roman" panose="02020603050405020304" pitchFamily="18" charset="0"/>
                <a:cs typeface="Times New Roman" panose="02020603050405020304" pitchFamily="18" charset="0"/>
              </a:rPr>
              <a:t>патентоздатності</a:t>
            </a:r>
            <a:r>
              <a:rPr lang="uk-UA" i="1" dirty="0">
                <a:latin typeface="Times New Roman" panose="02020603050405020304" pitchFamily="18" charset="0"/>
                <a:cs typeface="Times New Roman" panose="02020603050405020304" pitchFamily="18" charset="0"/>
              </a:rPr>
              <a:t>, приймається рішення про видачу євразійського патенту. В іншому випадку виноситься рішення про відмову у видачі патенту. Євразійський патент видасться після сплати мита за його видачу та публікацію.</a:t>
            </a:r>
          </a:p>
          <a:p>
            <a:pPr indent="355600" algn="just"/>
            <a:r>
              <a:rPr lang="uk-UA" i="1" dirty="0">
                <a:latin typeface="Times New Roman" panose="02020603050405020304" pitchFamily="18" charset="0"/>
                <a:cs typeface="Times New Roman" panose="02020603050405020304" pitchFamily="18" charset="0"/>
              </a:rPr>
              <a:t>Патентним законодавством майже всіх держав визначено, що заявники, які постійно проживають за межами відповідної держави, можуть подавати заявки тільки через </a:t>
            </a:r>
            <a:r>
              <a:rPr lang="uk-UA" i="1" u="sng" dirty="0">
                <a:latin typeface="Times New Roman" panose="02020603050405020304" pitchFamily="18" charset="0"/>
                <a:cs typeface="Times New Roman" panose="02020603050405020304" pitchFamily="18" charset="0"/>
              </a:rPr>
              <a:t>патентних повірених</a:t>
            </a:r>
            <a:r>
              <a:rPr lang="uk-UA" i="1" dirty="0">
                <a:latin typeface="Times New Roman" panose="02020603050405020304" pitchFamily="18" charset="0"/>
                <a:cs typeface="Times New Roman" panose="02020603050405020304" pitchFamily="18" charset="0"/>
              </a:rPr>
              <a:t>, що акредитовані при патентних відомствах.</a:t>
            </a:r>
          </a:p>
          <a:p>
            <a:pPr indent="355600" algn="just"/>
            <a:r>
              <a:rPr lang="uk-UA" i="1" dirty="0" smtClean="0">
                <a:latin typeface="Times New Roman" panose="02020603050405020304" pitchFamily="18" charset="0"/>
                <a:cs typeface="Times New Roman" panose="02020603050405020304" pitchFamily="18" charset="0"/>
              </a:rPr>
              <a:t>Списки </a:t>
            </a:r>
            <a:r>
              <a:rPr lang="uk-UA" i="1" dirty="0">
                <a:latin typeface="Times New Roman" panose="02020603050405020304" pitchFamily="18" charset="0"/>
                <a:cs typeface="Times New Roman" panose="02020603050405020304" pitchFamily="18" charset="0"/>
              </a:rPr>
              <a:t>патентних повірених можна одержати у кожному патентному відомстві. Патентні повірені України допоможуть зв'язатись з патентним повіреним відповідної держави.</a:t>
            </a:r>
            <a:endParaRPr lang="uk-UA" i="1"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490586"/>
            <a:ext cx="8928992" cy="5355312"/>
          </a:xfrm>
          <a:prstGeom prst="rect">
            <a:avLst/>
          </a:prstGeom>
        </p:spPr>
        <p:txBody>
          <a:bodyPr wrap="square">
            <a:spAutoFit/>
          </a:bodyPr>
          <a:lstStyle/>
          <a:p>
            <a:pPr indent="355600"/>
            <a:r>
              <a:rPr lang="uk-UA" dirty="0">
                <a:latin typeface="Times New Roman" panose="02020603050405020304" pitchFamily="18" charset="0"/>
                <a:cs typeface="Times New Roman" panose="02020603050405020304" pitchFamily="18" charset="0"/>
              </a:rPr>
              <a:t>Права, що випливають з патенту, діють від дати публікації відомостей про його видачу.</a:t>
            </a:r>
          </a:p>
          <a:p>
            <a:pPr indent="355600"/>
            <a:r>
              <a:rPr lang="uk-UA" i="1" u="sng" dirty="0">
                <a:latin typeface="Times New Roman" panose="02020603050405020304" pitchFamily="18" charset="0"/>
                <a:cs typeface="Times New Roman" panose="02020603050405020304" pitchFamily="18" charset="0"/>
              </a:rPr>
              <a:t>Права, які надаються суб'єктам права на винаходи, корисні моделі і промислові зразки, заведено поділяти па дві групи:</a:t>
            </a:r>
            <a:endParaRPr lang="uk-UA" dirty="0">
              <a:latin typeface="Times New Roman" panose="02020603050405020304" pitchFamily="18" charset="0"/>
              <a:cs typeface="Times New Roman" panose="02020603050405020304" pitchFamily="18" charset="0"/>
            </a:endParaRPr>
          </a:p>
          <a:p>
            <a:pPr lvl="0" indent="35560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особисті немайнові права,</a:t>
            </a:r>
          </a:p>
          <a:p>
            <a:pPr indent="35560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майнові права</a:t>
            </a:r>
            <a:r>
              <a:rPr lang="uk-UA" dirty="0" smtClean="0">
                <a:latin typeface="Times New Roman" panose="02020603050405020304" pitchFamily="18" charset="0"/>
                <a:cs typeface="Times New Roman" panose="02020603050405020304" pitchFamily="18" charset="0"/>
              </a:rPr>
              <a:t>.</a:t>
            </a:r>
          </a:p>
          <a:p>
            <a:pPr indent="355600"/>
            <a:r>
              <a:rPr lang="uk-UA" i="1" u="sng" dirty="0">
                <a:latin typeface="Times New Roman" panose="02020603050405020304" pitchFamily="18" charset="0"/>
                <a:cs typeface="Times New Roman" panose="02020603050405020304" pitchFamily="18" charset="0"/>
              </a:rPr>
              <a:t>До особистих немайнових прав </a:t>
            </a:r>
            <a:r>
              <a:rPr lang="uk-UA" dirty="0">
                <a:latin typeface="Times New Roman" panose="02020603050405020304" pitchFamily="18" charset="0"/>
                <a:cs typeface="Times New Roman" panose="02020603050405020304" pitchFamily="18" charset="0"/>
              </a:rPr>
              <a:t>належать </a:t>
            </a:r>
            <a:r>
              <a:rPr lang="uk-UA" u="sng" dirty="0">
                <a:latin typeface="Times New Roman" panose="02020603050405020304" pitchFamily="18" charset="0"/>
                <a:cs typeface="Times New Roman" panose="02020603050405020304" pitchFamily="18" charset="0"/>
              </a:rPr>
              <a:t>право авторства, право на ім'я (спеціальну назву), право на подання заявки на одержання патенту на винахід. корисну модель чи промисловий зразок</a:t>
            </a:r>
            <a:r>
              <a:rPr lang="uk-UA" dirty="0">
                <a:latin typeface="Times New Roman" panose="02020603050405020304" pitchFamily="18" charset="0"/>
                <a:cs typeface="Times New Roman" panose="02020603050405020304" pitchFamily="18" charset="0"/>
              </a:rPr>
              <a:t>. Але при цьому слід мати на увазі, що коло і характер особистих немайнових і майнових прав визначається тими результатами технічної творчості, які підлягають правовій охороні.</a:t>
            </a:r>
          </a:p>
          <a:p>
            <a:pPr indent="355600"/>
            <a:r>
              <a:rPr lang="uk-UA" dirty="0">
                <a:latin typeface="Times New Roman" panose="02020603050405020304" pitchFamily="18" charset="0"/>
                <a:cs typeface="Times New Roman" panose="02020603050405020304" pitchFamily="18" charset="0"/>
              </a:rPr>
              <a:t>Як уже зазначалося, право авторства полягає в тому, що тільки справжній творець може називати себе автором винаходу, корисної моделі чи промислового зразка. Усі інші особи, які використовують зазначені об'єкти, зобов'язані зазначати ім'я автора. Право авторства закріплює факт створення того чи іншого творчого результату певною конкретною особою, а це має значення для суспільної оцінки як самого результату, так і особи автора.</a:t>
            </a:r>
          </a:p>
          <a:p>
            <a:pPr indent="355600"/>
            <a:r>
              <a:rPr lang="uk-UA" dirty="0">
                <a:latin typeface="Times New Roman" panose="02020603050405020304" pitchFamily="18" charset="0"/>
                <a:cs typeface="Times New Roman" panose="02020603050405020304" pitchFamily="18" charset="0"/>
              </a:rPr>
              <a:t>Зазначення імені автора в разі використання винаходу, корисної моделі чи промислового зразка обов'язкове</a:t>
            </a:r>
            <a:r>
              <a:rPr lang="uk-UA"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074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07504" y="1194857"/>
            <a:ext cx="8928992" cy="4708981"/>
          </a:xfrm>
          <a:prstGeom prst="rect">
            <a:avLst/>
          </a:prstGeom>
        </p:spPr>
        <p:txBody>
          <a:bodyPr wrap="square">
            <a:spAutoFit/>
          </a:bodyPr>
          <a:lstStyle/>
          <a:p>
            <a:pPr indent="355600" algn="just"/>
            <a:r>
              <a:rPr lang="uk-UA" sz="2000" i="1" dirty="0" smtClean="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Чинне законодавство України про промислову власність не забороняє присвоєння імені автора чи іншої спеціальної назви винаходу, корисній моделі чи промисловому зразку. Більш того, згадані раніше Правила складання і подання заявки на видачу патенту України на винахід і корисну модель передбачають зазначення назви винаходу. Пункт 6.2.1 цих Правил проголошує: «Назва винаходу (корисної моделі) характеризує його (її) призначення, відповідає суті винаходу (корисної моделі) і. як правило, близька до назви відповідної рубрики Міжнародної патентної класифікації (МІІК</a:t>
            </a:r>
            <a:r>
              <a:rPr lang="uk-UA" sz="2000" i="1" dirty="0" smtClean="0">
                <a:latin typeface="Times New Roman" panose="02020603050405020304" pitchFamily="18" charset="0"/>
                <a:cs typeface="Times New Roman" panose="02020603050405020304" pitchFamily="18" charset="0"/>
              </a:rPr>
              <a:t>)».</a:t>
            </a:r>
          </a:p>
          <a:p>
            <a:pPr indent="355600" algn="just"/>
            <a:r>
              <a:rPr lang="uk-UA" sz="2000" i="1" dirty="0">
                <a:latin typeface="Times New Roman" panose="02020603050405020304" pitchFamily="18" charset="0"/>
                <a:cs typeface="Times New Roman" panose="02020603050405020304" pitchFamily="18" charset="0"/>
              </a:rPr>
              <a:t>Слід звернути увагу на те. що особисті немайнові права авторів творів науки, літератури і мистецтва і авторів науково-технічних досягнень не співпадають. Закон не закріплює за винахідниками та авторами промислових зразків права на недоторканність та права на обнародування чи опублікування. Право на недоторканність твору не властиве і не стосується результатів технічної творчості, винахід можна удосконалювати будь-кому. Не можна приховувати від суспільства і готовий винахід.</a:t>
            </a:r>
          </a:p>
        </p:txBody>
      </p:sp>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211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24644" y="1490551"/>
            <a:ext cx="8856984" cy="5324535"/>
          </a:xfrm>
          <a:prstGeom prst="rect">
            <a:avLst/>
          </a:prstGeom>
        </p:spPr>
        <p:txBody>
          <a:bodyPr wrap="square">
            <a:spAutoFit/>
          </a:bodyPr>
          <a:lstStyle/>
          <a:p>
            <a:pPr indent="355600" algn="just"/>
            <a:r>
              <a:rPr lang="uk-UA" sz="2000" b="1" i="1" dirty="0">
                <a:latin typeface="Times New Roman" panose="02020603050405020304" pitchFamily="18" charset="0"/>
                <a:cs typeface="Times New Roman" panose="02020603050405020304" pitchFamily="18" charset="0"/>
              </a:rPr>
              <a:t>Майнові права суб'єктів права на винаходи, корисні моделі і промислові зразки</a:t>
            </a:r>
            <a:endParaRPr lang="uk-UA" sz="2000" i="1"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Право власності па винаходи, корисні моделі і промислові зразки, проголошене чинним законодавством, дає його суб'єкту ті самі правомочності, які дає право власності на будь-який інший об'єкт.</a:t>
            </a:r>
          </a:p>
          <a:p>
            <a:pPr indent="355600" algn="just"/>
            <a:r>
              <a:rPr lang="uk-UA" sz="2000" i="1" u="sng" dirty="0">
                <a:latin typeface="Times New Roman" panose="02020603050405020304" pitchFamily="18" charset="0"/>
                <a:cs typeface="Times New Roman" panose="02020603050405020304" pitchFamily="18" charset="0"/>
              </a:rPr>
              <a:t>Власнику патенту України на винахід (корисну модель) належить:</a:t>
            </a:r>
            <a:endParaRPr lang="uk-UA" sz="2000" i="1"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1</a:t>
            </a:r>
            <a:r>
              <a:rPr lang="uk-UA" sz="2000" i="1" dirty="0" smtClean="0">
                <a:latin typeface="Times New Roman" panose="02020603050405020304" pitchFamily="18" charset="0"/>
                <a:cs typeface="Times New Roman" panose="02020603050405020304" pitchFamily="18" charset="0"/>
              </a:rPr>
              <a:t>) право </a:t>
            </a:r>
            <a:r>
              <a:rPr lang="uk-UA" sz="2000" i="1" dirty="0">
                <a:latin typeface="Times New Roman" panose="02020603050405020304" pitchFamily="18" charset="0"/>
                <a:cs typeface="Times New Roman" panose="02020603050405020304" pitchFamily="18" charset="0"/>
              </a:rPr>
              <a:t>власності на винахід (корисну модель);</a:t>
            </a:r>
          </a:p>
          <a:p>
            <a:pPr lvl="0" indent="355600" algn="just"/>
            <a:r>
              <a:rPr lang="uk-UA" sz="2000" i="1" dirty="0" smtClean="0">
                <a:latin typeface="Times New Roman" panose="02020603050405020304" pitchFamily="18" charset="0"/>
                <a:cs typeface="Times New Roman" panose="02020603050405020304" pitchFamily="18" charset="0"/>
              </a:rPr>
              <a:t>2) виключне </a:t>
            </a:r>
            <a:r>
              <a:rPr lang="uk-UA" sz="2000" i="1" dirty="0">
                <a:latin typeface="Times New Roman" panose="02020603050405020304" pitchFamily="18" charset="0"/>
                <a:cs typeface="Times New Roman" panose="02020603050405020304" pitchFamily="18" charset="0"/>
              </a:rPr>
              <a:t>право на використання винаходу (корисної моделі) за своїм розсудом, якщо таке використання не порушує прав інших власників патентів;</a:t>
            </a:r>
          </a:p>
          <a:p>
            <a:pPr lvl="0" indent="355600" algn="just"/>
            <a:r>
              <a:rPr lang="uk-UA" sz="2000" i="1" dirty="0" smtClean="0">
                <a:latin typeface="Times New Roman" panose="02020603050405020304" pitchFamily="18" charset="0"/>
                <a:cs typeface="Times New Roman" panose="02020603050405020304" pitchFamily="18" charset="0"/>
              </a:rPr>
              <a:t>3) право </a:t>
            </a:r>
            <a:r>
              <a:rPr lang="uk-UA" sz="2000" i="1" dirty="0">
                <a:latin typeface="Times New Roman" panose="02020603050405020304" pitchFamily="18" charset="0"/>
                <a:cs typeface="Times New Roman" panose="02020603050405020304" pitchFamily="18" charset="0"/>
              </a:rPr>
              <a:t>забороняти іншим особам використовувати винахід (корисну модель) без дозволу, за винятком випадків, коли таке використання не визнається законодавством порушенням прав власника патенту;</a:t>
            </a:r>
          </a:p>
          <a:p>
            <a:pPr lvl="0" indent="355600" algn="just"/>
            <a:r>
              <a:rPr lang="uk-UA" sz="2000" i="1" dirty="0" smtClean="0">
                <a:latin typeface="Times New Roman" panose="02020603050405020304" pitchFamily="18" charset="0"/>
                <a:cs typeface="Times New Roman" panose="02020603050405020304" pitchFamily="18" charset="0"/>
              </a:rPr>
              <a:t>4) право </a:t>
            </a:r>
            <a:r>
              <a:rPr lang="uk-UA" sz="2000" i="1" dirty="0">
                <a:latin typeface="Times New Roman" panose="02020603050405020304" pitchFamily="18" charset="0"/>
                <a:cs typeface="Times New Roman" panose="02020603050405020304" pitchFamily="18" charset="0"/>
              </a:rPr>
              <a:t>опублікувати в офіційному бюлетені Установи «Промислова власність» заяву про надання будь-якій особі дозволу на використання винаходу (право видачі «відкритої ліцензії») та право на відкликання цієї ліцензії:</a:t>
            </a:r>
          </a:p>
          <a:p>
            <a:pPr lvl="0" indent="355600" algn="just"/>
            <a:r>
              <a:rPr lang="uk-UA" sz="2000" i="1" dirty="0" smtClean="0">
                <a:latin typeface="Times New Roman" panose="02020603050405020304" pitchFamily="18" charset="0"/>
                <a:cs typeface="Times New Roman" panose="02020603050405020304" pitchFamily="18" charset="0"/>
              </a:rPr>
              <a:t>5) право </a:t>
            </a:r>
            <a:r>
              <a:rPr lang="uk-UA" sz="2000" i="1" dirty="0">
                <a:latin typeface="Times New Roman" panose="02020603050405020304" pitchFamily="18" charset="0"/>
                <a:cs typeface="Times New Roman" panose="02020603050405020304" pitchFamily="18" charset="0"/>
              </a:rPr>
              <a:t>порушувати судові справи проти несанкціонованого використання винаходу та вимагати від порушника відшкодування заподіяних збитків</a:t>
            </a:r>
            <a:r>
              <a:rPr lang="uk-UA" sz="2000" i="1" dirty="0" smtClean="0">
                <a:latin typeface="Times New Roman" panose="02020603050405020304" pitchFamily="18" charset="0"/>
                <a:cs typeface="Times New Roman" panose="02020603050405020304" pitchFamily="18" charset="0"/>
              </a:rPr>
              <a:t>.</a:t>
            </a:r>
            <a:endParaRPr lang="uk-UA" sz="2000" i="1"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4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79512" y="1071012"/>
            <a:ext cx="8856984"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Взаємовідносини при використанні винаходу (корисної моделі), патент на який належить кільком особам, визначаються угодою між ними. У разі відсутності такої угоди кожний власник патенту може використовувати винахід (корисну модель) за своїм розсудом, але жоден з них не має права давати дозвіл (видавати ліцензію) на використання винаходу (корисної моделі) та передавати право власності на винахід (корисну модель) іншій особі без згоди інших власників патенту.</a:t>
            </a:r>
          </a:p>
          <a:p>
            <a:pPr indent="355600" algn="just"/>
            <a:r>
              <a:rPr lang="uk-UA" i="1" dirty="0">
                <a:latin typeface="Times New Roman" panose="02020603050405020304" pitchFamily="18" charset="0"/>
                <a:cs typeface="Times New Roman" panose="02020603050405020304" pitchFamily="18" charset="0"/>
              </a:rPr>
              <a:t>Права, що випливають з патенту на винахід, діють від дати публікації в офіційному бюлетені відомостей про видачу патенту.</a:t>
            </a:r>
          </a:p>
          <a:p>
            <a:pPr indent="355600"/>
            <a:r>
              <a:rPr lang="uk-UA" i="1" dirty="0">
                <a:latin typeface="Times New Roman" panose="02020603050405020304" pitchFamily="18" charset="0"/>
                <a:cs typeface="Times New Roman" panose="02020603050405020304" pitchFamily="18" charset="0"/>
              </a:rPr>
              <a:t>Право власності</a:t>
            </a:r>
            <a:r>
              <a:rPr lang="uk-UA" b="1"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на винахід, що засвідчується патентом, надає його власнику повноваження, подібні до тих, що і право власності на будь-який інший об'єкт, який чинним законодавством визнаний товаром і тому може бути об'єктом будь-яких цивільних правочинів. Зокрема, у власника патенту є можливість обрати будь-яку форму підприємницької діяльності щодо організації використання свого винаходу, а саме:</a:t>
            </a:r>
          </a:p>
          <a:p>
            <a:pPr indent="355600"/>
            <a:r>
              <a:rPr lang="uk-UA" i="1" dirty="0">
                <a:latin typeface="Times New Roman" panose="02020603050405020304" pitchFamily="18" charset="0"/>
                <a:cs typeface="Times New Roman" panose="02020603050405020304" pitchFamily="18" charset="0"/>
              </a:rPr>
              <a:t>• розпочати власне виробництво продукту, який виготовлено із застосуванням запатентованого винаходу, та його збут;</a:t>
            </a:r>
          </a:p>
          <a:p>
            <a:pPr indent="355600"/>
            <a:r>
              <a:rPr lang="uk-UA" i="1" dirty="0">
                <a:latin typeface="Times New Roman" panose="02020603050405020304" pitchFamily="18" charset="0"/>
                <a:cs typeface="Times New Roman" panose="02020603050405020304" pitchFamily="18" charset="0"/>
              </a:rPr>
              <a:t>• внести право власності на запатентований винахід чи право на його використання як свій внесок в статутний фонд підприємства, що створюється або вже діє. тобто використати зазначені права як інвестицію;</a:t>
            </a:r>
          </a:p>
          <a:p>
            <a:pPr indent="355600"/>
            <a:r>
              <a:rPr lang="uk-UA" i="1" dirty="0">
                <a:latin typeface="Times New Roman" panose="02020603050405020304" pitchFamily="18" charset="0"/>
                <a:cs typeface="Times New Roman" panose="02020603050405020304" pitchFamily="18" charset="0"/>
              </a:rPr>
              <a:t>• передати свої </a:t>
            </a:r>
            <a:r>
              <a:rPr lang="ru-RU" i="1" dirty="0">
                <a:latin typeface="Times New Roman" panose="02020603050405020304" pitchFamily="18" charset="0"/>
                <a:cs typeface="Times New Roman" panose="02020603050405020304" pitchFamily="18" charset="0"/>
              </a:rPr>
              <a:t>права </a:t>
            </a:r>
            <a:r>
              <a:rPr lang="uk-UA" i="1" dirty="0">
                <a:latin typeface="Times New Roman" panose="02020603050405020304" pitchFamily="18" charset="0"/>
                <a:cs typeface="Times New Roman" panose="02020603050405020304" pitchFamily="18" charset="0"/>
              </a:rPr>
              <a:t>на винахід</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625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25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19708" y="948690"/>
            <a:ext cx="8916788" cy="5909310"/>
          </a:xfrm>
          <a:prstGeom prst="rect">
            <a:avLst/>
          </a:prstGeom>
        </p:spPr>
        <p:txBody>
          <a:bodyPr wrap="square">
            <a:spAutoFit/>
          </a:bodyPr>
          <a:lstStyle/>
          <a:p>
            <a:pPr algn="ctr"/>
            <a:r>
              <a:rPr lang="uk-UA" i="1" dirty="0" smtClean="0">
                <a:latin typeface="Times New Roman" panose="02020603050405020304" pitchFamily="18" charset="0"/>
                <a:cs typeface="Times New Roman" panose="02020603050405020304" pitchFamily="18" charset="0"/>
              </a:rPr>
              <a:t>                    </a:t>
            </a:r>
            <a:r>
              <a:rPr lang="uk-UA" i="1" dirty="0" smtClean="0">
                <a:latin typeface="Times New Roman" panose="02020603050405020304" pitchFamily="18" charset="0"/>
                <a:cs typeface="Times New Roman" panose="02020603050405020304" pitchFamily="18" charset="0"/>
              </a:rPr>
              <a:t>       </a:t>
            </a:r>
            <a:r>
              <a:rPr lang="uk-UA" b="1" i="1" dirty="0" smtClean="0">
                <a:latin typeface="Times New Roman" panose="02020603050405020304" pitchFamily="18" charset="0"/>
                <a:cs typeface="Times New Roman" panose="02020603050405020304" pitchFamily="18" charset="0"/>
              </a:rPr>
              <a:t>Виключне </a:t>
            </a:r>
            <a:r>
              <a:rPr lang="uk-UA" b="1" i="1" dirty="0">
                <a:latin typeface="Times New Roman" panose="02020603050405020304" pitchFamily="18" charset="0"/>
                <a:cs typeface="Times New Roman" panose="02020603050405020304" pitchFamily="18" charset="0"/>
              </a:rPr>
              <a:t>право власника патенту на використання винаходу, та його сутність.</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Патент надає його власнику виключне право використовувати винахід за своїм розсудом за умови, що таке використання не порушує прав інших власників патентів.</a:t>
            </a:r>
          </a:p>
          <a:p>
            <a:pPr indent="355600" algn="just"/>
            <a:r>
              <a:rPr lang="uk-UA" i="1" dirty="0">
                <a:latin typeface="Times New Roman" panose="02020603050405020304" pitchFamily="18" charset="0"/>
                <a:cs typeface="Times New Roman" panose="02020603050405020304" pitchFamily="18" charset="0"/>
              </a:rPr>
              <a:t>Виключне право дії від дати публікації в офіційному бюлетені відомостей про видачу патенту, охороняється виключне право за патентом України тільки на </a:t>
            </a:r>
            <a:r>
              <a:rPr lang="uk-UA" i="1" dirty="0" smtClean="0">
                <a:latin typeface="Times New Roman" panose="02020603050405020304" pitchFamily="18" charset="0"/>
                <a:cs typeface="Times New Roman" panose="02020603050405020304" pitchFamily="18" charset="0"/>
              </a:rPr>
              <a:t>її території .</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Право власника на винахід називається виключним тому, що власник є єдиною особою, якій законодавством дозволено використовувані винахід, доки інші особи не одержать на це дозвіл від власника.</a:t>
            </a:r>
          </a:p>
          <a:p>
            <a:pPr indent="355600" algn="just"/>
            <a:r>
              <a:rPr lang="uk-UA" i="1" u="sng" dirty="0">
                <a:latin typeface="Times New Roman" panose="02020603050405020304" pitchFamily="18" charset="0"/>
                <a:cs typeface="Times New Roman" panose="02020603050405020304" pitchFamily="18" charset="0"/>
              </a:rPr>
              <a:t>Використанням винаходу (корисної моделі) визнаються такі дії;</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 виготовлення продукту із застосуванням запатентованою винаходу (корисної моделі), застосування такого продукту, пропонування для продажу, в тому числі через Інтернет, продаж, імпорт (ввезення) та інше введення </a:t>
            </a:r>
            <a:r>
              <a:rPr lang="uk-UA" b="1" i="1" dirty="0">
                <a:latin typeface="Times New Roman" panose="02020603050405020304" pitchFamily="18" charset="0"/>
                <a:cs typeface="Times New Roman" panose="02020603050405020304" pitchFamily="18" charset="0"/>
              </a:rPr>
              <a:t>його </a:t>
            </a:r>
            <a:r>
              <a:rPr lang="uk-UA" i="1" dirty="0">
                <a:latin typeface="Times New Roman" panose="02020603050405020304" pitchFamily="18" charset="0"/>
                <a:cs typeface="Times New Roman" panose="02020603050405020304" pitchFamily="18" charset="0"/>
              </a:rPr>
              <a:t>в цивільний оборот або зберігання такого продукту в зазначених цілях;</a:t>
            </a:r>
          </a:p>
          <a:p>
            <a:pPr indent="355600" algn="just"/>
            <a:r>
              <a:rPr lang="uk-UA" i="1" dirty="0">
                <a:latin typeface="Times New Roman" panose="02020603050405020304" pitchFamily="18" charset="0"/>
                <a:cs typeface="Times New Roman" panose="02020603050405020304" pitchFamily="18" charset="0"/>
              </a:rPr>
              <a:t>• застосування процесу, що охороняється патентом, або пропонування його для застосування в Україні, якщо особа, яка пропонує цей процес, знає про те. що його застосування забороняється без згоди власника патенту </a:t>
            </a:r>
            <a:r>
              <a:rPr lang="uk-UA" b="1" i="1" dirty="0">
                <a:latin typeface="Times New Roman" panose="02020603050405020304" pitchFamily="18" charset="0"/>
                <a:cs typeface="Times New Roman" panose="02020603050405020304" pitchFamily="18" charset="0"/>
              </a:rPr>
              <a:t>або, </a:t>
            </a:r>
            <a:r>
              <a:rPr lang="uk-UA" i="1" dirty="0">
                <a:latin typeface="Times New Roman" panose="02020603050405020304" pitchFamily="18" charset="0"/>
                <a:cs typeface="Times New Roman" panose="02020603050405020304" pitchFamily="18" charset="0"/>
              </a:rPr>
              <a:t>виходячи з обставин, це і так є очевидним.</a:t>
            </a:r>
          </a:p>
          <a:p>
            <a:pPr indent="355600" algn="just"/>
            <a:r>
              <a:rPr lang="uk-UA" i="1" dirty="0">
                <a:latin typeface="Times New Roman" panose="02020603050405020304" pitchFamily="18" charset="0"/>
                <a:cs typeface="Times New Roman" panose="02020603050405020304" pitchFamily="18" charset="0"/>
              </a:rPr>
              <a:t>Продукт визнається виготовленим із застосуванням запатентованого винаходу (корисної моделі), якщо при цьому використано кожну ознаку, включену до незалежною пункту формули винаходу (корисної моделі), </a:t>
            </a:r>
            <a:r>
              <a:rPr lang="uk-UA" b="1" i="1" dirty="0">
                <a:latin typeface="Times New Roman" panose="02020603050405020304" pitchFamily="18" charset="0"/>
                <a:cs typeface="Times New Roman" panose="02020603050405020304" pitchFamily="18" charset="0"/>
              </a:rPr>
              <a:t>або </a:t>
            </a:r>
            <a:r>
              <a:rPr lang="uk-UA" i="1" dirty="0">
                <a:latin typeface="Times New Roman" panose="02020603050405020304" pitchFamily="18" charset="0"/>
                <a:cs typeface="Times New Roman" panose="02020603050405020304" pitchFamily="18" charset="0"/>
              </a:rPr>
              <a:t>ознаку, еквівалентну їй</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76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1956" y="1225689"/>
            <a:ext cx="8856984"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Виготовлення </a:t>
            </a:r>
            <a:r>
              <a:rPr lang="uk-UA" i="1" dirty="0">
                <a:latin typeface="Times New Roman" panose="02020603050405020304" pitchFamily="18" charset="0"/>
                <a:cs typeface="Times New Roman" panose="02020603050405020304" pitchFamily="18" charset="0"/>
              </a:rPr>
              <a:t>- це виробництво для комерційних цілей продукту, виготовленого із застосуванням запатентованого винаходу, навіть якщо </a:t>
            </a:r>
            <a:r>
              <a:rPr lang="uk-UA" b="1" i="1" dirty="0">
                <a:latin typeface="Times New Roman" panose="02020603050405020304" pitchFamily="18" charset="0"/>
                <a:cs typeface="Times New Roman" panose="02020603050405020304" pitchFamily="18" charset="0"/>
              </a:rPr>
              <a:t>цей </a:t>
            </a:r>
            <a:r>
              <a:rPr lang="uk-UA" i="1" dirty="0">
                <a:latin typeface="Times New Roman" panose="02020603050405020304" pitchFamily="18" charset="0"/>
                <a:cs typeface="Times New Roman" panose="02020603050405020304" pitchFamily="18" charset="0"/>
              </a:rPr>
              <a:t>продукт тимчасово не реалізується, наприклад, накопичується з метою подальшого продажу</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Процес, що охороняється патентом, визнається застосованим, </a:t>
            </a:r>
            <a:r>
              <a:rPr lang="uk-UA" b="1" i="1" dirty="0">
                <a:latin typeface="Times New Roman" panose="02020603050405020304" pitchFamily="18" charset="0"/>
                <a:cs typeface="Times New Roman" panose="02020603050405020304" pitchFamily="18" charset="0"/>
              </a:rPr>
              <a:t>якщо </a:t>
            </a:r>
            <a:r>
              <a:rPr lang="uk-UA" i="1" dirty="0">
                <a:latin typeface="Times New Roman" panose="02020603050405020304" pitchFamily="18" charset="0"/>
                <a:cs typeface="Times New Roman" panose="02020603050405020304" pitchFamily="18" charset="0"/>
              </a:rPr>
              <a:t>використано кожну ознаку, включену до незалежного пункту формули винаходу, або ознаку, еквівалентну їй.</a:t>
            </a:r>
          </a:p>
          <a:p>
            <a:pPr indent="355600" algn="just"/>
            <a:r>
              <a:rPr lang="uk-UA" i="1" dirty="0">
                <a:latin typeface="Times New Roman" panose="02020603050405020304" pitchFamily="18" charset="0"/>
                <a:cs typeface="Times New Roman" panose="02020603050405020304" pitchFamily="18" charset="0"/>
              </a:rPr>
              <a:t>Застосування - всі випадки використання продукту на виробництві для комерційних цілей.</a:t>
            </a:r>
          </a:p>
          <a:p>
            <a:pPr indent="355600" algn="just"/>
            <a:r>
              <a:rPr lang="uk-UA" i="1" dirty="0">
                <a:latin typeface="Times New Roman" panose="02020603050405020304" pitchFamily="18" charset="0"/>
                <a:cs typeface="Times New Roman" panose="02020603050405020304" pitchFamily="18" charset="0"/>
              </a:rPr>
              <a:t>Ввезення - імпортування на територію України продукту, навіть </a:t>
            </a:r>
            <a:r>
              <a:rPr lang="uk-UA" b="1" i="1" cap="small" dirty="0">
                <a:latin typeface="Times New Roman" panose="02020603050405020304" pitchFamily="18" charset="0"/>
                <a:cs typeface="Times New Roman" panose="02020603050405020304" pitchFamily="18" charset="0"/>
              </a:rPr>
              <a:t>якщо</a:t>
            </a:r>
            <a:r>
              <a:rPr lang="uk-UA"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ввезений </a:t>
            </a:r>
            <a:r>
              <a:rPr lang="ru-RU" i="1" dirty="0">
                <a:latin typeface="Times New Roman" panose="02020603050405020304" pitchFamily="18" charset="0"/>
                <a:cs typeface="Times New Roman" panose="02020603050405020304" pitchFamily="18" charset="0"/>
              </a:rPr>
              <a:t>продукт </a:t>
            </a:r>
            <a:r>
              <a:rPr lang="uk-UA" i="1" dirty="0">
                <a:latin typeface="Times New Roman" panose="02020603050405020304" pitchFamily="18" charset="0"/>
                <a:cs typeface="Times New Roman" panose="02020603050405020304" pitchFamily="18" charset="0"/>
              </a:rPr>
              <a:t>не призначений для використання в Україні.</a:t>
            </a:r>
          </a:p>
          <a:p>
            <a:pPr indent="355600" algn="just"/>
            <a:r>
              <a:rPr lang="uk-UA" i="1" dirty="0">
                <a:latin typeface="Times New Roman" panose="02020603050405020304" pitchFamily="18" charset="0"/>
                <a:cs typeface="Times New Roman" panose="02020603050405020304" pitchFamily="18" charset="0"/>
              </a:rPr>
              <a:t>Зберігання - накопичування продукту і метою подальшого введення </a:t>
            </a:r>
            <a:r>
              <a:rPr lang="uk-UA" b="1" i="1" dirty="0">
                <a:latin typeface="Times New Roman" panose="02020603050405020304" pitchFamily="18" charset="0"/>
                <a:cs typeface="Times New Roman" panose="02020603050405020304" pitchFamily="18" charset="0"/>
              </a:rPr>
              <a:t>в </a:t>
            </a:r>
            <a:r>
              <a:rPr lang="uk-UA" i="1" dirty="0">
                <a:latin typeface="Times New Roman" panose="02020603050405020304" pitchFamily="18" charset="0"/>
                <a:cs typeface="Times New Roman" panose="02020603050405020304" pitchFamily="18" charset="0"/>
              </a:rPr>
              <a:t>господарський обіг.</a:t>
            </a:r>
          </a:p>
          <a:p>
            <a:pPr indent="355600" algn="just"/>
            <a:r>
              <a:rPr lang="uk-UA" i="1" dirty="0">
                <a:latin typeface="Times New Roman" panose="02020603050405020304" pitchFamily="18" charset="0"/>
                <a:cs typeface="Times New Roman" panose="02020603050405020304" pitchFamily="18" charset="0"/>
              </a:rPr>
              <a:t>Пропонування для продажу - рекламування продукту.</a:t>
            </a:r>
          </a:p>
          <a:p>
            <a:pPr indent="355600" algn="just"/>
            <a:r>
              <a:rPr lang="uk-UA" i="1" dirty="0">
                <a:latin typeface="Times New Roman" panose="02020603050405020304" pitchFamily="18" charset="0"/>
                <a:cs typeface="Times New Roman" panose="02020603050405020304" pitchFamily="18" charset="0"/>
              </a:rPr>
              <a:t>Продаж - комерційна діяльність з метою реалізації продукту.</a:t>
            </a:r>
          </a:p>
          <a:p>
            <a:pPr indent="355600" algn="just"/>
            <a:r>
              <a:rPr lang="uk-UA" i="1" dirty="0">
                <a:latin typeface="Times New Roman" panose="02020603050405020304" pitchFamily="18" charset="0"/>
                <a:cs typeface="Times New Roman" panose="02020603050405020304" pitchFamily="18" charset="0"/>
              </a:rPr>
              <a:t>Патент надає його власнику виключне право забороняти іншим особам використовувати винахід (корисну модель) без його дозволу, за винятком випадків, коли таке використання не визнається згідно з законом порушенням прав, що надаються патентом.</a:t>
            </a:r>
          </a:p>
          <a:p>
            <a:pPr indent="355600" algn="just"/>
            <a:r>
              <a:rPr lang="uk-UA" i="1" dirty="0">
                <a:latin typeface="Times New Roman" panose="02020603050405020304" pitchFamily="18" charset="0"/>
                <a:cs typeface="Times New Roman" panose="02020603050405020304" pitchFamily="18" charset="0"/>
              </a:rPr>
              <a:t>Виключне право надає його власнику можливість </a:t>
            </a:r>
            <a:r>
              <a:rPr lang="uk-UA" i="1" dirty="0" err="1">
                <a:latin typeface="Times New Roman" panose="02020603050405020304" pitchFamily="18" charset="0"/>
                <a:cs typeface="Times New Roman" panose="02020603050405020304" pitchFamily="18" charset="0"/>
              </a:rPr>
              <a:t>обмежуват</a:t>
            </a:r>
            <a:r>
              <a:rPr lang="ru-RU" i="1" dirty="0">
                <a:latin typeface="Times New Roman" panose="02020603050405020304" pitchFamily="18" charset="0"/>
                <a:cs typeface="Times New Roman" panose="02020603050405020304" pitchFamily="18" charset="0"/>
              </a:rPr>
              <a:t>и </a:t>
            </a:r>
            <a:r>
              <a:rPr lang="uk-UA" i="1" dirty="0">
                <a:latin typeface="Times New Roman" panose="02020603050405020304" pitchFamily="18" charset="0"/>
                <a:cs typeface="Times New Roman" panose="02020603050405020304" pitchFamily="18" charset="0"/>
              </a:rPr>
              <a:t>права інших осіб при використанні винаходу</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0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98500" y="1322636"/>
            <a:ext cx="8856984" cy="5632311"/>
          </a:xfrm>
          <a:prstGeom prst="rect">
            <a:avLst/>
          </a:prstGeom>
        </p:spPr>
        <p:txBody>
          <a:bodyPr wrap="square">
            <a:spAutoFit/>
          </a:bodyPr>
          <a:lstStyle/>
          <a:p>
            <a:pPr indent="355600" algn="just"/>
            <a:r>
              <a:rPr lang="uk-UA" i="1" dirty="0">
                <a:latin typeface="Times New Roman" panose="02020603050405020304" pitchFamily="18" charset="0"/>
                <a:cs typeface="Times New Roman" panose="02020603050405020304" pitchFamily="18" charset="0"/>
              </a:rPr>
              <a:t>Власник патенту може передавати на підставі договору право власності на винахід (корисну модель) будь-якій особі, яка стає його правонаступником, а щодо секретного винаходу (корисної моделі) – тільки за погодженням</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із Державним експертом</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Власник патенту має право дати будь-якій особі дозвіл (видати ліцензію) на використання винаходу (корисної моделі) на підставі ліцензійного договору, а щодо секретного винаходу (корисної моделі), такий дозвіл надається тільки за погодженням із Державним експертом.</a:t>
            </a:r>
          </a:p>
          <a:p>
            <a:pPr indent="355600" algn="just"/>
            <a:r>
              <a:rPr lang="uk-UA" i="1" u="sng" dirty="0">
                <a:latin typeface="Times New Roman" panose="02020603050405020304" pitchFamily="18" charset="0"/>
                <a:cs typeface="Times New Roman" panose="02020603050405020304" pitchFamily="18" charset="0"/>
              </a:rPr>
              <a:t>Жодна із наступних дій законодавством не визнається порушенням виключного права власника патенту на винахід:</a:t>
            </a:r>
            <a:endParaRPr lang="uk-UA" i="1" dirty="0">
              <a:latin typeface="Times New Roman" panose="02020603050405020304" pitchFamily="18" charset="0"/>
              <a:cs typeface="Times New Roman" panose="02020603050405020304" pitchFamily="18" charset="0"/>
            </a:endParaRPr>
          </a:p>
          <a:p>
            <a:pPr indent="355600" algn="just" defTabSz="533400">
              <a:tabLst>
                <a:tab pos="177800" algn="l"/>
              </a:tabLst>
            </a:pPr>
            <a:r>
              <a:rPr lang="uk-UA" i="1" dirty="0">
                <a:latin typeface="Times New Roman" panose="02020603050405020304" pitchFamily="18" charset="0"/>
                <a:cs typeface="Times New Roman" panose="02020603050405020304" pitchFamily="18" charset="0"/>
              </a:rPr>
              <a:t>•	введення в господарський обіг виготовленого із застосуванням запатентованого винаходу (корисної моделі) продукту будь-якою особою, яка придбала його без порушення прав власника;</a:t>
            </a:r>
          </a:p>
          <a:p>
            <a:pPr indent="355600" algn="just" defTabSz="533400">
              <a:tabLst>
                <a:tab pos="177800" algn="l"/>
              </a:tabLst>
            </a:pPr>
            <a:r>
              <a:rPr lang="uk-UA" i="1" dirty="0">
                <a:latin typeface="Times New Roman" panose="02020603050405020304" pitchFamily="18" charset="0"/>
                <a:cs typeface="Times New Roman" panose="02020603050405020304" pitchFamily="18" charset="0"/>
              </a:rPr>
              <a:t>•	використання з комерційною метою винаходу будь-якою особою, яка придбала продукт, виготовлений із застосуванням запатентованого винаходу, і не могла знати, що цей продукт був виготовлений чи введений в обіг </a:t>
            </a:r>
            <a:r>
              <a:rPr lang="uk-UA" i="1" cap="small" dirty="0">
                <a:latin typeface="Times New Roman" panose="02020603050405020304" pitchFamily="18" charset="0"/>
                <a:cs typeface="Times New Roman" panose="02020603050405020304" pitchFamily="18" charset="0"/>
              </a:rPr>
              <a:t>з </a:t>
            </a:r>
            <a:r>
              <a:rPr lang="uk-UA" i="1" dirty="0">
                <a:latin typeface="Times New Roman" panose="02020603050405020304" pitchFamily="18" charset="0"/>
                <a:cs typeface="Times New Roman" panose="02020603050405020304" pitchFamily="18" charset="0"/>
              </a:rPr>
              <a:t>порушенням прав, що надаються патентом. Проте після одержання відповідного повідомлення власника прав зазначена особа повинна припинити використання продукту або виплатити власнику прав відповідні кошти, розмір яких встановлюється відповідно до законів або за згодою сторін</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09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9512" y="1495086"/>
            <a:ext cx="8856984" cy="5355312"/>
          </a:xfrm>
          <a:prstGeom prst="rect">
            <a:avLst/>
          </a:prstGeom>
        </p:spPr>
        <p:txBody>
          <a:bodyPr wrap="square">
            <a:spAutoFit/>
          </a:bodyPr>
          <a:lstStyle/>
          <a:p>
            <a:pPr indent="355600"/>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Будь-яка особа має право запатентувати винахід (корисну модель) в іноземних державах за умови попереднього подання заявки на винахід (корисну модель) до Установи та ненадходження до цієї особи протягом трьох місяців від дати подання зазначеної заявки повідомлення про віднесення заявленого винаходу (корисної моделі) до державної таємниці.</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За клопотанням заявника йому надсилається повідомлення щодо можливості патентування винаходу (корисної моделі) в іноземних державах раніше зазначеного строку. За подання клопотання сплачується збір.</a:t>
            </a:r>
            <a:endParaRPr lang="uk-UA" dirty="0">
              <a:latin typeface="Times New Roman" panose="02020603050405020304" pitchFamily="18" charset="0"/>
              <a:cs typeface="Times New Roman" panose="02020603050405020304" pitchFamily="18" charset="0"/>
            </a:endParaRPr>
          </a:p>
          <a:p>
            <a:pPr indent="355600"/>
            <a:r>
              <a:rPr lang="uk-UA" i="1" u="sng" dirty="0">
                <a:latin typeface="Times New Roman" panose="02020603050405020304" pitchFamily="18" charset="0"/>
                <a:cs typeface="Times New Roman" panose="02020603050405020304" pitchFamily="18" charset="0"/>
              </a:rPr>
              <a:t>Винаходи патентують в іноземних державах з метою</a:t>
            </a:r>
            <a:r>
              <a:rPr lang="uk-UA" i="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lvl="0" indent="355600"/>
            <a:r>
              <a:rPr lang="uk-UA" i="1" dirty="0">
                <a:latin typeface="Times New Roman" panose="02020603050405020304" pitchFamily="18" charset="0"/>
                <a:cs typeface="Times New Roman" panose="02020603050405020304" pitchFamily="18" charset="0"/>
              </a:rPr>
              <a:t>захисту промислового експорту в державах, де передбачається його здійснювати. Мається на увазі експорт промислової продукції: машини, пристрої, обладнання, матеріали (речовини), продукція побутового призначення тощо;</a:t>
            </a:r>
            <a:endParaRPr lang="uk-UA"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захисту так званих комплексних поставок, тобто об'єктів капітального будівництва, що споруджуються за кордоном при технічній допомозі України;</a:t>
            </a:r>
            <a:endParaRPr lang="uk-U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забезпечення </a:t>
            </a:r>
            <a:r>
              <a:rPr lang="uk-UA" i="1" dirty="0">
                <a:latin typeface="Times New Roman" panose="02020603050405020304" pitchFamily="18" charset="0"/>
                <a:cs typeface="Times New Roman" panose="02020603050405020304" pitchFamily="18" charset="0"/>
              </a:rPr>
              <a:t>патентного захисту національних науково-технічних досягнень в іноземних державах, на території яких винахід буде використовуватись на підставі ліцензійного договору;</a:t>
            </a:r>
            <a:endParaRPr lang="uk-U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забезпечення </a:t>
            </a:r>
            <a:r>
              <a:rPr lang="uk-UA" i="1" dirty="0">
                <a:latin typeface="Times New Roman" panose="02020603050405020304" pitchFamily="18" charset="0"/>
                <a:cs typeface="Times New Roman" panose="02020603050405020304" pitchFamily="18" charset="0"/>
              </a:rPr>
              <a:t>міжнародного науково-технічного співробітництва, включаючи створення спільних з іноземними фірмами підприємств тощо</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583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48928" y="1092453"/>
            <a:ext cx="8856984" cy="5632311"/>
          </a:xfrm>
          <a:prstGeom prst="rect">
            <a:avLst/>
          </a:prstGeom>
        </p:spPr>
        <p:txBody>
          <a:bodyPr wrap="square">
            <a:spAutoFit/>
          </a:bodyPr>
          <a:lstStyle/>
          <a:p>
            <a:r>
              <a:rPr lang="uk-UA" i="1" dirty="0" smtClean="0">
                <a:latin typeface="Times New Roman" panose="02020603050405020304" pitchFamily="18" charset="0"/>
                <a:cs typeface="Times New Roman" panose="02020603050405020304" pitchFamily="18" charset="0"/>
              </a:rPr>
              <a:t>                           • </a:t>
            </a:r>
            <a:r>
              <a:rPr lang="uk-UA" i="1" dirty="0">
                <a:latin typeface="Times New Roman" panose="02020603050405020304" pitchFamily="18" charset="0"/>
                <a:cs typeface="Times New Roman" panose="02020603050405020304" pitchFamily="18" charset="0"/>
              </a:rPr>
              <a:t>використання винаходу на умовах примусової ліцензії з дозволу</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Уряду в інтересах суспільства та національної безпеки;</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використання винаходу на правах попереднього користування;</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використання винаходу для задоволення власних потреб без</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комерційної мети;</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разове виготовлення ліків в аптеках за рецептом лікаря;</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використання винаходу (корисної моделі) виключно для потреб</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транспортного засобу іноземної держави, коли цей засіб опинився в</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повітряному просторі, водах чи на території України випадково або тимчасово.</a:t>
            </a:r>
          </a:p>
          <a:p>
            <a:pPr algn="ctr"/>
            <a:r>
              <a:rPr lang="uk-UA" i="1" u="sng" dirty="0">
                <a:latin typeface="Times New Roman" panose="02020603050405020304" pitchFamily="18" charset="0"/>
                <a:cs typeface="Times New Roman" panose="02020603050405020304" pitchFamily="18" charset="0"/>
              </a:rPr>
              <a:t>Обов'язки власника патенту;</a:t>
            </a:r>
            <a:endParaRPr lang="uk-UA" i="1" dirty="0">
              <a:latin typeface="Times New Roman" panose="02020603050405020304" pitchFamily="18" charset="0"/>
              <a:cs typeface="Times New Roman" panose="02020603050405020304" pitchFamily="18" charset="0"/>
            </a:endParaRPr>
          </a:p>
          <a:p>
            <a:pPr>
              <a:tabLst>
                <a:tab pos="355600" algn="l"/>
              </a:tabLst>
            </a:pPr>
            <a:r>
              <a:rPr lang="uk-UA" i="1" dirty="0">
                <a:latin typeface="Times New Roman" panose="02020603050405020304" pitchFamily="18" charset="0"/>
                <a:cs typeface="Times New Roman" panose="02020603050405020304" pitchFamily="18" charset="0"/>
              </a:rPr>
              <a:t>1.	Власник патенту повинен сплачувати відповідні збори за підтримання чинності патенту і добросовісно користуватися виключним правом, що</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випливає з патенту.</a:t>
            </a:r>
          </a:p>
          <a:p>
            <a:pPr indent="355600" algn="just"/>
            <a:r>
              <a:rPr lang="uk-UA" i="1" dirty="0">
                <a:latin typeface="Times New Roman" panose="02020603050405020304" pitchFamily="18" charset="0"/>
                <a:cs typeface="Times New Roman" panose="02020603050405020304" pitchFamily="18" charset="0"/>
              </a:rPr>
              <a:t>Добросовісне користування розуміється як таке, що не завдає </a:t>
            </a:r>
            <a:r>
              <a:rPr lang="uk-UA" b="1" i="1" dirty="0">
                <a:latin typeface="Times New Roman" panose="02020603050405020304" pitchFamily="18" charset="0"/>
                <a:cs typeface="Times New Roman" panose="02020603050405020304" pitchFamily="18" charset="0"/>
              </a:rPr>
              <a:t>шкоди </a:t>
            </a:r>
            <a:r>
              <a:rPr lang="uk-UA" i="1" dirty="0">
                <a:latin typeface="Times New Roman" panose="02020603050405020304" pitchFamily="18" charset="0"/>
                <a:cs typeface="Times New Roman" panose="02020603050405020304" pitchFamily="18" charset="0"/>
              </a:rPr>
              <a:t>іншим фізичним і юридичним особам, навколишньому середовищу, інтересам суспільства, національній безпеці тощо.</a:t>
            </a:r>
          </a:p>
          <a:p>
            <a:pPr indent="355600" algn="just"/>
            <a:r>
              <a:rPr lang="uk-UA" i="1" dirty="0">
                <a:latin typeface="Times New Roman" panose="02020603050405020304" pitchFamily="18" charset="0"/>
                <a:cs typeface="Times New Roman" panose="02020603050405020304" pitchFamily="18" charset="0"/>
              </a:rPr>
              <a:t>Якщо винахід не використовується або недостатньо використовується в Україні протягом трьох років, починаючи від дати публікації відомостей про видачу патенту або від дати, коли використання було припинено, власник патенту зобов'язаний дати дозвіл (ліцензію) на використання винаходу будь-якій особі, яка має бажання та виявила готовність використовувати винахід (корисну модель</a:t>
            </a:r>
            <a:r>
              <a:rPr lang="uk-UA" i="1" dirty="0" smtClean="0">
                <a:latin typeface="Times New Roman" panose="02020603050405020304" pitchFamily="18" charset="0"/>
                <a:cs typeface="Times New Roman" panose="02020603050405020304" pitchFamily="18" charset="0"/>
              </a:rPr>
              <a:t>).</a:t>
            </a:r>
          </a:p>
          <a:p>
            <a:pPr indent="355600" algn="just"/>
            <a:r>
              <a:rPr lang="uk-UA" i="1" dirty="0" smtClean="0">
                <a:latin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5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80492" y="1412776"/>
            <a:ext cx="8856984" cy="5016758"/>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У разі відмови власника патенту від укладання ліцензійного договору ця особа має право звернутися до суду із заявою про надання їй дозволу на використання винаходу. При вирішенні цього питання суд може взяти до уваги подані власником патенту докази того, що винахід не використовувався з поважних причин</a:t>
            </a:r>
            <a:r>
              <a:rPr lang="uk-UA" sz="2000" i="1" dirty="0" smtClean="0">
                <a:latin typeface="Times New Roman" panose="02020603050405020304" pitchFamily="18" charset="0"/>
                <a:cs typeface="Times New Roman" panose="02020603050405020304" pitchFamily="18" charset="0"/>
              </a:rPr>
              <a:t>.</a:t>
            </a:r>
          </a:p>
          <a:p>
            <a:pPr lvl="0" indent="355600" algn="just"/>
            <a:r>
              <a:rPr lang="uk-UA" sz="2000" i="1" dirty="0">
                <a:latin typeface="Times New Roman" panose="02020603050405020304" pitchFamily="18" charset="0"/>
                <a:cs typeface="Times New Roman" panose="02020603050405020304" pitchFamily="18" charset="0"/>
              </a:rPr>
              <a:t>Власник патенту зобов'язаний надати дозвіл (видати ліцензію) на</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використання винаходу власнику пізніше виданого патенту, якщо;</a:t>
            </a:r>
          </a:p>
          <a:p>
            <a:pPr marL="342900" lvl="0" indent="-34290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винахід останнього призначений для досягнення іншої мети;</a:t>
            </a:r>
          </a:p>
          <a:p>
            <a:pPr marL="342900" lvl="0" indent="-34290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винахід власника пізніше виданого патенту має значні техніко-економічні переваги і не може використовуватись без порушення </a:t>
            </a:r>
            <a:r>
              <a:rPr lang="uk-UA" sz="2000" b="1" i="1" dirty="0">
                <a:latin typeface="Times New Roman" panose="02020603050405020304" pitchFamily="18" charset="0"/>
                <a:cs typeface="Times New Roman" panose="02020603050405020304" pitchFamily="18" charset="0"/>
              </a:rPr>
              <a:t>прав </a:t>
            </a:r>
            <a:r>
              <a:rPr lang="uk-UA" sz="2000" i="1" dirty="0">
                <a:latin typeface="Times New Roman" panose="02020603050405020304" pitchFamily="18" charset="0"/>
                <a:cs typeface="Times New Roman" panose="02020603050405020304" pitchFamily="18" charset="0"/>
              </a:rPr>
              <a:t>першого власника.</a:t>
            </a:r>
          </a:p>
          <a:p>
            <a:pPr indent="355600" algn="just"/>
            <a:r>
              <a:rPr lang="uk-UA" sz="2000" i="1" dirty="0">
                <a:latin typeface="Times New Roman" panose="02020603050405020304" pitchFamily="18" charset="0"/>
                <a:cs typeface="Times New Roman" panose="02020603050405020304" pitchFamily="18" charset="0"/>
              </a:rPr>
              <a:t>Дозвіл надається в обсязі, необхідному для використання винаходу власником патенту, який такий дозвіл затребував.</a:t>
            </a:r>
          </a:p>
          <a:p>
            <a:pPr indent="355600" algn="just"/>
            <a:r>
              <a:rPr lang="uk-UA" sz="2000" i="1" dirty="0">
                <a:latin typeface="Times New Roman" panose="02020603050405020304" pitchFamily="18" charset="0"/>
                <a:cs typeface="Times New Roman" panose="02020603050405020304" pitchFamily="18" charset="0"/>
              </a:rPr>
              <a:t>Так само власник пізніше виданого патенту зобов'язаний надати дозвіл на використання свого винаходу власнику раніше виданого патенту, якщо його винахід є більш досконалим або призначений для досягнення тієї ж мети</a:t>
            </a: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Права та обов'язки власника патенту на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328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28912"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Взаємовідносини співвласників патенту</a:t>
            </a:r>
            <a:endParaRPr lang="uk-UA" sz="2800" b="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93948" y="967879"/>
            <a:ext cx="8914904" cy="5909310"/>
          </a:xfrm>
          <a:prstGeom prst="rect">
            <a:avLst/>
          </a:prstGeom>
        </p:spPr>
        <p:txBody>
          <a:bodyPr wrap="square">
            <a:spAutoFit/>
          </a:bodyPr>
          <a:lstStyle/>
          <a:p>
            <a:pPr marL="1612900" indent="-1168400"/>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Якщо винахід належить кільком особам - співвласникам, то необхідно знати, що:</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винахід, патент на який належить кільком особам (співвласникам), є їх спільною власністю;</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частки кожного із співвласників визначаються угодою між ними, а за її відсутності визнаються рівними.</a:t>
            </a:r>
          </a:p>
          <a:p>
            <a:pPr indent="355600"/>
            <a:r>
              <a:rPr lang="uk-UA" i="1" dirty="0">
                <a:latin typeface="Times New Roman" panose="02020603050405020304" pitchFamily="18" charset="0"/>
                <a:cs typeface="Times New Roman" panose="02020603050405020304" pitchFamily="18" charset="0"/>
              </a:rPr>
              <a:t>У разі відсутності угоди між співвласниками щодо визначення їх взаємовідносин при використанні винаходу кожен має право:</a:t>
            </a:r>
          </a:p>
          <a:p>
            <a:pPr>
              <a:tabLst>
                <a:tab pos="266700" algn="l"/>
              </a:tabLst>
            </a:pPr>
            <a:r>
              <a:rPr lang="uk-UA" i="1" dirty="0">
                <a:latin typeface="Times New Roman" panose="02020603050405020304" pitchFamily="18" charset="0"/>
                <a:cs typeface="Times New Roman" panose="02020603050405020304" pitchFamily="18" charset="0"/>
              </a:rPr>
              <a:t>•	особисто використовувати винахід за своїм розсудом;</a:t>
            </a:r>
          </a:p>
          <a:p>
            <a:pPr>
              <a:tabLst>
                <a:tab pos="266700" algn="l"/>
              </a:tabLst>
            </a:pPr>
            <a:r>
              <a:rPr lang="uk-UA" i="1" dirty="0">
                <a:latin typeface="Times New Roman" panose="02020603050405020304" pitchFamily="18" charset="0"/>
                <a:cs typeface="Times New Roman" panose="02020603050405020304" pitchFamily="18" charset="0"/>
              </a:rPr>
              <a:t>•	самостійно порушувати судові справи проти порушників патенту. Разом з тим жоден із </a:t>
            </a:r>
            <a:r>
              <a:rPr lang="uk-UA" i="1" u="sng" dirty="0">
                <a:latin typeface="Times New Roman" panose="02020603050405020304" pitchFamily="18" charset="0"/>
                <a:cs typeface="Times New Roman" panose="02020603050405020304" pitchFamily="18" charset="0"/>
              </a:rPr>
              <a:t>співвласників</a:t>
            </a:r>
            <a:r>
              <a:rPr lang="uk-UA" i="1" dirty="0">
                <a:latin typeface="Times New Roman" panose="02020603050405020304" pitchFamily="18" charset="0"/>
                <a:cs typeface="Times New Roman" panose="02020603050405020304" pitchFamily="18" charset="0"/>
              </a:rPr>
              <a:t> не ма</a:t>
            </a:r>
            <a:r>
              <a:rPr lang="uk-UA" i="1" u="sng" dirty="0">
                <a:latin typeface="Times New Roman" panose="02020603050405020304" pitchFamily="18" charset="0"/>
                <a:cs typeface="Times New Roman" panose="02020603050405020304" pitchFamily="18" charset="0"/>
              </a:rPr>
              <a:t>є права</a:t>
            </a:r>
            <a:r>
              <a:rPr lang="uk-UA" i="1" dirty="0">
                <a:latin typeface="Times New Roman" panose="02020603050405020304" pitchFamily="18" charset="0"/>
                <a:cs typeface="Times New Roman" panose="02020603050405020304" pitchFamily="18" charset="0"/>
              </a:rPr>
              <a:t> без згоди решти власників патенту:</a:t>
            </a:r>
          </a:p>
          <a:p>
            <a:pPr>
              <a:tabLst>
                <a:tab pos="266700" algn="l"/>
              </a:tabLst>
            </a:pPr>
            <a:r>
              <a:rPr lang="uk-UA" i="1" dirty="0">
                <a:latin typeface="Times New Roman" panose="02020603050405020304" pitchFamily="18" charset="0"/>
                <a:cs typeface="Times New Roman" panose="02020603050405020304" pitchFamily="18" charset="0"/>
              </a:rPr>
              <a:t>•	давати дозвіл (видавати ліцензію) на використання винаходу іншій особі;</a:t>
            </a:r>
          </a:p>
          <a:p>
            <a:pPr>
              <a:tabLst>
                <a:tab pos="266700" algn="l"/>
              </a:tabLst>
            </a:pPr>
            <a:r>
              <a:rPr lang="uk-UA" i="1" dirty="0">
                <a:latin typeface="Times New Roman" panose="02020603050405020304" pitchFamily="18" charset="0"/>
                <a:cs typeface="Times New Roman" panose="02020603050405020304" pitchFamily="18" charset="0"/>
              </a:rPr>
              <a:t>•	передавати право власності на винахід. </a:t>
            </a:r>
          </a:p>
          <a:p>
            <a:pPr algn="ctr">
              <a:tabLst>
                <a:tab pos="266700" algn="l"/>
              </a:tabLst>
            </a:pPr>
            <a:r>
              <a:rPr lang="uk-UA" i="1" u="sng" dirty="0">
                <a:latin typeface="Times New Roman" panose="02020603050405020304" pitchFamily="18" charset="0"/>
                <a:cs typeface="Times New Roman" panose="02020603050405020304" pitchFamily="18" charset="0"/>
              </a:rPr>
              <a:t>Передача права власності на винахід</a:t>
            </a:r>
            <a:r>
              <a:rPr lang="uk-UA" i="1" dirty="0">
                <a:latin typeface="Times New Roman" panose="02020603050405020304" pitchFamily="18" charset="0"/>
                <a:cs typeface="Times New Roman" panose="02020603050405020304" pitchFamily="18" charset="0"/>
              </a:rPr>
              <a:t>.</a:t>
            </a:r>
          </a:p>
          <a:p>
            <a:pPr indent="355600"/>
            <a:r>
              <a:rPr lang="uk-UA" i="1" dirty="0">
                <a:latin typeface="Times New Roman" panose="02020603050405020304" pitchFamily="18" charset="0"/>
                <a:cs typeface="Times New Roman" panose="02020603050405020304" pitchFamily="18" charset="0"/>
              </a:rPr>
              <a:t>Права, що випливають з патенту на винахід, можуть передаватись у повному обсязі або частково. Порядок передачі зазначених прав регламентується Законом України «Про охорону прав на винаходи і корисні моделі».</a:t>
            </a:r>
          </a:p>
          <a:p>
            <a:pPr indent="355600"/>
            <a:r>
              <a:rPr lang="uk-UA" i="1" dirty="0">
                <a:latin typeface="Times New Roman" panose="02020603050405020304" pitchFamily="18" charset="0"/>
                <a:cs typeface="Times New Roman" panose="02020603050405020304" pitchFamily="18" charset="0"/>
              </a:rPr>
              <a:t>Винахід може були відчуженим у будь-який спосіб: </a:t>
            </a:r>
          </a:p>
          <a:p>
            <a:pPr marL="285750" indent="-285750">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продажем;</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даруванням:</a:t>
            </a:r>
          </a:p>
          <a:p>
            <a:pPr marL="28575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обміном </a:t>
            </a:r>
            <a:r>
              <a:rPr lang="uk-UA" i="1" dirty="0" smtClean="0">
                <a:latin typeface="Times New Roman" panose="02020603050405020304" pitchFamily="18" charset="0"/>
                <a:cs typeface="Times New Roman" panose="02020603050405020304" pitchFamily="18" charset="0"/>
              </a:rPr>
              <a:t>тощо</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07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28912"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Взаємовідносини співвласників патенту</a:t>
            </a:r>
            <a:endParaRPr lang="uk-UA" sz="2800" b="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5652" y="1068832"/>
            <a:ext cx="8914904" cy="5632311"/>
          </a:xfrm>
          <a:prstGeom prst="rect">
            <a:avLst/>
          </a:prstGeom>
        </p:spPr>
        <p:txBody>
          <a:bodyPr wrap="square">
            <a:spAutoFit/>
          </a:bodyPr>
          <a:lstStyle/>
          <a:p>
            <a:r>
              <a:rPr lang="uk-UA" sz="2000" i="1" u="sng" dirty="0" smtClean="0">
                <a:latin typeface="Times New Roman" panose="02020603050405020304" pitchFamily="18" charset="0"/>
                <a:cs typeface="Times New Roman" panose="02020603050405020304" pitchFamily="18" charset="0"/>
              </a:rPr>
              <a:t>                           Правовою </a:t>
            </a:r>
            <a:r>
              <a:rPr lang="uk-UA" sz="2000" i="1" u="sng" dirty="0">
                <a:latin typeface="Times New Roman" panose="02020603050405020304" pitchFamily="18" charset="0"/>
                <a:cs typeface="Times New Roman" panose="02020603050405020304" pitchFamily="18" charset="0"/>
              </a:rPr>
              <a:t>формою передачі прав власності на винахід є договір  про передачу права власності на винахід,</a:t>
            </a:r>
            <a:r>
              <a:rPr lang="uk-UA" sz="2000" i="1" u="sng" cap="small" dirty="0">
                <a:latin typeface="Times New Roman" panose="02020603050405020304" pitchFamily="18" charset="0"/>
                <a:cs typeface="Times New Roman" panose="02020603050405020304" pitchFamily="18" charset="0"/>
              </a:rPr>
              <a:t> </a:t>
            </a:r>
            <a:r>
              <a:rPr lang="uk-UA" sz="2000" i="1" u="sng" dirty="0">
                <a:latin typeface="Times New Roman" panose="02020603050405020304" pitchFamily="18" charset="0"/>
                <a:cs typeface="Times New Roman" panose="02020603050405020304" pitchFamily="18" charset="0"/>
              </a:rPr>
              <a:t>який означає передачу власником</a:t>
            </a:r>
            <a:r>
              <a:rPr lang="uk-UA" sz="2000" i="1" dirty="0">
                <a:latin typeface="Times New Roman" panose="02020603050405020304" pitchFamily="18" charset="0"/>
                <a:cs typeface="Times New Roman" panose="02020603050405020304" pitchFamily="18" charset="0"/>
              </a:rPr>
              <a:t> прав, що  випливають з патенту, будь-якій фізичній або юридичній особі, яка стає правонаступником власника патенту.</a:t>
            </a:r>
          </a:p>
          <a:p>
            <a:pPr indent="355600"/>
            <a:r>
              <a:rPr lang="uk-UA" sz="2000" i="1" dirty="0">
                <a:latin typeface="Times New Roman" panose="02020603050405020304" pitchFamily="18" charset="0"/>
                <a:cs typeface="Times New Roman" panose="02020603050405020304" pitchFamily="18" charset="0"/>
              </a:rPr>
              <a:t>При передачі права власності на винахід власник патенту не може залишити за собою будь-якого права на використання винаходу, встановити будь-які часові або територіальні обмеження прав, що переходять до правонаступника.</a:t>
            </a:r>
          </a:p>
          <a:p>
            <a:pPr indent="355600"/>
            <a:r>
              <a:rPr lang="uk-UA" sz="2000" i="1" dirty="0">
                <a:latin typeface="Times New Roman" panose="02020603050405020304" pitchFamily="18" charset="0"/>
                <a:cs typeface="Times New Roman" panose="02020603050405020304" pitchFamily="18" charset="0"/>
              </a:rPr>
              <a:t>Законодавством визначені </a:t>
            </a:r>
            <a:r>
              <a:rPr lang="uk-UA" sz="2000" i="1" u="sng" dirty="0">
                <a:latin typeface="Times New Roman" panose="02020603050405020304" pitchFamily="18" charset="0"/>
                <a:cs typeface="Times New Roman" panose="02020603050405020304" pitchFamily="18" charset="0"/>
              </a:rPr>
              <a:t>обов'язкові умови та реквізити договору.</a:t>
            </a:r>
            <a:r>
              <a:rPr lang="uk-UA" sz="2000" i="1" dirty="0">
                <a:latin typeface="Times New Roman" panose="02020603050405020304" pitchFamily="18" charset="0"/>
                <a:cs typeface="Times New Roman" panose="02020603050405020304" pitchFamily="18" charset="0"/>
              </a:rPr>
              <a:t> У ньому повинні бути зазначені:</a:t>
            </a:r>
          </a:p>
          <a:p>
            <a:pPr marL="342900" indent="-342900">
              <a:buFont typeface="Arial" panose="020B0604020202020204" pitchFamily="34" charset="0"/>
              <a:buChar char="•"/>
            </a:pPr>
            <a:r>
              <a:rPr lang="uk-UA" sz="2000" i="1" dirty="0" smtClean="0">
                <a:latin typeface="Times New Roman" panose="02020603050405020304" pitchFamily="18" charset="0"/>
                <a:cs typeface="Times New Roman" panose="02020603050405020304" pitchFamily="18" charset="0"/>
              </a:rPr>
              <a:t>сторони </a:t>
            </a:r>
            <a:r>
              <a:rPr lang="uk-UA" sz="2000" i="1" dirty="0">
                <a:latin typeface="Times New Roman" panose="02020603050405020304" pitchFamily="18" charset="0"/>
                <a:cs typeface="Times New Roman" panose="02020603050405020304" pitchFamily="18" charset="0"/>
              </a:rPr>
              <a:t>договору: повне офіційне найменування та юридична адреса – для юридичної особи: прізвище, ім'я, по батькові та адреса – для фізичної особи;</a:t>
            </a:r>
          </a:p>
          <a:p>
            <a:pPr marL="342900" lvl="0" indent="-34290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номер патенту:</a:t>
            </a:r>
          </a:p>
          <a:p>
            <a:pPr marL="342900" lvl="0" indent="-34290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назва винаходу;</a:t>
            </a:r>
          </a:p>
          <a:p>
            <a:pPr marL="342900" indent="-342900">
              <a:buFont typeface="Arial" panose="020B0604020202020204" pitchFamily="34" charset="0"/>
              <a:buChar char="•"/>
            </a:pPr>
            <a:r>
              <a:rPr lang="uk-UA" sz="2000" i="1" dirty="0" smtClean="0">
                <a:latin typeface="Times New Roman" panose="02020603050405020304" pitchFamily="18" charset="0"/>
                <a:cs typeface="Times New Roman" panose="02020603050405020304" pitchFamily="18" charset="0"/>
              </a:rPr>
              <a:t>предмет </a:t>
            </a:r>
            <a:r>
              <a:rPr lang="uk-UA" sz="2000" i="1" dirty="0">
                <a:latin typeface="Times New Roman" panose="02020603050405020304" pitchFamily="18" charset="0"/>
                <a:cs typeface="Times New Roman" panose="02020603050405020304" pitchFamily="18" charset="0"/>
              </a:rPr>
              <a:t>договору, який повинен містити бажання власника передати своє право власності на винахід та згоду правонаступника прийняти це право;</a:t>
            </a:r>
          </a:p>
          <a:p>
            <a:pPr marL="342900" lvl="0" indent="-34290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підписи сторін;</a:t>
            </a:r>
          </a:p>
          <a:p>
            <a:pPr marL="342900" indent="-34290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дата укладання договору.</a:t>
            </a:r>
            <a:endParaRPr lang="uk-UA"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999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789336" cy="12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28912"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Взаємовідносини співвласників патенту</a:t>
            </a:r>
            <a:endParaRPr lang="uk-UA" sz="2800" b="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57560" y="836712"/>
            <a:ext cx="8842896" cy="5909310"/>
          </a:xfrm>
          <a:prstGeom prst="rect">
            <a:avLst/>
          </a:prstGeom>
        </p:spPr>
        <p:txBody>
          <a:bodyPr wrap="square">
            <a:spAutoFit/>
          </a:bodyPr>
          <a:lstStyle/>
          <a:p>
            <a:pPr indent="1612900"/>
            <a:r>
              <a:rPr lang="uk-UA" i="1" u="sng" dirty="0">
                <a:latin typeface="Times New Roman" panose="02020603050405020304" pitchFamily="18" charset="0"/>
                <a:cs typeface="Times New Roman" panose="02020603050405020304" pitchFamily="18" charset="0"/>
              </a:rPr>
              <a:t>Договір вважається дійсним, якщо він складений у письмовій формі</a:t>
            </a:r>
            <a:r>
              <a:rPr lang="uk-UA" i="1" u="sng" cap="small" dirty="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та підписаний сторонами договору</a:t>
            </a:r>
            <a:r>
              <a:rPr lang="uk-UA" i="1" u="sng" cap="small" dirty="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Договір від імені юридичної особи може підписувати особа, яка має відповідні повноваження.</a:t>
            </a:r>
          </a:p>
          <a:p>
            <a:pPr indent="355600" algn="just"/>
            <a:r>
              <a:rPr lang="uk-UA" i="1" dirty="0">
                <a:latin typeface="Times New Roman" panose="02020603050405020304" pitchFamily="18" charset="0"/>
                <a:cs typeface="Times New Roman" panose="02020603050405020304" pitchFamily="18" charset="0"/>
              </a:rPr>
              <a:t>Підписання договору означає зміну власника патенту на винахід та перехід прав, що випливають з патенту, до особи, яка стає правонаступником власника патенту.</a:t>
            </a:r>
          </a:p>
          <a:p>
            <a:pPr indent="355600" algn="just"/>
            <a:r>
              <a:rPr lang="uk-UA" i="1" dirty="0">
                <a:latin typeface="Times New Roman" panose="02020603050405020304" pitchFamily="18" charset="0"/>
                <a:cs typeface="Times New Roman" panose="02020603050405020304" pitchFamily="18" charset="0"/>
              </a:rPr>
              <a:t>Якщо договором не передбачено інше, він набуває чинності стосовно сторін з моменту його підписання сторонами.</a:t>
            </a:r>
          </a:p>
          <a:p>
            <a:pPr indent="355600" algn="just"/>
            <a:r>
              <a:rPr lang="uk-UA" i="1" dirty="0">
                <a:latin typeface="Times New Roman" panose="02020603050405020304" pitchFamily="18" charset="0"/>
                <a:cs typeface="Times New Roman" panose="02020603050405020304" pitchFamily="18" charset="0"/>
              </a:rPr>
              <a:t>Запис про зміну власника патенту вноситься до Державного реєстру патентів України на винаходи на підставі прийнятого Установою рішення про реєстрацію договору. Відомості про реєстрацію договорів публікуються в офіційному бюлетені.</a:t>
            </a:r>
          </a:p>
          <a:p>
            <a:pPr indent="355600" algn="just"/>
            <a:r>
              <a:rPr lang="uk-UA" i="1" dirty="0">
                <a:latin typeface="Times New Roman" panose="02020603050405020304" pitchFamily="18" charset="0"/>
                <a:cs typeface="Times New Roman" panose="02020603050405020304" pitchFamily="18" charset="0"/>
              </a:rPr>
              <a:t>Укласти договір про передачу прав власності на винахід можна від початку дії виключних прав, тобто від дати публікації в офіційному бюлетені відомостей про видачу патенту на винахід і тільки в межах строку його </a:t>
            </a:r>
            <a:r>
              <a:rPr lang="uk-UA" i="1">
                <a:latin typeface="Times New Roman" panose="02020603050405020304" pitchFamily="18" charset="0"/>
                <a:cs typeface="Times New Roman" panose="02020603050405020304" pitchFamily="18" charset="0"/>
              </a:rPr>
              <a:t>дії</a:t>
            </a:r>
            <a:r>
              <a:rPr lang="uk-UA" i="1" smtClean="0">
                <a:latin typeface="Times New Roman" panose="02020603050405020304" pitchFamily="18" charset="0"/>
                <a:cs typeface="Times New Roman" panose="02020603050405020304" pitchFamily="18" charset="0"/>
              </a:rPr>
              <a:t>. Строк </a:t>
            </a:r>
            <a:r>
              <a:rPr lang="uk-UA" i="1" dirty="0">
                <a:latin typeface="Times New Roman" panose="02020603050405020304" pitchFamily="18" charset="0"/>
                <a:cs typeface="Times New Roman" panose="02020603050405020304" pitchFamily="18" charset="0"/>
              </a:rPr>
              <a:t>дії патенту на винахід становить 20 років від дати подання заявки до Установи.</a:t>
            </a:r>
          </a:p>
          <a:p>
            <a:pPr indent="355600" algn="just"/>
            <a:r>
              <a:rPr lang="uk-UA" i="1" dirty="0">
                <a:latin typeface="Times New Roman" panose="02020603050405020304" pitchFamily="18" charset="0"/>
                <a:cs typeface="Times New Roman" panose="02020603050405020304" pitchFamily="18" charset="0"/>
              </a:rPr>
              <a:t>За згодою власника одна або декілька осіб можуть стати співвласниками патенту на винахід. Для цього власник патенту повинен укласти з майбутнім співвласником ( співвласниками) договір про передачу права власності на винахід у спів-власність, який має бути підписаний сторонами і містити їх прізвище, ім'я та по батькові для фізичної особи або повне офіційне найменування юридичної особи та їх повні адреси.</a:t>
            </a:r>
          </a:p>
          <a:p>
            <a:pPr indent="355600" algn="just"/>
            <a:r>
              <a:rPr lang="uk-UA" i="1" dirty="0">
                <a:latin typeface="Times New Roman" panose="02020603050405020304" pitchFamily="18" charset="0"/>
                <a:cs typeface="Times New Roman" panose="02020603050405020304" pitchFamily="18" charset="0"/>
              </a:rPr>
              <a:t>Заяву про реєстрацію такого договору подає власник патенту</a:t>
            </a:r>
            <a:endParaRPr lang="uk-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7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07504" y="1268760"/>
            <a:ext cx="8928992" cy="5355312"/>
          </a:xfrm>
          <a:prstGeom prst="rect">
            <a:avLst/>
          </a:prstGeom>
        </p:spPr>
        <p:txBody>
          <a:bodyPr wrap="square">
            <a:spAutoFit/>
          </a:bodyPr>
          <a:lstStyle/>
          <a:p>
            <a:pPr indent="355600"/>
            <a:r>
              <a:rPr lang="uk-UA" i="1" u="sng" dirty="0">
                <a:latin typeface="Times New Roman" panose="02020603050405020304" pitchFamily="18" charset="0"/>
                <a:cs typeface="Times New Roman" panose="02020603050405020304" pitchFamily="18" charset="0"/>
              </a:rPr>
              <a:t>Дії, які необхідно здійснити для того, щоб запатентувати винахід в іноземній державі:</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1.У першу чергу необхідно визначити доцільність патентування винаходу в іноземних державах.</a:t>
            </a:r>
            <a:endParaRPr lang="uk-UA" dirty="0">
              <a:latin typeface="Times New Roman" panose="02020603050405020304" pitchFamily="18" charset="0"/>
              <a:cs typeface="Times New Roman" panose="02020603050405020304" pitchFamily="18" charset="0"/>
            </a:endParaRPr>
          </a:p>
          <a:p>
            <a:pPr lvl="0" indent="355600"/>
            <a:r>
              <a:rPr lang="uk-UA" i="1" dirty="0" smtClean="0">
                <a:latin typeface="Times New Roman" panose="02020603050405020304" pitchFamily="18" charset="0"/>
                <a:cs typeface="Times New Roman" panose="02020603050405020304" pitchFamily="18" charset="0"/>
              </a:rPr>
              <a:t>2. Одночасно </a:t>
            </a:r>
            <a:r>
              <a:rPr lang="uk-UA" i="1" dirty="0">
                <a:latin typeface="Times New Roman" panose="02020603050405020304" pitchFamily="18" charset="0"/>
                <a:cs typeface="Times New Roman" panose="02020603050405020304" pitchFamily="18" charset="0"/>
              </a:rPr>
              <a:t>потрібно визначити, у яких саме державах Ви можете одержати патент.</a:t>
            </a:r>
            <a:endParaRPr lang="uk-UA" dirty="0">
              <a:latin typeface="Times New Roman" panose="02020603050405020304" pitchFamily="18" charset="0"/>
              <a:cs typeface="Times New Roman" panose="02020603050405020304" pitchFamily="18" charset="0"/>
            </a:endParaRPr>
          </a:p>
          <a:p>
            <a:pPr indent="355600"/>
            <a:r>
              <a:rPr lang="uk-UA" i="1" dirty="0" smtClean="0">
                <a:latin typeface="Times New Roman" panose="02020603050405020304" pitchFamily="18" charset="0"/>
                <a:cs typeface="Times New Roman" panose="02020603050405020304" pitchFamily="18" charset="0"/>
              </a:rPr>
              <a:t>3. Після </a:t>
            </a:r>
            <a:r>
              <a:rPr lang="uk-UA" i="1" dirty="0">
                <a:latin typeface="Times New Roman" panose="02020603050405020304" pitchFamily="18" charset="0"/>
                <a:cs typeface="Times New Roman" panose="02020603050405020304" pitchFamily="18" charset="0"/>
              </a:rPr>
              <a:t>цього обирається найбільш оптимальна процедура патентування</a:t>
            </a:r>
            <a:r>
              <a:rPr lang="uk-UA" i="1" dirty="0" smtClean="0">
                <a:latin typeface="Times New Roman" panose="02020603050405020304" pitchFamily="18" charset="0"/>
                <a:cs typeface="Times New Roman" panose="02020603050405020304" pitchFamily="18" charset="0"/>
              </a:rPr>
              <a:t>.</a:t>
            </a:r>
          </a:p>
          <a:p>
            <a:pPr indent="355600" algn="just"/>
            <a:r>
              <a:rPr lang="uk-UA" i="1" u="sng" dirty="0">
                <a:latin typeface="Times New Roman" panose="02020603050405020304" pitchFamily="18" charset="0"/>
                <a:cs typeface="Times New Roman" panose="02020603050405020304" pitchFamily="18" charset="0"/>
              </a:rPr>
              <a:t>Відповідно до вибраної процедури необхідно здійснювати дії щодо:</a:t>
            </a:r>
            <a:endParaRPr lang="uk-UA" dirty="0">
              <a:latin typeface="Times New Roman" panose="02020603050405020304" pitchFamily="18" charset="0"/>
              <a:cs typeface="Times New Roman" panose="02020603050405020304" pitchFamily="18" charset="0"/>
            </a:endParaRPr>
          </a:p>
          <a:p>
            <a:pPr lvl="0" indent="355600" algn="just"/>
            <a:r>
              <a:rPr lang="uk-UA" i="1" dirty="0">
                <a:latin typeface="Times New Roman" panose="02020603050405020304" pitchFamily="18" charset="0"/>
                <a:cs typeface="Times New Roman" panose="02020603050405020304" pitchFamily="18" charset="0"/>
              </a:rPr>
              <a:t>підготовки та подання заявок на видачу патентів у відповідні патентні відомства;</a:t>
            </a:r>
            <a:endParaRPr lang="uk-UA" dirty="0">
              <a:latin typeface="Times New Roman" panose="02020603050405020304" pitchFamily="18" charset="0"/>
              <a:cs typeface="Times New Roman" panose="02020603050405020304" pitchFamily="18" charset="0"/>
            </a:endParaRPr>
          </a:p>
          <a:p>
            <a:pPr lvl="0" indent="355600" algn="just"/>
            <a:r>
              <a:rPr lang="uk-UA" i="1" dirty="0">
                <a:latin typeface="Times New Roman" panose="02020603050405020304" pitchFamily="18" charset="0"/>
                <a:cs typeface="Times New Roman" panose="02020603050405020304" pitchFamily="18" charset="0"/>
              </a:rPr>
              <a:t>сплати зборів за дії. пов'язані з діловодством заявок та одержанням патентів, а також оплати послуг патентних повірених;</a:t>
            </a:r>
            <a:endParaRPr lang="uk-UA" dirty="0">
              <a:latin typeface="Times New Roman" panose="02020603050405020304" pitchFamily="18" charset="0"/>
              <a:cs typeface="Times New Roman" panose="02020603050405020304" pitchFamily="18" charset="0"/>
            </a:endParaRPr>
          </a:p>
          <a:p>
            <a:pPr lvl="0" indent="355600" algn="just"/>
            <a:r>
              <a:rPr lang="uk-UA" i="1" dirty="0">
                <a:latin typeface="Times New Roman" panose="02020603050405020304" pitchFamily="18" charset="0"/>
                <a:cs typeface="Times New Roman" panose="02020603050405020304" pitchFamily="18" charset="0"/>
              </a:rPr>
              <a:t>листування з адміністративними та судовими органами при виникненні спорів.</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Доцільність</a:t>
            </a:r>
            <a:r>
              <a:rPr lang="uk-UA" i="1" dirty="0">
                <a:latin typeface="Times New Roman" panose="02020603050405020304" pitchFamily="18" charset="0"/>
                <a:cs typeface="Times New Roman" panose="02020603050405020304" pitchFamily="18" charset="0"/>
              </a:rPr>
              <a:t> патентування винаходів в іноземних державах залежить від рівня та направленості технічного розвитку в тій чи іншій галузі промисловості конкретної держави</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Рішення стосовно одержання правової охорони винаходу в іноземних державах повинно прийматись за результатами оцінки перспектив його комерційної реалізації окремо в кожній державі.</a:t>
            </a:r>
            <a:endParaRPr lang="uk-UA" dirty="0">
              <a:latin typeface="Times New Roman" panose="02020603050405020304" pitchFamily="18" charset="0"/>
              <a:cs typeface="Times New Roman" panose="02020603050405020304" pitchFamily="18" charset="0"/>
            </a:endParaRPr>
          </a:p>
          <a:p>
            <a:pPr indent="355600" algn="just"/>
            <a:endParaRPr lang="uk-UA"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1763688" y="188640"/>
            <a:ext cx="6933456"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5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67544" y="1268760"/>
            <a:ext cx="8928992" cy="5355312"/>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Всі </a:t>
            </a:r>
            <a:r>
              <a:rPr lang="uk-UA" i="1" u="sng" dirty="0">
                <a:latin typeface="Times New Roman" panose="02020603050405020304" pitchFamily="18" charset="0"/>
                <a:cs typeface="Times New Roman" panose="02020603050405020304" pitchFamily="18" charset="0"/>
              </a:rPr>
              <a:t>витрати,</a:t>
            </a:r>
            <a:r>
              <a:rPr lang="uk-UA" i="1" dirty="0">
                <a:latin typeface="Times New Roman" panose="02020603050405020304" pitchFamily="18" charset="0"/>
                <a:cs typeface="Times New Roman" panose="02020603050405020304" pitchFamily="18" charset="0"/>
              </a:rPr>
              <a:t> пов'язані з патентуванням винаходів в іноземних державах, </a:t>
            </a:r>
            <a:r>
              <a:rPr lang="uk-UA" i="1" u="sng" dirty="0">
                <a:latin typeface="Times New Roman" panose="02020603050405020304" pitchFamily="18" charset="0"/>
                <a:cs typeface="Times New Roman" panose="02020603050405020304" pitchFamily="18" charset="0"/>
              </a:rPr>
              <a:t>несе заявник</a:t>
            </a:r>
            <a:r>
              <a:rPr lang="uk-UA" i="1" dirty="0">
                <a:latin typeface="Times New Roman" panose="02020603050405020304" pitchFamily="18" charset="0"/>
                <a:cs typeface="Times New Roman" panose="02020603050405020304" pitchFamily="18" charset="0"/>
              </a:rPr>
              <a:t> або. за погодженням з ним, інша зацікавлена особа.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Слід пам'ятати, що при веденні листування з патентним відомством, пов'язаним з одержанням патенту, необхідно додержуватись регламентованих строків щодо діловодства заявок та правильності сплат мита, розміри якого друкуються в офіційних патентних бюлетенях Європейського патентного відомства. Євразійського патентного відомства, а також в інших офіційних бюлетенях.</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Вибираючи процедуру патентування, </a:t>
            </a:r>
            <a:r>
              <a:rPr lang="uk-UA" i="1" u="sng" dirty="0">
                <a:latin typeface="Times New Roman" panose="02020603050405020304" pitchFamily="18" charset="0"/>
                <a:cs typeface="Times New Roman" panose="02020603050405020304" pitchFamily="18" charset="0"/>
              </a:rPr>
              <a:t>необхідно враховувати розміри в</a:t>
            </a:r>
            <a:r>
              <a:rPr lang="uk-UA" i="1" dirty="0">
                <a:latin typeface="Times New Roman" panose="02020603050405020304" pitchFamily="18" charset="0"/>
                <a:cs typeface="Times New Roman" panose="02020603050405020304" pitchFamily="18" charset="0"/>
              </a:rPr>
              <a:t>алютних </a:t>
            </a:r>
            <a:r>
              <a:rPr lang="uk-UA" i="1" u="sng" dirty="0">
                <a:latin typeface="Times New Roman" panose="02020603050405020304" pitchFamily="18" charset="0"/>
                <a:cs typeface="Times New Roman" panose="02020603050405020304" pitchFamily="18" charset="0"/>
              </a:rPr>
              <a:t>витрат, які включають розміри оф</a:t>
            </a:r>
            <a:r>
              <a:rPr lang="uk-UA" i="1" dirty="0">
                <a:latin typeface="Times New Roman" panose="02020603050405020304" pitchFamily="18" charset="0"/>
                <a:cs typeface="Times New Roman" panose="02020603050405020304" pitchFamily="18" charset="0"/>
              </a:rPr>
              <a:t>і</a:t>
            </a:r>
            <a:r>
              <a:rPr lang="uk-UA" i="1" u="sng" dirty="0">
                <a:latin typeface="Times New Roman" panose="02020603050405020304" pitchFamily="18" charset="0"/>
                <a:cs typeface="Times New Roman" panose="02020603050405020304" pitchFamily="18" charset="0"/>
              </a:rPr>
              <a:t>ційного мита та гонорарів патентних повірених</a:t>
            </a:r>
            <a:r>
              <a:rPr lang="uk-UA" u="sng"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Вартість патентування одного винаходу в одній державі з використанням традиційної процедури від подання заявки до одержання патенту досягає 3-8 тис. доларів </a:t>
            </a:r>
            <a:r>
              <a:rPr lang="ru-RU" i="1" dirty="0">
                <a:latin typeface="Times New Roman" panose="02020603050405020304" pitchFamily="18" charset="0"/>
                <a:cs typeface="Times New Roman" panose="02020603050405020304" pitchFamily="18" charset="0"/>
              </a:rPr>
              <a:t>США </a:t>
            </a:r>
            <a:r>
              <a:rPr lang="uk-UA" i="1" dirty="0">
                <a:latin typeface="Times New Roman" panose="02020603050405020304" pitchFamily="18" charset="0"/>
                <a:cs typeface="Times New Roman" panose="02020603050405020304" pitchFamily="18" charset="0"/>
              </a:rPr>
              <a:t>з урахуванням оплати послуг патентного повіреного.</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Чи можна подати заявку безпосередньо до відомства іншої держави</a:t>
            </a:r>
            <a:r>
              <a:rPr lang="uk-UA" i="1" dirty="0">
                <a:latin typeface="Times New Roman" panose="02020603050405020304" pitchFamily="18" charset="0"/>
                <a:cs typeface="Times New Roman" panose="02020603050405020304" pitchFamily="18" charset="0"/>
              </a:rPr>
              <a:t>? Можна, але законом чітко визначено, що до подання заявки на одержання патенту на винахід в орган іноземної держави заявник зобов'язаний подати заявку в Україні.</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Чи треба брати дозвіл на патентування винаходу в іноземних державах?</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Відповідно до закону заявник, подаючи заявку на винахід до Установи, повідомляє про свій намір здійснити патентування винаходу в іноземних державах</a:t>
            </a:r>
            <a:r>
              <a:rPr lang="uk-UA" i="1" dirty="0" smtClean="0">
                <a:latin typeface="Times New Roman" panose="02020603050405020304" pitchFamily="18" charset="0"/>
                <a:cs typeface="Times New Roman" panose="02020603050405020304" pitchFamily="18" charset="0"/>
              </a:rPr>
              <a:t>.</a:t>
            </a:r>
          </a:p>
          <a:p>
            <a:pPr indent="355600" algn="just"/>
            <a:endParaRPr lang="uk-UA"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34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490586"/>
            <a:ext cx="9036496" cy="5416868"/>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 Для цього до Управління права та патентної політики Установи надсилається заявка, до якої додаються:</a:t>
            </a:r>
            <a:endParaRPr lang="uk-UA" sz="20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матеріали заявки на винахід у повному обсязі;</a:t>
            </a:r>
            <a:endParaRPr lang="uk-UA" sz="20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документ, який засвідчує подання заявки до Установи (розписка в прийнятті заявки, рішення про встановлення дати подання заявки);</a:t>
            </a:r>
            <a:endParaRPr lang="uk-UA" sz="20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експертний висновок про можливість опублікування матеріалів щодо винаходу в пресі та інших засобах масової інформації згідно з «Положенням про порядок підготовки матеріалів, призначених до відкритого опублікування», затвердженим постановою Кабміну України від 21 липня 1992 </a:t>
            </a:r>
            <a:r>
              <a:rPr lang="ru-RU" sz="2000" i="1" dirty="0">
                <a:latin typeface="Times New Roman" panose="02020603050405020304" pitchFamily="18" charset="0"/>
                <a:cs typeface="Times New Roman" panose="02020603050405020304" pitchFamily="18" charset="0"/>
              </a:rPr>
              <a:t>р.;</a:t>
            </a:r>
            <a:endParaRPr lang="uk-UA" sz="20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документ, який засвідчує повноваження довіреної особи або право </a:t>
            </a:r>
            <a:r>
              <a:rPr lang="uk-UA" sz="2000" i="1" dirty="0" smtClean="0">
                <a:latin typeface="Times New Roman" panose="02020603050405020304" pitchFamily="18" charset="0"/>
                <a:cs typeface="Times New Roman" panose="02020603050405020304" pitchFamily="18" charset="0"/>
              </a:rPr>
              <a:t>наступництво.</a:t>
            </a:r>
          </a:p>
          <a:p>
            <a:r>
              <a:rPr lang="uk-UA" i="1" dirty="0">
                <a:latin typeface="Times New Roman" panose="02020603050405020304" pitchFamily="18" charset="0"/>
                <a:cs typeface="Times New Roman" panose="02020603050405020304" pitchFamily="18" charset="0"/>
              </a:rPr>
              <a:t>Розгляд заявки здійснюється відповідно до «Інструкції про розгляд заявки про наміри здійснити </a:t>
            </a:r>
            <a:r>
              <a:rPr lang="uk-UA" dirty="0">
                <a:latin typeface="Times New Roman" panose="02020603050405020304" pitchFamily="18" charset="0"/>
                <a:cs typeface="Times New Roman" panose="02020603050405020304" pitchFamily="18" charset="0"/>
              </a:rPr>
              <a:t>патенту</a:t>
            </a:r>
            <a:r>
              <a:rPr lang="uk-UA" i="1" dirty="0">
                <a:latin typeface="Times New Roman" panose="02020603050405020304" pitchFamily="18" charset="0"/>
                <a:cs typeface="Times New Roman" panose="02020603050405020304" pitchFamily="18" charset="0"/>
              </a:rPr>
              <a:t>вання винаходу (корисної моделі) в іноземних державах» від 1 червня 1995 р.</a:t>
            </a:r>
            <a:endParaRPr lang="uk-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Якщо протягом трьох місяців від дати надходження такого повідомлення до Установи заявнику не буде надіслано рішення про заборону патентувати винахід в іноземних державах, він має право подати заявку на одержання патенту на винахід до відповідного органу іноземної держави</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657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73472" y="1490586"/>
            <a:ext cx="8928992" cy="4801314"/>
          </a:xfrm>
          <a:prstGeom prst="rect">
            <a:avLst/>
          </a:prstGeom>
        </p:spPr>
        <p:txBody>
          <a:bodyPr wrap="square">
            <a:spAutoFit/>
          </a:bodyPr>
          <a:lstStyle/>
          <a:p>
            <a:pPr indent="355600" algn="ctr"/>
            <a:r>
              <a:rPr lang="uk-UA" i="1" u="sng" dirty="0">
                <a:latin typeface="Times New Roman" panose="02020603050405020304" pitchFamily="18" charset="0"/>
                <a:cs typeface="Times New Roman" panose="02020603050405020304" pitchFamily="18" charset="0"/>
              </a:rPr>
              <a:t>Як визначити держави патентування?</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Патентувати винахід необхідно в державах, де досить розвинута галузь відповідної промисловості, та ведуться в цьому напрямі наукові дослідження. Якщо власник прагне завоювати монополію на ринку, він може запатентувати свій винахід у державах конкурентів, де розташовані їх підприємства, а саме:</a:t>
            </a:r>
            <a:endParaRPr lang="uk-UA" dirty="0">
              <a:latin typeface="Times New Roman" panose="02020603050405020304" pitchFamily="18" charset="0"/>
              <a:cs typeface="Times New Roman" panose="02020603050405020304" pitchFamily="18" charset="0"/>
            </a:endParaRPr>
          </a:p>
          <a:p>
            <a:pPr indent="355600">
              <a:tabLst>
                <a:tab pos="533400" algn="l"/>
              </a:tabLst>
            </a:pPr>
            <a:r>
              <a:rPr lang="uk-UA" i="1" dirty="0">
                <a:latin typeface="Times New Roman" panose="02020603050405020304" pitchFamily="18" charset="0"/>
                <a:cs typeface="Times New Roman" panose="02020603050405020304" pitchFamily="18" charset="0"/>
              </a:rPr>
              <a:t>•	у державах, де планується організувати виробництво даної продукції;</a:t>
            </a:r>
            <a:endParaRPr lang="uk-UA" dirty="0">
              <a:latin typeface="Times New Roman" panose="02020603050405020304" pitchFamily="18" charset="0"/>
              <a:cs typeface="Times New Roman" panose="02020603050405020304" pitchFamily="18" charset="0"/>
            </a:endParaRPr>
          </a:p>
          <a:p>
            <a:pPr indent="355600">
              <a:tabLst>
                <a:tab pos="533400" algn="l"/>
              </a:tabLst>
            </a:pPr>
            <a:r>
              <a:rPr lang="uk-UA" i="1" dirty="0">
                <a:latin typeface="Times New Roman" panose="02020603050405020304" pitchFamily="18" charset="0"/>
                <a:cs typeface="Times New Roman" panose="02020603050405020304" pitchFamily="18" charset="0"/>
              </a:rPr>
              <a:t>•	у державах, де знаходяться основні ринки збуту та передбачається продаж ліцензій.</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Винахід можна патентувати в державах, що мають потенційні можливості для розвитку даного виробництва, зокрема у державах, що розвиваються</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Важливим фактором при вирішенні питання щодо патентування в тій чи іншій державі є укладені договори про довгострокове науково-технічне співробітництво, усталений експорт продукції, в якій використовується винахід.</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Необхідно звернути увагу на наявність у державі, де планується здійснити патентування, умов для організації нового виробництва: географічне положення держави, джерела сировини та транспортні засоби, кадри достатньої кваліфікації тощо.</a:t>
            </a:r>
            <a:endParaRPr lang="uk-UA"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61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268760"/>
            <a:ext cx="8928992" cy="5355312"/>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Патентування </a:t>
            </a:r>
            <a:r>
              <a:rPr lang="uk-UA" i="1" dirty="0">
                <a:latin typeface="Times New Roman" panose="02020603050405020304" pitchFamily="18" charset="0"/>
                <a:cs typeface="Times New Roman" panose="02020603050405020304" pitchFamily="18" charset="0"/>
              </a:rPr>
              <a:t>винаходу з метою захисту експорту бажано супроводжувати реєстрацією за кордоном знаку для товарів і послуг, що підвищить попит на продукцію та її вартість. Треба пам'ятати, що здійснити патентування неможливо, якщо в державі не існує патентної системи.</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Як вибрати проце</a:t>
            </a:r>
            <a:r>
              <a:rPr lang="uk-UA" i="1" dirty="0">
                <a:latin typeface="Times New Roman" panose="02020603050405020304" pitchFamily="18" charset="0"/>
                <a:cs typeface="Times New Roman" panose="02020603050405020304" pitchFamily="18" charset="0"/>
              </a:rPr>
              <a:t>ду</a:t>
            </a:r>
            <a:r>
              <a:rPr lang="uk-UA" i="1" u="sng" dirty="0">
                <a:latin typeface="Times New Roman" panose="02020603050405020304" pitchFamily="18" charset="0"/>
                <a:cs typeface="Times New Roman" panose="02020603050405020304" pitchFamily="18" charset="0"/>
              </a:rPr>
              <a:t>ру патентування</a:t>
            </a:r>
            <a:r>
              <a:rPr lang="uk-UA" i="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Заявник вибирає процедуру патентування сам або за допомогою патентних повірених, які за його дорученням виконують роботи, пов'язані з патентуванням.</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Вибір процедури патентування проводять з урахуванням того, чи бере держава, в якій планується здійснити патентування, участь у міжнародних або регіональних договорах з охорони промислової власності, а також особливостей її патентного законодавства.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Якщо необхідно запатентувати винахід лише у декількох державах, можна скористатись так званою </a:t>
            </a:r>
            <a:r>
              <a:rPr lang="uk-UA" i="1" u="sng" dirty="0">
                <a:latin typeface="Times New Roman" panose="02020603050405020304" pitchFamily="18" charset="0"/>
                <a:cs typeface="Times New Roman" panose="02020603050405020304" pitchFamily="18" charset="0"/>
              </a:rPr>
              <a:t>традиційною процедурою,</a:t>
            </a:r>
            <a:r>
              <a:rPr lang="uk-UA" i="1" dirty="0">
                <a:latin typeface="Times New Roman" panose="02020603050405020304" pitchFamily="18" charset="0"/>
                <a:cs typeface="Times New Roman" panose="02020603050405020304" pitchFamily="18" charset="0"/>
              </a:rPr>
              <a:t> тобто подати заявку безпосередньо в кожну державу патентування. Але ця процедура має цілий ряд недоліків, а саме:</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матеріали заявки, зокрема опис та формулу винаходу необхідно складати відповідно до закону, згідно з правилами та мовою кожної держави патентування;</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необхідно оплачувати послуги патентних повірених в кожній державі патентування;</a:t>
            </a:r>
            <a:endParaRPr lang="uk-UA"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заявка реєструється патентним відомством тільки після оплати відповідного мита.</a:t>
            </a:r>
            <a:endParaRPr lang="uk-UA" dirty="0">
              <a:latin typeface="Times New Roman" panose="02020603050405020304" pitchFamily="18" charset="0"/>
              <a:cs typeface="Times New Roman" panose="02020603050405020304" pitchFamily="18" charset="0"/>
            </a:endParaRPr>
          </a:p>
        </p:txBody>
      </p:sp>
      <p:sp>
        <p:nvSpPr>
          <p:cNvPr id="6"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579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490586"/>
            <a:ext cx="8928992" cy="5355312"/>
          </a:xfrm>
          <a:prstGeom prst="rect">
            <a:avLst/>
          </a:prstGeom>
        </p:spPr>
        <p:txBody>
          <a:bodyPr wrap="square">
            <a:spAutoFit/>
          </a:bodyPr>
          <a:lstStyle/>
          <a:p>
            <a:pPr indent="355600"/>
            <a:r>
              <a:rPr lang="uk-UA" i="1" dirty="0">
                <a:latin typeface="Times New Roman" panose="02020603050405020304" pitchFamily="18" charset="0"/>
                <a:cs typeface="Times New Roman" panose="02020603050405020304" pitchFamily="18" charset="0"/>
              </a:rPr>
              <a:t>Крім традиційної процедури, </a:t>
            </a:r>
            <a:r>
              <a:rPr lang="uk-UA" i="1" u="sng" dirty="0">
                <a:latin typeface="Times New Roman" panose="02020603050405020304" pitchFamily="18" charset="0"/>
                <a:cs typeface="Times New Roman" panose="02020603050405020304" pitchFamily="18" charset="0"/>
              </a:rPr>
              <a:t>патентування винаходів в іноземних </a:t>
            </a:r>
            <a:r>
              <a:rPr lang="uk-UA" i="1" dirty="0">
                <a:latin typeface="Times New Roman" panose="02020603050405020304" pitchFamily="18" charset="0"/>
                <a:cs typeface="Times New Roman" panose="02020603050405020304" pitchFamily="18" charset="0"/>
              </a:rPr>
              <a:t>д</a:t>
            </a:r>
            <a:r>
              <a:rPr lang="uk-UA" i="1" u="sng" dirty="0">
                <a:latin typeface="Times New Roman" panose="02020603050405020304" pitchFamily="18" charset="0"/>
                <a:cs typeface="Times New Roman" panose="02020603050405020304" pitchFamily="18" charset="0"/>
              </a:rPr>
              <a:t>ержавах</a:t>
            </a:r>
            <a:r>
              <a:rPr lang="uk-UA" i="1" dirty="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можна здійснити і за такими</a:t>
            </a:r>
            <a:r>
              <a:rPr lang="uk-UA" i="1" dirty="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процедурами:</a:t>
            </a:r>
            <a:endParaRPr lang="uk-UA" i="1"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згідно з договором про патентну кооперацію (РСТ):</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згідно з вимогами Європейського патентного відомства (ЄПВ);</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згідно з вимогами Європейської патентної конвенції (ЄПК):</a:t>
            </a:r>
          </a:p>
          <a:p>
            <a:pPr marL="285750" lvl="0" indent="-28575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згідно з Євразійською патентною конвенцією (ЄАПК).</a:t>
            </a:r>
          </a:p>
          <a:p>
            <a:pPr indent="355600"/>
            <a:r>
              <a:rPr lang="uk-UA" i="1" u="sng" dirty="0">
                <a:latin typeface="Times New Roman" panose="02020603050405020304" pitchFamily="18" charset="0"/>
                <a:cs typeface="Times New Roman" panose="02020603050405020304" pitchFamily="18" charset="0"/>
              </a:rPr>
              <a:t>Патентування винаходу в іноземних державах за процедурою договору про патентну кооперацію (РСТ)</a:t>
            </a:r>
            <a:endParaRPr lang="uk-UA" i="1"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Процедура патентування винаходів згідно з Договором РСТ складається з двох етапів: міжнародної фази та національної фази.</a:t>
            </a:r>
          </a:p>
          <a:p>
            <a:pPr indent="355600"/>
            <a:r>
              <a:rPr lang="uk-UA" i="1" dirty="0">
                <a:latin typeface="Times New Roman" panose="02020603050405020304" pitchFamily="18" charset="0"/>
                <a:cs typeface="Times New Roman" panose="02020603050405020304" pitchFamily="18" charset="0"/>
              </a:rPr>
              <a:t>Міжнародна фаза включає: подання міжнародної заявки, проведення пошуку, міжнародну публікацію та міжнародну попередню експертизу (остання не є обов'язковою і проводиться за бажанням заявника).</a:t>
            </a:r>
          </a:p>
          <a:p>
            <a:pPr indent="355600"/>
            <a:r>
              <a:rPr lang="uk-UA" i="1" dirty="0">
                <a:latin typeface="Times New Roman" panose="02020603050405020304" pitchFamily="18" charset="0"/>
                <a:cs typeface="Times New Roman" panose="02020603050405020304" pitchFamily="18" charset="0"/>
              </a:rPr>
              <a:t>Національна фаза – це процедура розгляду міжнародних заявок у патентних відомствах тих держав, які були вказані та відібрані з урахуванням результатів міжнародного пошуку та міжнародної попередньої експертизи.</a:t>
            </a:r>
          </a:p>
          <a:p>
            <a:pPr indent="355600"/>
            <a:r>
              <a:rPr lang="uk-UA" i="1" dirty="0">
                <a:latin typeface="Times New Roman" panose="02020603050405020304" pitchFamily="18" charset="0"/>
                <a:cs typeface="Times New Roman" panose="02020603050405020304" pitchFamily="18" charset="0"/>
              </a:rPr>
              <a:t>Міжнародна заявка складається відповідно до вимог, передбачених Договором РСТ та Інструкцією до нього. Вона повинна містити: заяву, опис винаходу, один або декілька пунктів формули, креслення (у разі потреби) та реферат. </a:t>
            </a:r>
            <a:endParaRPr lang="uk-UA" i="1" dirty="0" smtClean="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632311"/>
          </a:xfrm>
          <a:prstGeom prst="rect">
            <a:avLst/>
          </a:prstGeom>
        </p:spPr>
        <p:txBody>
          <a:bodyPr wrap="square">
            <a:spAutoFit/>
          </a:bodyPr>
          <a:lstStyle/>
          <a:p>
            <a:pPr indent="355600"/>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Заявники України можуть складати заявку російською або англійською мовою. Це залежить від вибору заявником міжнародного пошукового органу, яким є Федеральний інститут промислової власності (Росія) або ЄПВ. Подається заявка в </a:t>
            </a:r>
            <a:r>
              <a:rPr lang="uk-UA" i="1" dirty="0" err="1">
                <a:latin typeface="Times New Roman" panose="02020603050405020304" pitchFamily="18" charset="0"/>
                <a:cs typeface="Times New Roman" panose="02020603050405020304" pitchFamily="18" charset="0"/>
              </a:rPr>
              <a:t>одержуюче</a:t>
            </a:r>
            <a:r>
              <a:rPr lang="uk-UA" i="1" dirty="0">
                <a:latin typeface="Times New Roman" panose="02020603050405020304" pitchFamily="18" charset="0"/>
                <a:cs typeface="Times New Roman" panose="02020603050405020304" pitchFamily="18" charset="0"/>
              </a:rPr>
              <a:t> відомство. Українські заявники подають заявки до Установи (відділ міжнародних заявок на винаходи).</a:t>
            </a:r>
          </a:p>
          <a:p>
            <a:pPr indent="355600"/>
            <a:r>
              <a:rPr lang="uk-UA" i="1" dirty="0">
                <a:latin typeface="Times New Roman" panose="02020603050405020304" pitchFamily="18" charset="0"/>
                <a:cs typeface="Times New Roman" panose="02020603050405020304" pitchFamily="18" charset="0"/>
              </a:rPr>
              <a:t>Пріоритет міжнародної заявки встановлюється за датою подання міжнародної або за датою подання попередньої заявки.</a:t>
            </a:r>
          </a:p>
          <a:p>
            <a:pPr indent="355600"/>
            <a:r>
              <a:rPr lang="uk-UA" i="1" dirty="0">
                <a:latin typeface="Times New Roman" panose="02020603050405020304" pitchFamily="18" charset="0"/>
                <a:cs typeface="Times New Roman" panose="02020603050405020304" pitchFamily="18" charset="0"/>
              </a:rPr>
              <a:t>Подання міжнародної заявки супроводжується сплатою мита на користь Міжнародного бюро ВОІВ (міжнародне мито), міжнародного пошукового органу (мито за пошук) та </a:t>
            </a:r>
            <a:r>
              <a:rPr lang="uk-UA" i="1" dirty="0" err="1">
                <a:latin typeface="Times New Roman" panose="02020603050405020304" pitchFamily="18" charset="0"/>
                <a:cs typeface="Times New Roman" panose="02020603050405020304" pitchFamily="18" charset="0"/>
              </a:rPr>
              <a:t>одержуючого</a:t>
            </a:r>
            <a:r>
              <a:rPr lang="uk-UA" i="1" dirty="0">
                <a:latin typeface="Times New Roman" panose="02020603050405020304" pitchFamily="18" charset="0"/>
                <a:cs typeface="Times New Roman" panose="02020603050405020304" pitchFamily="18" charset="0"/>
              </a:rPr>
              <a:t> відомства (мито за пересилання</a:t>
            </a:r>
            <a:r>
              <a:rPr lang="uk-UA" i="1" dirty="0" smtClean="0">
                <a:latin typeface="Times New Roman" panose="02020603050405020304" pitchFamily="18" charset="0"/>
                <a:cs typeface="Times New Roman" panose="02020603050405020304" pitchFamily="18" charset="0"/>
              </a:rPr>
              <a:t>).</a:t>
            </a:r>
          </a:p>
          <a:p>
            <a:pPr indent="266700" algn="just"/>
            <a:r>
              <a:rPr lang="uk-UA" i="1" dirty="0">
                <a:latin typeface="Times New Roman" panose="02020603050405020304" pitchFamily="18" charset="0"/>
                <a:cs typeface="Times New Roman" panose="02020603050405020304" pitchFamily="18" charset="0"/>
              </a:rPr>
              <a:t>Патентування винаходу за процедурою РСТ має ряд переваг:</a:t>
            </a:r>
          </a:p>
          <a:p>
            <a:pPr indent="266700" algn="just"/>
            <a:r>
              <a:rPr lang="uk-UA" i="1" dirty="0">
                <a:latin typeface="Times New Roman" panose="02020603050405020304" pitchFamily="18" charset="0"/>
                <a:cs typeface="Times New Roman" panose="02020603050405020304" pitchFamily="18" charset="0"/>
              </a:rPr>
              <a:t>• заявка подається українським заявником до Установи однією мовою (на цьому етапі не треба перекладати заявку на мови вказаних держав);</a:t>
            </a:r>
          </a:p>
          <a:p>
            <a:pPr indent="266700" algn="just"/>
            <a:r>
              <a:rPr lang="uk-UA" i="1" dirty="0">
                <a:latin typeface="Times New Roman" panose="02020603050405020304" pitchFamily="18" charset="0"/>
                <a:cs typeface="Times New Roman" panose="02020603050405020304" pitchFamily="18" charset="0"/>
              </a:rPr>
              <a:t>• за результатами міжнародного пошуку можна вирішити питання стосовно доцільності подальшого патентування винаходу у визначених державах-учасницях, і тільки після одержання позитивного результату пошуку подавати заявки з їх перекладом до національних патентних відомств (національна фаза).</a:t>
            </a:r>
          </a:p>
          <a:p>
            <a:pPr indent="266700" algn="just"/>
            <a:r>
              <a:rPr lang="uk-UA" i="1" dirty="0">
                <a:latin typeface="Times New Roman" panose="02020603050405020304" pitchFamily="18" charset="0"/>
                <a:cs typeface="Times New Roman" panose="02020603050405020304" pitchFamily="18" charset="0"/>
              </a:rPr>
              <a:t>Недолік цієї процедури полягає у порівняно високій вартості, тому патентувати за процедурою РСТ доцільно лише тоді, коли патенти необхідно одержати не менш, ніж у чотирьох-п'яти державах. </a:t>
            </a: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Патентування винаходу (корисної моделі) в іноземних державах</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3037</TotalTime>
  <Words>4061</Words>
  <Application>Microsoft Office PowerPoint</Application>
  <PresentationFormat>Экран (4:3)</PresentationFormat>
  <Paragraphs>203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Воздушный поток</vt:lpstr>
      <vt:lpstr>ЛЕКЦІЯ 5  ПАТЕНТУВАННЯ В ІНОЗЕМНИХ ДЕРЖАВАХ ТА РЕАЛІЗАЦІЯ ПАТЕНТНИХ ПРАВ  План  </vt:lpstr>
      <vt:lpstr>Патентування винаходу (корисної моделі) в іноземних державах</vt:lpstr>
      <vt:lpstr>Презентация PowerPoint</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Патентування винаходу (корисної моделі) в іноземних державах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Master</cp:lastModifiedBy>
  <cp:revision>201</cp:revision>
  <cp:lastPrinted>2020-12-01T08:19:27Z</cp:lastPrinted>
  <dcterms:created xsi:type="dcterms:W3CDTF">2014-04-02T09:29:03Z</dcterms:created>
  <dcterms:modified xsi:type="dcterms:W3CDTF">2020-12-01T08:20:28Z</dcterms:modified>
</cp:coreProperties>
</file>