
<file path=[Content_Types].xml><?xml version="1.0" encoding="utf-8"?>
<Types xmlns="http://schemas.openxmlformats.org/package/2006/content-types">
  <Default Extension="doc" ContentType="application/msword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356" r:id="rId3"/>
    <p:sldId id="357" r:id="rId4"/>
    <p:sldId id="358" r:id="rId5"/>
    <p:sldId id="359" r:id="rId6"/>
    <p:sldId id="277" r:id="rId7"/>
    <p:sldId id="278" r:id="rId8"/>
    <p:sldId id="329" r:id="rId9"/>
    <p:sldId id="330" r:id="rId10"/>
    <p:sldId id="353" r:id="rId11"/>
    <p:sldId id="354" r:id="rId12"/>
    <p:sldId id="355" r:id="rId13"/>
    <p:sldId id="360" r:id="rId14"/>
    <p:sldId id="361" r:id="rId15"/>
    <p:sldId id="362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6E9D8-4DAE-4303-8222-5AD849530BCC}" type="datetimeFigureOut">
              <a:rPr lang="uk-UA" smtClean="0"/>
              <a:t>24.05.2021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475C0-6B0E-48CC-B681-97237897E7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5463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7E7ED-949F-41C3-82B8-1CF85BC8DB7E}" type="datetimeFigureOut">
              <a:rPr lang="uk-UA" smtClean="0"/>
              <a:t>24.05.2021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A323D-EFF1-4700-87DF-82BA70BD1A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090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24.05.2021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24.05.2021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24.05.2021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24.05.2021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24.05.2021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24.05.2021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24.05.2021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24.05.2021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24.05.2021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24.05.2021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24.05.2021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F713F7-320C-48FA-89CE-B2C451F30EF2}" type="datetimeFigureOut">
              <a:rPr lang="uk-UA" smtClean="0"/>
              <a:t>24.05.2021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.doc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856984" cy="2232248"/>
          </a:xfrm>
        </p:spPr>
        <p:txBody>
          <a:bodyPr>
            <a:noAutofit/>
          </a:bodyPr>
          <a:lstStyle/>
          <a:p>
            <a:pPr algn="ctr">
              <a:spcBef>
                <a:spcPts val="1800"/>
              </a:spcBef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ЛЕКЦІЯ 3</a:t>
            </a: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ОДЕРЖАННЯ ПАТЕНТУ</a:t>
            </a:r>
            <a:br>
              <a:rPr lang="uk-UA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br>
              <a:rPr lang="uk-UA" sz="2400" dirty="0">
                <a:effectLst/>
              </a:rPr>
            </a:br>
            <a:br>
              <a:rPr lang="uk-UA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48" y="17015"/>
            <a:ext cx="1789336" cy="147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916832"/>
            <a:ext cx="8856984" cy="45365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Право авторства;</a:t>
            </a:r>
            <a:endParaRPr lang="uk-UA" sz="2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Порядок оформлення та подання заявки на винахід;</a:t>
            </a:r>
            <a:endParaRPr lang="uk-UA" sz="2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2.1.Вимога єдності винаходу;</a:t>
            </a:r>
            <a:endParaRPr lang="uk-UA" sz="2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2.2 Загальні вимоги до змісту документів заявки;</a:t>
            </a:r>
            <a:endParaRPr lang="uk-UA" sz="2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2.3 Склад заявки;</a:t>
            </a:r>
            <a:endParaRPr lang="uk-UA" sz="2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2.4 Опис винаходу (корисної моделі) та вимоги до нього;</a:t>
            </a:r>
            <a:endParaRPr lang="uk-UA" sz="2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2.5 Формула винаходу (корисної моделі) і вимоги до неї;</a:t>
            </a:r>
            <a:endParaRPr lang="uk-UA" sz="2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2.6 Вимоги до ілюстративних матеріалів;</a:t>
            </a:r>
            <a:endParaRPr lang="uk-UA" sz="2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2.7.Реферат та вимоги до нього;</a:t>
            </a:r>
            <a:endParaRPr lang="uk-UA" sz="2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Документи, що додаються до заявки;</a:t>
            </a:r>
            <a:endParaRPr lang="uk-UA" sz="2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Порядок одержання патенту на промисловий зразок.</a:t>
            </a:r>
            <a:endParaRPr lang="uk-UA" sz="2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Подання заявки, пріоритет винаходу;</a:t>
            </a:r>
            <a:br>
              <a:rPr lang="uk-UA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740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403648" y="188640"/>
            <a:ext cx="7293496" cy="85010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винаходу (корисної моделі) і вимоги до неї</a:t>
            </a:r>
            <a:endParaRPr lang="uk-UA" sz="28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48" y="17015"/>
            <a:ext cx="1789336" cy="147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8149"/>
            <a:ext cx="8712968" cy="4746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579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403648" y="188640"/>
            <a:ext cx="7293496" cy="85010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Вимоги до ілюстративних матеріалів</a:t>
            </a:r>
            <a:endParaRPr lang="uk-UA" sz="2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48" y="17015"/>
            <a:ext cx="1789336" cy="147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43A741-7308-4B1A-9644-F906AF927169}"/>
              </a:ext>
            </a:extLst>
          </p:cNvPr>
          <p:cNvSpPr txBox="1"/>
          <p:nvPr/>
        </p:nvSpPr>
        <p:spPr>
          <a:xfrm>
            <a:off x="107504" y="1490586"/>
            <a:ext cx="903649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Графічні зображення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(власне креслення, схеми, діаграми тощо) оформлюють на окремому аркуші (окремих аркушах). У правому верхньому куті кожною аркуша зазначають назву винаходу (корисної моделі), а у правому нижньому куті – прізвище (прізвища) та ініціали винахідника (винахідників).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пояснення суті винаходу (корисної моделі) як додаток до інших графічних матеріалів можуть бути подані фотографії. У виняткових випадках фотографії можуть бути подані як основний вид ілюстративних матеріалів, наприклад для ілюстрації етапів виконання хірургічних операцій.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Формат фотографій повинен бути таким, щоб не виходив за розміри полів аркушів документів заявки. Фотографії малого формату слід наклеювати на аркуші встановленого формату з дотриманням вимог до якості аркуша.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442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403648" y="188640"/>
            <a:ext cx="7293496" cy="85010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Реферат та вимоги до нього</a:t>
            </a:r>
            <a:endParaRPr lang="uk-UA" sz="2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48" y="17015"/>
            <a:ext cx="1789336" cy="147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86FA65-9A08-44F9-8D89-49D2741441FF}"/>
              </a:ext>
            </a:extLst>
          </p:cNvPr>
          <p:cNvSpPr txBox="1"/>
          <p:nvPr/>
        </p:nvSpPr>
        <p:spPr>
          <a:xfrm>
            <a:off x="1850504" y="767311"/>
            <a:ext cx="729349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2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Реферат </a:t>
            </a:r>
            <a:r>
              <a:rPr lang="uk-UA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 скорочений виклад змісту опису винаходу, який включає назву винаходу і галузь його застосування. характеристику суті винаходу із зазначенням технічного результату, якого мають досягти.</a:t>
            </a:r>
            <a:endParaRPr lang="uk-UA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270F0B-47D5-42AA-80CC-F3A0DF191423}"/>
              </a:ext>
            </a:extLst>
          </p:cNvPr>
          <p:cNvSpPr txBox="1"/>
          <p:nvPr/>
        </p:nvSpPr>
        <p:spPr>
          <a:xfrm>
            <a:off x="266328" y="2514376"/>
            <a:ext cx="887767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Реферат повинен подаватися у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категоризованій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формі і містити такі підрозділи:</a:t>
            </a:r>
            <a:endParaRPr lang="uk-UA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*"/>
              <a:tabLst>
                <a:tab pos="372110" algn="l"/>
              </a:tabLst>
            </a:pP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об'єкт винаходу;</a:t>
            </a:r>
            <a:endParaRPr lang="uk-UA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*"/>
              <a:tabLst>
                <a:tab pos="372110" algn="l"/>
              </a:tabLst>
            </a:pP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галузь застосування;</a:t>
            </a:r>
            <a:endParaRPr lang="uk-UA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*"/>
              <a:tabLst>
                <a:tab pos="372110" algn="l"/>
              </a:tabLst>
            </a:pP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суть винаходу;</a:t>
            </a:r>
            <a:endParaRPr lang="uk-UA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*"/>
              <a:tabLst>
                <a:tab pos="372110" algn="l"/>
              </a:tabLst>
            </a:pP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альтернативні рішення (якщо вони є);</a:t>
            </a:r>
            <a:endParaRPr lang="uk-UA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*"/>
              <a:tabLst>
                <a:tab pos="372110" algn="l"/>
              </a:tabLst>
            </a:pP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технічний результат.</a:t>
            </a:r>
            <a:endParaRPr lang="uk-UA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Рекомендований обсяг тексту реферату становить до 1000 знаків. Текст реферату слід викладати окремими короткими реченнями і уникати складних у стилістичному плані зворотів.</a:t>
            </a:r>
            <a:endParaRPr lang="uk-UA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Вимоги до складання реферату викладені у Правилах складання та подання заявки на винахід та заявки на корисну модель.</a:t>
            </a:r>
            <a:endParaRPr lang="uk-UA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442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4663773-A907-45C7-9F28-A95D31A67346}"/>
              </a:ext>
            </a:extLst>
          </p:cNvPr>
          <p:cNvSpPr txBox="1">
            <a:spLocks/>
          </p:cNvSpPr>
          <p:nvPr/>
        </p:nvSpPr>
        <p:spPr>
          <a:xfrm>
            <a:off x="1403648" y="188640"/>
            <a:ext cx="7293496" cy="85010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Документи, що додаються до заявки</a:t>
            </a:r>
            <a:endParaRPr lang="uk-UA" sz="28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98C6CE0-0CD1-4FB8-B0FD-B0D0B2C87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48" y="17015"/>
            <a:ext cx="1789336" cy="147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99A74F-61A7-4ADD-BEA5-2E73AD9823AD}"/>
              </a:ext>
            </a:extLst>
          </p:cNvPr>
          <p:cNvSpPr txBox="1"/>
          <p:nvPr/>
        </p:nvSpPr>
        <p:spPr>
          <a:xfrm>
            <a:off x="30516" y="1512548"/>
            <a:ext cx="911348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22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заявки додають документ, що підтверджує сплату збору за подання заявки у встановленому розмірі, та документ, що підтверджує право заявника на звільнення чи часткове звільнення від сплати зазначеного збору, якщо таке право у заявника є.</a:t>
            </a:r>
            <a:endParaRPr lang="uk-UA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22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Документом про сплату збору</a:t>
            </a:r>
            <a:r>
              <a:rPr lang="uk-UA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 копія платіжного доручення на перерахування збору з відміткою установи банку або квитанція установленої форми.</a:t>
            </a:r>
            <a:endParaRPr lang="uk-UA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 документи подають разом з заявкою або протягом двох місяців від дати подання заявки. В останньому випадку діловодство по заявці не проводять до надходження зазначених документів.</a:t>
            </a:r>
            <a:endParaRPr lang="uk-UA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Категорії громадян України, яким надаються пільги щодо сплати зборів, вказані у «Положенні про порядок сплати зборів за дії, пов'язані з охороною прав на об'єкти інтелектуальної власності», яке затверджено постановою Кабміну України від 16 червня 2003 р.</a:t>
            </a:r>
            <a:endParaRPr lang="uk-UA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538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4553064-D736-4B18-98C2-7F07AD0279D3}"/>
              </a:ext>
            </a:extLst>
          </p:cNvPr>
          <p:cNvSpPr txBox="1">
            <a:spLocks/>
          </p:cNvSpPr>
          <p:nvPr/>
        </p:nvSpPr>
        <p:spPr>
          <a:xfrm>
            <a:off x="1403648" y="188640"/>
            <a:ext cx="7293496" cy="85010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Подання заявки. Пріоритет винаходу</a:t>
            </a:r>
            <a:endParaRPr lang="uk-UA" sz="2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66B107C-F524-4420-BB0E-F77197AFD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48" y="17015"/>
            <a:ext cx="1789336" cy="147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100">
            <a:extLst>
              <a:ext uri="{FF2B5EF4-FFF2-40B4-BE49-F238E27FC236}">
                <a16:creationId xmlns:a16="http://schemas.microsoft.com/office/drawing/2014/main" id="{F11CFAE2-A5AD-4722-AB3B-AFA744845A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812621"/>
              </p:ext>
            </p:extLst>
          </p:nvPr>
        </p:nvGraphicFramePr>
        <p:xfrm>
          <a:off x="194531" y="1490586"/>
          <a:ext cx="8754938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943529" imgH="5817413" progId="Word.Document.8">
                  <p:embed/>
                </p:oleObj>
              </mc:Choice>
              <mc:Fallback>
                <p:oleObj name="Document" r:id="rId3" imgW="7943529" imgH="5817413" progId="Word.Document.8">
                  <p:embed/>
                  <p:pic>
                    <p:nvPicPr>
                      <p:cNvPr id="9218" name="Object 100">
                        <a:extLst>
                          <a:ext uri="{FF2B5EF4-FFF2-40B4-BE49-F238E27FC236}">
                            <a16:creationId xmlns:a16="http://schemas.microsoft.com/office/drawing/2014/main" id="{4E04F801-1616-4040-9352-5C17A73DAB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531" y="1490586"/>
                        <a:ext cx="8754938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8464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DBFC746-8732-444C-B021-30F85CB4E677}"/>
              </a:ext>
            </a:extLst>
          </p:cNvPr>
          <p:cNvSpPr txBox="1">
            <a:spLocks/>
          </p:cNvSpPr>
          <p:nvPr/>
        </p:nvSpPr>
        <p:spPr>
          <a:xfrm>
            <a:off x="1403648" y="188640"/>
            <a:ext cx="7293496" cy="85010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Контрольні питання:</a:t>
            </a:r>
            <a:endParaRPr lang="uk-UA" sz="28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4FFB581-BAC7-434E-B590-ABA45E157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48" y="17015"/>
            <a:ext cx="1789336" cy="147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8BF2A5-CD0D-460E-8169-6CD90C516272}"/>
              </a:ext>
            </a:extLst>
          </p:cNvPr>
          <p:cNvSpPr txBox="1"/>
          <p:nvPr/>
        </p:nvSpPr>
        <p:spPr>
          <a:xfrm>
            <a:off x="0" y="1490586"/>
            <a:ext cx="88204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Times New Roman" panose="02020603050405020304" pitchFamily="18" charset="0"/>
              <a:buAutoNum type="arabicPeriod"/>
              <a:tabLst>
                <a:tab pos="417830" algn="l"/>
              </a:tabLst>
            </a:pPr>
            <a:r>
              <a:rPr lang="uk-UA" sz="2000" spc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 входить в склад заявки на винахід?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AutoNum type="arabicPeriod"/>
              <a:tabLst>
                <a:tab pos="417830" algn="l"/>
              </a:tabLst>
            </a:pPr>
            <a:r>
              <a:rPr lang="uk-UA" sz="2000" spc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 існують вимоги до опису на винаходи?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AutoNum type="arabicPeriod"/>
              <a:tabLst>
                <a:tab pos="417830" algn="l"/>
              </a:tabLst>
            </a:pPr>
            <a:r>
              <a:rPr lang="uk-UA" sz="2000" spc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 існують вимоги до формули винаходу?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AutoNum type="arabicPeriod"/>
              <a:tabLst>
                <a:tab pos="417830" algn="l"/>
              </a:tabLst>
            </a:pPr>
            <a:r>
              <a:rPr lang="uk-UA" sz="2000" spc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 існують вимоги до ілюстративних матеріалів?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AutoNum type="arabicPeriod"/>
              <a:tabLst>
                <a:tab pos="417830" algn="l"/>
              </a:tabLst>
            </a:pPr>
            <a:r>
              <a:rPr lang="uk-UA" sz="2000" spc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 існують вимоги до реферату?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AutoNum type="arabicPeriod"/>
              <a:tabLst>
                <a:tab pos="417830" algn="l"/>
              </a:tabLst>
            </a:pPr>
            <a:r>
              <a:rPr lang="uk-UA" sz="2000" spc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 таке пріоритет заявки?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DF4ACD-6DBF-465A-883C-FE0B686AEC63}"/>
              </a:ext>
            </a:extLst>
          </p:cNvPr>
          <p:cNvSpPr txBox="1"/>
          <p:nvPr/>
        </p:nvSpPr>
        <p:spPr>
          <a:xfrm>
            <a:off x="-25648" y="3429000"/>
            <a:ext cx="892899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/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Література: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630555" algn="l"/>
              </a:tabLs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Дергачова В.В., </a:t>
            </a:r>
            <a:r>
              <a:rPr lang="uk-UA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Пермінова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С.О. Інтелектуальна власність: навчальний посібник / В. В. Дергачова, С. О. </a:t>
            </a:r>
            <a:r>
              <a:rPr lang="uk-UA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Пермінова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за ред. О. А. Гавриша  К.: НТУУ «КПІ», 2015.  416 с.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630555" algn="l"/>
              </a:tabLs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Наукова діяльність, Патентознавство. Інтелектуальна власність : підручник /Укладачі: Г.О. </a:t>
            </a:r>
            <a:r>
              <a:rPr lang="uk-UA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Оборський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І.М. </a:t>
            </a:r>
            <a:r>
              <a:rPr lang="uk-UA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Чістякова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Д.Д. </a:t>
            </a:r>
            <a:r>
              <a:rPr lang="uk-UA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Татакі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О.С. Білоусов, </a:t>
            </a:r>
            <a:r>
              <a:rPr lang="uk-UA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І.К.Кривдіна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В.П.Кубко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С.Х. Яворський.  К : Каравела, 2016. 232 с. 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630555" algn="l"/>
              </a:tabLst>
            </a:pP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Ходаківський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Є. І. Інтелектуальна власність: економіко-правові аспекти [текст] Підручник: 3-тє вид., перероб. та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/ Є. І.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Ходаківський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В. П.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Якобчук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І.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Л.Литвинчук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К.: «Центр учбової літератури», 2017.  504 с.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954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2880320" cy="850106"/>
          </a:xfrm>
        </p:spPr>
        <p:txBody>
          <a:bodyPr>
            <a:noAutofit/>
          </a:bodyPr>
          <a:lstStyle/>
          <a:p>
            <a:pPr algn="ctr"/>
            <a:r>
              <a:rPr lang="uk-UA" sz="2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 авторства</a:t>
            </a:r>
            <a:endParaRPr lang="uk-UA" sz="28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8642"/>
            <a:ext cx="4718118" cy="6779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A24528-F498-4517-9932-7CABD1404868}"/>
              </a:ext>
            </a:extLst>
          </p:cNvPr>
          <p:cNvSpPr txBox="1"/>
          <p:nvPr/>
        </p:nvSpPr>
        <p:spPr>
          <a:xfrm>
            <a:off x="48668" y="1662211"/>
            <a:ext cx="392603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0" i="0" u="none" strike="noStrike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Закон України "Про охорону прав на винаходи і корисні моделі» було прийнято 15 грудня 1993 р. </a:t>
            </a:r>
          </a:p>
          <a:p>
            <a:r>
              <a:rPr lang="uk-UA" sz="2400" b="0" i="0" u="none" strike="noStrike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Основні положення цього закону у формі переліку та головного змісту його розділів зображені на рис. 1.</a:t>
            </a:r>
            <a:endParaRPr lang="uk-UA" sz="24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1DC2E03-7097-427E-85B6-438B18C5D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48" y="17015"/>
            <a:ext cx="1789336" cy="147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583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3EC6BC6-CDED-4AED-91D5-E28C816BB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328747"/>
            <a:ext cx="3744416" cy="850106"/>
          </a:xfrm>
        </p:spPr>
        <p:txBody>
          <a:bodyPr>
            <a:noAutofit/>
          </a:bodyPr>
          <a:lstStyle/>
          <a:p>
            <a:pPr algn="ctr"/>
            <a:r>
              <a:rPr lang="uk-UA" sz="2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 авторства</a:t>
            </a:r>
            <a:endParaRPr lang="uk-UA" sz="28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0FAF91A-D6C7-4202-B199-AB2B69DF0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48" y="17015"/>
            <a:ext cx="1789336" cy="147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8407440E-5B26-4268-8071-A9BC81247293}"/>
              </a:ext>
            </a:extLst>
          </p:cNvPr>
          <p:cNvSpPr txBox="1">
            <a:spLocks noChangeArrowheads="1"/>
          </p:cNvSpPr>
          <p:nvPr/>
        </p:nvSpPr>
        <p:spPr>
          <a:xfrm>
            <a:off x="683568" y="876070"/>
            <a:ext cx="8229600" cy="61451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uk-UA" altLang="uk-UA" sz="2800" dirty="0"/>
              <a:t>Особисті немайнові права </a:t>
            </a:r>
            <a:endParaRPr lang="ru-RU" altLang="uk-UA" sz="28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A035F04-445C-4B98-9E53-41910528671A}"/>
              </a:ext>
            </a:extLst>
          </p:cNvPr>
          <p:cNvSpPr txBox="1">
            <a:spLocks noChangeArrowheads="1"/>
          </p:cNvSpPr>
          <p:nvPr/>
        </p:nvSpPr>
        <p:spPr>
          <a:xfrm>
            <a:off x="12863" y="1726176"/>
            <a:ext cx="9144000" cy="2494912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altLang="uk-UA" dirty="0"/>
              <a:t>Право авторства</a:t>
            </a:r>
          </a:p>
          <a:p>
            <a:r>
              <a:rPr lang="uk-UA" altLang="uk-UA" dirty="0"/>
              <a:t>Право автора на </a:t>
            </a:r>
            <a:r>
              <a:rPr lang="uk-UA" altLang="uk-UA" dirty="0" err="1"/>
              <a:t>ім</a:t>
            </a:r>
            <a:r>
              <a:rPr lang="en-US" altLang="uk-UA" dirty="0"/>
              <a:t>’</a:t>
            </a:r>
            <a:r>
              <a:rPr lang="uk-UA" altLang="uk-UA" dirty="0"/>
              <a:t>я (спеціальну назву)</a:t>
            </a:r>
          </a:p>
          <a:p>
            <a:r>
              <a:rPr lang="uk-UA" altLang="uk-UA" dirty="0"/>
              <a:t>Право на подання заявки на одержання патенту, винаходу, корисну модель чи промисловий зразок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uk-UA" altLang="uk-UA" dirty="0"/>
              <a:t>Право на недоторканість </a:t>
            </a:r>
            <a:r>
              <a:rPr lang="ru-RU" altLang="uk-UA" dirty="0"/>
              <a:t>та </a:t>
            </a:r>
            <a:r>
              <a:rPr lang="ru-RU" altLang="uk-UA" dirty="0" err="1"/>
              <a:t>опуб</a:t>
            </a:r>
            <a:r>
              <a:rPr lang="uk-UA" altLang="uk-UA" dirty="0"/>
              <a:t>лікування твору не властиве і не стосується результатів технічної творчості</a:t>
            </a:r>
            <a:endParaRPr lang="ru-RU" altLang="uk-UA" dirty="0"/>
          </a:p>
        </p:txBody>
      </p:sp>
    </p:spTree>
    <p:extLst>
      <p:ext uri="{BB962C8B-B14F-4D97-AF65-F5344CB8AC3E}">
        <p14:creationId xmlns:p14="http://schemas.microsoft.com/office/powerpoint/2010/main" val="4163199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4C042599-9A79-45BE-A4D1-9021EA0D6C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pPr eaLnBrk="1" hangingPunct="1"/>
            <a:r>
              <a:rPr lang="uk-UA" altLang="uk-UA" sz="2800" b="1" dirty="0"/>
              <a:t>Майнові права </a:t>
            </a:r>
            <a:r>
              <a:rPr lang="uk-UA" altLang="uk-UA" sz="2800" b="1" dirty="0" err="1"/>
              <a:t>суб</a:t>
            </a:r>
            <a:r>
              <a:rPr lang="en-US" altLang="uk-UA" sz="2800" b="1" dirty="0"/>
              <a:t>’</a:t>
            </a:r>
            <a:r>
              <a:rPr lang="uk-UA" altLang="uk-UA" sz="2800" b="1" dirty="0" err="1"/>
              <a:t>єктів</a:t>
            </a:r>
            <a:r>
              <a:rPr lang="uk-UA" altLang="uk-UA" sz="2800" b="1" dirty="0"/>
              <a:t> права на винаходи, корисні і промислові зразки </a:t>
            </a:r>
            <a:endParaRPr lang="ru-RU" altLang="uk-UA" sz="2800" b="1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C304D53-046A-4995-869C-1EE70954BF81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00200"/>
            <a:ext cx="8229600" cy="4781128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uk-UA" altLang="uk-UA" sz="2400" dirty="0"/>
              <a:t>Право власності на винахід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uk-UA" altLang="uk-UA" sz="2400" dirty="0"/>
          </a:p>
          <a:p>
            <a:pPr>
              <a:lnSpc>
                <a:spcPct val="80000"/>
              </a:lnSpc>
            </a:pPr>
            <a:r>
              <a:rPr lang="uk-UA" altLang="uk-UA" sz="2400" dirty="0"/>
              <a:t>Виключне право на використання винаходу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uk-UA" altLang="uk-UA" sz="2400" dirty="0"/>
          </a:p>
          <a:p>
            <a:pPr>
              <a:lnSpc>
                <a:spcPct val="80000"/>
              </a:lnSpc>
            </a:pPr>
            <a:r>
              <a:rPr lang="uk-UA" altLang="uk-UA" sz="2400" dirty="0"/>
              <a:t>Право забороняти іншим особам використовувати винахід без дозволу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uk-UA" altLang="uk-UA" sz="2400" dirty="0"/>
          </a:p>
          <a:p>
            <a:pPr>
              <a:lnSpc>
                <a:spcPct val="80000"/>
              </a:lnSpc>
            </a:pPr>
            <a:r>
              <a:rPr lang="uk-UA" altLang="uk-UA" sz="2400" dirty="0"/>
              <a:t>Право опублікувати в офіційному бюлетені Установи “Промислова власність” заяву про надання або відкликання дозволу на використання винаходу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uk-UA" altLang="uk-UA" sz="2400" dirty="0"/>
          </a:p>
          <a:p>
            <a:pPr>
              <a:lnSpc>
                <a:spcPct val="80000"/>
              </a:lnSpc>
            </a:pPr>
            <a:r>
              <a:rPr lang="uk-UA" altLang="uk-UA" sz="2400" dirty="0"/>
              <a:t>Право порушувати судові справи проти несанкціонованого використання винаходу</a:t>
            </a:r>
            <a:endParaRPr lang="ru-RU" altLang="uk-UA" sz="2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0223E9B-AB29-4D14-8D44-FBB9AF68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48" y="17015"/>
            <a:ext cx="1789336" cy="147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411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56F698F-0AC9-4B75-9583-8983A1FDB9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pPr eaLnBrk="1" hangingPunct="1"/>
            <a:r>
              <a:rPr lang="uk-UA" altLang="uk-UA" sz="2800" dirty="0"/>
              <a:t>Що надає власникові патенту право власності на вихід</a:t>
            </a:r>
            <a:endParaRPr lang="ru-RU" altLang="uk-UA" sz="28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9A6C087-F700-486A-9182-FB925798D411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2430586"/>
            <a:ext cx="8564488" cy="41148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altLang="uk-UA" sz="2400" dirty="0"/>
              <a:t>Розпочати власне виробництво на основі винаходу та його збут</a:t>
            </a:r>
          </a:p>
          <a:p>
            <a:endParaRPr lang="uk-UA" altLang="uk-UA" sz="2400" dirty="0"/>
          </a:p>
          <a:p>
            <a:r>
              <a:rPr lang="uk-UA" altLang="uk-UA" sz="2400" dirty="0" err="1"/>
              <a:t>Внести</a:t>
            </a:r>
            <a:r>
              <a:rPr lang="uk-UA" altLang="uk-UA" sz="2400" dirty="0"/>
              <a:t> право власності на запатентований винахід як свій внесок в статутний фонд підприємства, тобто використати як інвестицію</a:t>
            </a:r>
          </a:p>
          <a:p>
            <a:endParaRPr lang="uk-UA" altLang="uk-UA" sz="2400" dirty="0"/>
          </a:p>
          <a:p>
            <a:endParaRPr lang="uk-UA" altLang="uk-UA" sz="2400" dirty="0"/>
          </a:p>
          <a:p>
            <a:r>
              <a:rPr lang="uk-UA" altLang="uk-UA" sz="2400" dirty="0"/>
              <a:t>Передати свої права на винахід</a:t>
            </a:r>
            <a:endParaRPr lang="ru-RU" altLang="uk-UA" sz="2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A148F35-38A0-4567-AF92-842FBE88B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48" y="17015"/>
            <a:ext cx="1789336" cy="147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163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293496" cy="850106"/>
          </a:xfrm>
        </p:spPr>
        <p:txBody>
          <a:bodyPr>
            <a:noAutofit/>
          </a:bodyPr>
          <a:lstStyle/>
          <a:p>
            <a:pPr algn="ctr"/>
            <a:r>
              <a:rPr lang="uk-UA" sz="2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оформлення та подання заявки на винахід</a:t>
            </a:r>
            <a:endParaRPr lang="uk-UA" sz="28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48" y="17015"/>
            <a:ext cx="1789336" cy="147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48" y="1340768"/>
            <a:ext cx="9029105" cy="102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368540"/>
            <a:ext cx="8146198" cy="448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5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48" y="17015"/>
            <a:ext cx="1789336" cy="147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403648" y="188640"/>
            <a:ext cx="7293496" cy="85010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оформлення та подання заявки на винахід</a:t>
            </a:r>
            <a:endParaRPr lang="uk-UA" sz="28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295" y="1038746"/>
            <a:ext cx="728662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72911"/>
            <a:ext cx="8862640" cy="167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933056"/>
            <a:ext cx="7848873" cy="116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5241627"/>
            <a:ext cx="79533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347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403648" y="188640"/>
            <a:ext cx="7293496" cy="85010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вимоги до змісту документів заявки</a:t>
            </a:r>
            <a:endParaRPr lang="uk-UA" sz="28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48" y="17015"/>
            <a:ext cx="1789336" cy="147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511298"/>
            <a:ext cx="7758633" cy="171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282948"/>
            <a:ext cx="8676838" cy="177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44" y="5229200"/>
            <a:ext cx="86391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657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48" y="17015"/>
            <a:ext cx="1789336" cy="147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63688" y="188640"/>
            <a:ext cx="6933456" cy="85010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Опис винаходу (корисної моделі) та вимоги до нього</a:t>
            </a:r>
            <a:endParaRPr lang="uk-UA" sz="28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94" y="1498524"/>
            <a:ext cx="87915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94" y="3212976"/>
            <a:ext cx="854392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94" y="4509120"/>
            <a:ext cx="8552246" cy="200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66154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3031</TotalTime>
  <Words>915</Words>
  <Application>Microsoft Office PowerPoint</Application>
  <PresentationFormat>Экран (4:3)</PresentationFormat>
  <Paragraphs>75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Georgia</vt:lpstr>
      <vt:lpstr>Times New Roman</vt:lpstr>
      <vt:lpstr>Trebuchet MS</vt:lpstr>
      <vt:lpstr>Wingdings</vt:lpstr>
      <vt:lpstr>Воздушный поток</vt:lpstr>
      <vt:lpstr>Документ Microsoft Word 97–2003</vt:lpstr>
      <vt:lpstr>ЛЕКЦІЯ 3  ПРАВО НА ОДЕРЖАННЯ ПАТЕНТУ  План  </vt:lpstr>
      <vt:lpstr>Право авторства</vt:lpstr>
      <vt:lpstr>Право авторства</vt:lpstr>
      <vt:lpstr>Майнові права суб’єктів права на винаходи, корисні і промислові зразки </vt:lpstr>
      <vt:lpstr>Що надає власникові патенту право власності на вихід</vt:lpstr>
      <vt:lpstr>Порядок оформлення та подання заявки на винахід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11  АВТОМАТИЗОВАНИЙ ЕЛЕКТРОПРИВОД У ТВАРИННИЦТВІ ТА ПТАХІВНИТВІ</dc:title>
  <dc:creator>Master</dc:creator>
  <cp:lastModifiedBy>HP</cp:lastModifiedBy>
  <cp:revision>180</cp:revision>
  <cp:lastPrinted>2020-11-30T10:50:37Z</cp:lastPrinted>
  <dcterms:created xsi:type="dcterms:W3CDTF">2014-04-02T09:29:03Z</dcterms:created>
  <dcterms:modified xsi:type="dcterms:W3CDTF">2021-05-24T01:23:37Z</dcterms:modified>
</cp:coreProperties>
</file>