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91" r:id="rId4"/>
    <p:sldId id="285" r:id="rId5"/>
    <p:sldId id="257" r:id="rId6"/>
    <p:sldId id="258" r:id="rId7"/>
    <p:sldId id="286" r:id="rId8"/>
    <p:sldId id="261" r:id="rId9"/>
    <p:sldId id="259" r:id="rId10"/>
    <p:sldId id="262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63" r:id="rId20"/>
    <p:sldId id="264" r:id="rId21"/>
    <p:sldId id="265" r:id="rId22"/>
    <p:sldId id="300" r:id="rId23"/>
    <p:sldId id="301" r:id="rId24"/>
    <p:sldId id="302" r:id="rId25"/>
    <p:sldId id="303" r:id="rId26"/>
    <p:sldId id="304" r:id="rId27"/>
    <p:sldId id="305" r:id="rId28"/>
    <p:sldId id="309" r:id="rId29"/>
    <p:sldId id="306" r:id="rId30"/>
    <p:sldId id="307" r:id="rId31"/>
    <p:sldId id="308" r:id="rId32"/>
    <p:sldId id="266" r:id="rId33"/>
    <p:sldId id="267" r:id="rId34"/>
    <p:sldId id="268" r:id="rId35"/>
    <p:sldId id="310" r:id="rId36"/>
    <p:sldId id="269" r:id="rId37"/>
    <p:sldId id="270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C14A78-F64D-4FC7-8E14-5D278C26C5BD}" type="datetimeFigureOut">
              <a:rPr lang="uk-UA" smtClean="0"/>
              <a:pPr/>
              <a:t>16.11.2023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uk-UA" sz="28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Двигуни постійного струму</a:t>
            </a:r>
            <a:endParaRPr lang="uk-UA" sz="2800" i="1" spc="-10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87338" y="476672"/>
            <a:ext cx="85693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07950" y="548680"/>
            <a:ext cx="8928100" cy="6192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0" bIns="0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ПЛАН</a:t>
            </a:r>
          </a:p>
          <a:p>
            <a:pPr marL="174625" indent="-174625">
              <a:lnSpc>
                <a:spcPct val="114000"/>
              </a:lnSpc>
              <a:defRPr/>
            </a:pP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Принцип дії двигунів постійного струму та їхні </a:t>
            </a:r>
            <a:r>
              <a:rPr lang="uk-UA" sz="24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механічні і  електромеханічні  характеристики ;</a:t>
            </a:r>
            <a:endParaRPr lang="uk-UA" sz="24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/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Електромеханічні та механічні характеристики електроприводів з двигунами постійного струму незалежного збудження;</a:t>
            </a:r>
            <a:endParaRPr lang="uk-UA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/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Визначення параметрів двигунів постійного струму незалежного збудження за каталожними даними;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/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Режими роботи двигунів постійного струму незалежного збудження;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/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Способи регулювання швидкості електроприводів з двигунами постійного струму незалежного збудження.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Література: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180975" indent="-180975"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1. </a:t>
            </a:r>
            <a:r>
              <a:rPr lang="uk-UA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Видмиш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А. А.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Ярошенко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Л. В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 електропривода. Теорія та практика. Частина 1. / Навчальний посібник. 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Вінниця: ВНАУ, </a:t>
            </a:r>
            <a:r>
              <a:rPr lang="uk-UA" sz="20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uk-UA" sz="2000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387 с.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;</a:t>
            </a:r>
            <a:endParaRPr lang="uk-UA" sz="2000" i="1" dirty="0">
              <a:latin typeface="Calibri" pitchFamily="34" charset="0"/>
              <a:cs typeface="Calibri" pitchFamily="34" charset="0"/>
            </a:endParaRPr>
          </a:p>
          <a:p>
            <a:pPr marL="180975" indent="-180975"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2. </a:t>
            </a:r>
            <a:r>
              <a:rPr lang="uk-UA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Лавріненко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Ю.М.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Синявський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О.Ю.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Савченко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В.В.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Основи 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електроприводу: 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Підручник. 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Вища освіта, 2010. 409 с.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Електромеханічні та механічні характеристики електроприводів з двигунами постійного струму незалежного збудження</a:t>
            </a:r>
            <a:endParaRPr lang="uk-UA" sz="2400" b="1" i="1" u="sng" spc="-60" dirty="0">
              <a:solidFill>
                <a:schemeClr val="tx2"/>
              </a:solidFill>
            </a:endParaRPr>
          </a:p>
        </p:txBody>
      </p:sp>
      <p:sp>
        <p:nvSpPr>
          <p:cNvPr id="20" name="Прямокутник 14"/>
          <p:cNvSpPr/>
          <p:nvPr/>
        </p:nvSpPr>
        <p:spPr>
          <a:xfrm>
            <a:off x="80977" y="768097"/>
            <a:ext cx="8929688" cy="1153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ДПС НЗ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основному застосовують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тривалого режиму роботи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Частково вони використовуються в механізмах із повторно-короткочасним режимом роботи, коли необхідна стійка робота із зниженими швидкостями.</a:t>
            </a:r>
          </a:p>
        </p:txBody>
      </p:sp>
      <p:sp>
        <p:nvSpPr>
          <p:cNvPr id="22" name="Прямокутник 14"/>
          <p:cNvSpPr/>
          <p:nvPr/>
        </p:nvSpPr>
        <p:spPr>
          <a:xfrm>
            <a:off x="80975" y="1932323"/>
            <a:ext cx="8929687" cy="57810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indent="447675">
              <a:lnSpc>
                <a:spcPct val="85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регульованому варіанті ДПС НЗ застосовують у системі генератор-двигун (Г-Д) і у системі керований перетворювач-двигун (КП-Д).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256" y="2476150"/>
            <a:ext cx="8929688" cy="1151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Конструктивно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ДПС НЗ є найбільш складною електричною машиною, проте легко керованою.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даний час на їх основі реалізується біля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 регульованих ЕП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Діапазон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швидкостей сучасних ДПС НЗ коливається в межах 6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с</a:t>
            </a:r>
            <a:r>
              <a:rPr lang="uk-UA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Прямокутник 14"/>
          <p:cNvSpPr/>
          <p:nvPr/>
        </p:nvSpPr>
        <p:spPr>
          <a:xfrm>
            <a:off x="69116" y="3627234"/>
            <a:ext cx="8929687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 виведенні рівнянь електромеханічної та механічної характеристик ДПС НЗ припускається, що:</a:t>
            </a:r>
          </a:p>
          <a:p>
            <a:pPr lvl="0" indent="360363"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в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двигуні є компенсаційна обмотка (КО) і обмотка додаткових полюсів (ДП), що дозволяє не враховувати вплив реакції якоря;</a:t>
            </a:r>
          </a:p>
          <a:p>
            <a:pPr lvl="0" indent="360363"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напруга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мережі стала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 indent="360363"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джерело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живлення має нескінченну потужність;</a:t>
            </a:r>
          </a:p>
          <a:p>
            <a:pPr lvl="0" indent="360363"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опір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з’єднувальних проводів дорівнює нулю;</a:t>
            </a:r>
          </a:p>
          <a:p>
            <a:pPr lvl="0" indent="360363"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магнітний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потік двигуна сталий і дорівнює номінальному;</a:t>
            </a:r>
          </a:p>
          <a:p>
            <a:pPr marL="342900" lvl="0" indent="17463">
              <a:lnSpc>
                <a:spcPct val="90000"/>
              </a:lnSpc>
              <a:buFontTx/>
              <a:buChar char="-"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щітки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розташовані на геометричній нейтралі;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17463">
              <a:lnSpc>
                <a:spcPct val="90000"/>
              </a:lnSpc>
              <a:buFontTx/>
              <a:buChar char="-"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комутація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машини вважається ідеальною.</a:t>
            </a:r>
          </a:p>
        </p:txBody>
      </p:sp>
    </p:spTree>
    <p:extLst>
      <p:ext uri="{BB962C8B-B14F-4D97-AF65-F5344CB8AC3E}">
        <p14:creationId xmlns:p14="http://schemas.microsoft.com/office/powerpoint/2010/main" val="35086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2" grpId="0" animBg="1" autoUpdateAnimBg="0"/>
      <p:bldP spid="15" grpId="0" animBg="1" autoUpdateAnimBg="0"/>
      <p:bldP spid="1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>
                <a:solidFill>
                  <a:schemeClr val="tx2"/>
                </a:solidFill>
              </a:rPr>
              <a:t>ДПС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незалежного </a:t>
            </a:r>
            <a:r>
              <a:rPr lang="uk-UA" sz="2800" b="1" i="1" u="sng" dirty="0">
                <a:solidFill>
                  <a:schemeClr val="tx2"/>
                </a:solidFill>
              </a:rPr>
              <a:t>збудження </a:t>
            </a:r>
            <a:endParaRPr lang="uk-UA" sz="2800" b="1" i="1" u="sng" spc="-60" dirty="0">
              <a:solidFill>
                <a:schemeClr val="tx2"/>
              </a:solidFill>
            </a:endParaRPr>
          </a:p>
        </p:txBody>
      </p:sp>
      <p:sp>
        <p:nvSpPr>
          <p:cNvPr id="16" name="Прямокутник 8"/>
          <p:cNvSpPr/>
          <p:nvPr/>
        </p:nvSpPr>
        <p:spPr>
          <a:xfrm>
            <a:off x="107950" y="438150"/>
            <a:ext cx="4248026" cy="2369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174625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Якір двигуна і обмотка збудження (ОЗ) живляться від незалежних джерел напруги, що дає можливість окремо регулювати напругу на якорі та ОЗ і виготовляти їх з різною номінальною напругою.</a:t>
            </a:r>
            <a:endParaRPr lang="uk-UA" sz="22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кутник 14"/>
          <p:cNvSpPr/>
          <p:nvPr/>
        </p:nvSpPr>
        <p:spPr>
          <a:xfrm>
            <a:off x="106362" y="3573016"/>
            <a:ext cx="8929688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Якщо потужність джерела живлення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значно перевищує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номіналь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потужність ДПС, то його внутрішній опір дуже малий і практично не залежить від струму в мережі.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Завдяки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цьому ОЗ може бути з'єднана паралельно з якорем (показано пунктиром), а включення ДПС із паралельним (шунтовим) збудженням до мережі не викликає коливань напруги мережі (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такому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кола якоря і обмотки збудження не впливають одне на одного, тобто  стають незалежними, як і для схеми з незалежним збудженням.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47828"/>
              </p:ext>
            </p:extLst>
          </p:nvPr>
        </p:nvGraphicFramePr>
        <p:xfrm>
          <a:off x="4355976" y="430212"/>
          <a:ext cx="4715222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Picture" r:id="rId3" imgW="3409893" imgH="1847965" progId="Word.Picture.8">
                  <p:embed/>
                </p:oleObj>
              </mc:Choice>
              <mc:Fallback>
                <p:oleObj name="Picture" r:id="rId3" imgW="3409893" imgH="1847965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30212"/>
                        <a:ext cx="4715222" cy="2998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5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 8"/>
          <p:cNvSpPr/>
          <p:nvPr/>
        </p:nvSpPr>
        <p:spPr>
          <a:xfrm>
            <a:off x="107950" y="438150"/>
            <a:ext cx="5040114" cy="615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i="1" dirty="0" smtClean="0"/>
              <a:t>Рівняння </a:t>
            </a:r>
            <a:r>
              <a:rPr lang="uk-UA" i="1" dirty="0"/>
              <a:t>електричної рівноваги якірного кола для будь-якого моменту часу</a:t>
            </a:r>
            <a:r>
              <a:rPr lang="uk-UA" dirty="0" smtClean="0"/>
              <a:t>:</a:t>
            </a:r>
            <a:endParaRPr lang="uk-UA" sz="22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кутник 14"/>
          <p:cNvSpPr/>
          <p:nvPr/>
        </p:nvSpPr>
        <p:spPr>
          <a:xfrm>
            <a:off x="114925" y="2584111"/>
            <a:ext cx="892968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Робота ДПС НЗ описується також такими рівняннями: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кутник 14"/>
          <p:cNvSpPr/>
          <p:nvPr/>
        </p:nvSpPr>
        <p:spPr>
          <a:xfrm>
            <a:off x="106363" y="2992157"/>
            <a:ext cx="3241502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dirty="0" smtClean="0"/>
              <a:t>- </a:t>
            </a:r>
            <a:r>
              <a:rPr lang="uk-UA" i="1" dirty="0"/>
              <a:t>рівнянням ЕРС двигуна</a:t>
            </a:r>
            <a:r>
              <a:rPr lang="uk-UA" dirty="0"/>
              <a:t>:</a:t>
            </a:r>
            <a:endParaRPr lang="uk-UA" sz="2200" i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кутник 14"/>
          <p:cNvSpPr/>
          <p:nvPr/>
        </p:nvSpPr>
        <p:spPr>
          <a:xfrm>
            <a:off x="98939" y="4602472"/>
            <a:ext cx="634526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рівнянням моменту (на основі закону Ампера):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кутник 8"/>
          <p:cNvSpPr/>
          <p:nvPr/>
        </p:nvSpPr>
        <p:spPr>
          <a:xfrm>
            <a:off x="110698" y="1061640"/>
            <a:ext cx="8781782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-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I(t), U(t), Е(t)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відповідно миттєве </a:t>
            </a:r>
            <a:endParaRPr lang="uk-UA" sz="22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струму, напруги прикладеної до якоря і ЕРС двигуна;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03705"/>
              </p:ext>
            </p:extLst>
          </p:nvPr>
        </p:nvGraphicFramePr>
        <p:xfrm>
          <a:off x="5394143" y="438150"/>
          <a:ext cx="3641907" cy="892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" name="Уравнение" r:id="rId3" imgW="1866600" imgH="393480" progId="Equation.3">
                  <p:embed/>
                </p:oleObj>
              </mc:Choice>
              <mc:Fallback>
                <p:oleObj name="Уравнение" r:id="rId3" imgW="18666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143" y="438150"/>
                        <a:ext cx="3641907" cy="8925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кутник 8"/>
          <p:cNvSpPr/>
          <p:nvPr/>
        </p:nvSpPr>
        <p:spPr>
          <a:xfrm>
            <a:off x="4806756" y="1738978"/>
            <a:ext cx="422929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активний опір якірного кола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46420"/>
              </p:ext>
            </p:extLst>
          </p:nvPr>
        </p:nvGraphicFramePr>
        <p:xfrm>
          <a:off x="106363" y="1740077"/>
          <a:ext cx="4700393" cy="444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" name="Уравнение" r:id="rId5" imgW="2463480" imgH="228600" progId="Equation.3">
                  <p:embed/>
                </p:oleObj>
              </mc:Choice>
              <mc:Fallback>
                <p:oleObj name="Уравнение" r:id="rId5" imgW="24634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740077"/>
                        <a:ext cx="4700393" cy="44475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247203"/>
              </p:ext>
            </p:extLst>
          </p:nvPr>
        </p:nvGraphicFramePr>
        <p:xfrm>
          <a:off x="128588" y="2122488"/>
          <a:ext cx="45735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" name="Уравнение" r:id="rId7" imgW="2082600" imgH="228600" progId="Equation.3">
                  <p:embed/>
                </p:oleObj>
              </mc:Choice>
              <mc:Fallback>
                <p:oleObj name="Уравнение" r:id="rId7" imgW="20826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122488"/>
                        <a:ext cx="4573587" cy="511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кутник 8"/>
          <p:cNvSpPr/>
          <p:nvPr/>
        </p:nvSpPr>
        <p:spPr>
          <a:xfrm>
            <a:off x="4806756" y="2223396"/>
            <a:ext cx="422929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індуктивність</a:t>
            </a:r>
            <a:r>
              <a:rPr lang="uk-UA" dirty="0" smtClean="0"/>
              <a:t>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якірного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кола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469653"/>
              </p:ext>
            </p:extLst>
          </p:nvPr>
        </p:nvGraphicFramePr>
        <p:xfrm>
          <a:off x="6444208" y="2891532"/>
          <a:ext cx="2270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" name="Уравнение" r:id="rId9" imgW="977760" imgH="228600" progId="Equation.3">
                  <p:embed/>
                </p:oleObj>
              </mc:Choice>
              <mc:Fallback>
                <p:oleObj name="Уравнение" r:id="rId9" imgW="97776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891532"/>
                        <a:ext cx="2270125" cy="534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кутник 14"/>
          <p:cNvSpPr/>
          <p:nvPr/>
        </p:nvSpPr>
        <p:spPr>
          <a:xfrm>
            <a:off x="106363" y="3384966"/>
            <a:ext cx="433189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де</a:t>
            </a:r>
            <a:endParaRPr lang="uk-UA" sz="2200" i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06606"/>
              </p:ext>
            </p:extLst>
          </p:nvPr>
        </p:nvGraphicFramePr>
        <p:xfrm>
          <a:off x="592096" y="3350019"/>
          <a:ext cx="1139907" cy="75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" name="Уравнение" r:id="rId11" imgW="583920" imgH="393480" progId="Equation.3">
                  <p:embed/>
                </p:oleObj>
              </mc:Choice>
              <mc:Fallback>
                <p:oleObj name="Уравнение" r:id="rId11" imgW="583920" imgH="393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96" y="3350019"/>
                        <a:ext cx="1139907" cy="759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кутник 14"/>
          <p:cNvSpPr/>
          <p:nvPr/>
        </p:nvSpPr>
        <p:spPr>
          <a:xfrm>
            <a:off x="1786679" y="3370927"/>
            <a:ext cx="7249370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dirty="0"/>
              <a:t>- конструктивний параметр ДПС</a:t>
            </a:r>
            <a:r>
              <a:rPr lang="uk-UA" dirty="0" smtClean="0"/>
              <a:t>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/>
              <a:t> - число </a:t>
            </a:r>
            <a:r>
              <a:rPr lang="uk-UA" dirty="0"/>
              <a:t>пар полюсів</a:t>
            </a:r>
            <a:r>
              <a:rPr lang="uk-UA" dirty="0" smtClean="0"/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smtClean="0"/>
              <a:t>-</a:t>
            </a:r>
            <a:r>
              <a:rPr lang="uk-UA" dirty="0" smtClean="0"/>
              <a:t> число </a:t>
            </a:r>
            <a:r>
              <a:rPr lang="uk-UA" dirty="0"/>
              <a:t>активних провідників обмотки якоря</a:t>
            </a:r>
            <a:r>
              <a:rPr lang="uk-UA" dirty="0" smtClean="0"/>
              <a:t>;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/>
              <a:t> - </a:t>
            </a:r>
            <a:r>
              <a:rPr lang="uk-UA" dirty="0"/>
              <a:t>число паралельних віток обмотки якоря</a:t>
            </a:r>
            <a:endParaRPr lang="uk-UA" sz="2200" i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Прямокутник 14"/>
          <p:cNvSpPr/>
          <p:nvPr/>
        </p:nvSpPr>
        <p:spPr>
          <a:xfrm>
            <a:off x="106363" y="4209663"/>
            <a:ext cx="6049813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dirty="0" smtClean="0"/>
              <a:t> - </a:t>
            </a:r>
            <a:r>
              <a:rPr lang="uk-UA" dirty="0"/>
              <a:t>магнітний потік (</a:t>
            </a:r>
            <a:r>
              <a:rPr lang="uk-UA" dirty="0" err="1"/>
              <a:t>Вб</a:t>
            </a:r>
            <a:r>
              <a:rPr lang="uk-UA" dirty="0" smtClean="0"/>
              <a:t>);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uk-UA" dirty="0" smtClean="0"/>
              <a:t> - </a:t>
            </a:r>
            <a:r>
              <a:rPr lang="uk-UA" dirty="0"/>
              <a:t>кутова швидкість (рад/с)</a:t>
            </a:r>
            <a:endParaRPr lang="uk-UA" sz="2200" i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70682"/>
              </p:ext>
            </p:extLst>
          </p:nvPr>
        </p:nvGraphicFramePr>
        <p:xfrm>
          <a:off x="6581775" y="4437113"/>
          <a:ext cx="2120362" cy="4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" name="Уравнение" r:id="rId13" imgW="990360" imgH="228600" progId="Equation.3">
                  <p:embed/>
                </p:oleObj>
              </mc:Choice>
              <mc:Fallback>
                <p:oleObj name="Уравнение" r:id="rId13" imgW="99036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4437113"/>
                        <a:ext cx="2120362" cy="490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кутник 14"/>
          <p:cNvSpPr/>
          <p:nvPr/>
        </p:nvSpPr>
        <p:spPr>
          <a:xfrm>
            <a:off x="98939" y="4948963"/>
            <a:ext cx="89371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dirty="0"/>
              <a:t>де -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М(t)</a:t>
            </a:r>
            <a:r>
              <a:rPr lang="uk-UA" dirty="0"/>
              <a:t> - електромагнітний момент двигуна (Нм</a:t>
            </a:r>
            <a:r>
              <a:rPr lang="uk-UA" dirty="0" smtClean="0"/>
              <a:t>),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 smtClean="0"/>
              <a:t> – постійний коефіцієнт.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кутник 8"/>
          <p:cNvSpPr/>
          <p:nvPr/>
        </p:nvSpPr>
        <p:spPr>
          <a:xfrm>
            <a:off x="106363" y="5357448"/>
            <a:ext cx="8970615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273050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умови, що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рівняння електромеханічної і механічної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харак-теристик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ДПС НЗ є прямими лініями, що відтинають на осях координат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М відрізки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</a:t>
            </a:r>
            <a:r>
              <a:rPr lang="uk-UA" dirty="0"/>
              <a:t>(при М=0, або I=0</a:t>
            </a:r>
            <a:r>
              <a:rPr lang="uk-UA" dirty="0" smtClean="0"/>
              <a:t>);                </a:t>
            </a:r>
            <a:r>
              <a:rPr lang="uk-UA" dirty="0"/>
              <a:t>(при </a:t>
            </a:r>
            <a:r>
              <a:rPr lang="uk-UA" dirty="0" smtClean="0">
                <a:sym typeface="Symbol" panose="05050102010706020507" pitchFamily="18" charset="2"/>
              </a:rPr>
              <a:t> </a:t>
            </a:r>
            <a:r>
              <a:rPr lang="uk-UA" i="1" dirty="0" smtClean="0"/>
              <a:t>= 0</a:t>
            </a:r>
            <a:r>
              <a:rPr lang="uk-UA" dirty="0" smtClean="0"/>
              <a:t>); 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2" name="Объект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988310"/>
              </p:ext>
            </p:extLst>
          </p:nvPr>
        </p:nvGraphicFramePr>
        <p:xfrm>
          <a:off x="1547664" y="5964110"/>
          <a:ext cx="1010423" cy="67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8" name="Уравнение" r:id="rId15" imgW="583920" imgH="393480" progId="Equation.3">
                  <p:embed/>
                </p:oleObj>
              </mc:Choice>
              <mc:Fallback>
                <p:oleObj name="Уравнение" r:id="rId15" imgW="583920" imgH="39348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964110"/>
                        <a:ext cx="1010423" cy="679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692732"/>
              </p:ext>
            </p:extLst>
          </p:nvPr>
        </p:nvGraphicFramePr>
        <p:xfrm>
          <a:off x="4804974" y="5865279"/>
          <a:ext cx="925643" cy="71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" name="Уравнение" r:id="rId17" imgW="558720" imgH="431640" progId="Equation.3">
                  <p:embed/>
                </p:oleObj>
              </mc:Choice>
              <mc:Fallback>
                <p:oleObj name="Уравнение" r:id="rId17" imgW="558720" imgH="43164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974" y="5865279"/>
                        <a:ext cx="925643" cy="717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Объект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078948"/>
              </p:ext>
            </p:extLst>
          </p:nvPr>
        </p:nvGraphicFramePr>
        <p:xfrm>
          <a:off x="7210425" y="6013450"/>
          <a:ext cx="1322015" cy="73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" name="Уравнение" r:id="rId19" imgW="799920" imgH="444240" progId="Equation.3">
                  <p:embed/>
                </p:oleObj>
              </mc:Choice>
              <mc:Fallback>
                <p:oleObj name="Уравнение" r:id="rId19" imgW="799920" imgH="44424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5" y="6013450"/>
                        <a:ext cx="1322015" cy="7377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>
                <a:solidFill>
                  <a:schemeClr val="tx2"/>
                </a:solidFill>
              </a:rPr>
              <a:t>ДПС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незалежного </a:t>
            </a:r>
            <a:r>
              <a:rPr lang="uk-UA" sz="2800" b="1" i="1" u="sng" dirty="0">
                <a:solidFill>
                  <a:schemeClr val="tx2"/>
                </a:solidFill>
              </a:rPr>
              <a:t>збудження </a:t>
            </a:r>
            <a:endParaRPr lang="uk-UA" sz="2800" b="1" i="1" u="sng" spc="-6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20" grpId="0" animBg="1" autoUpdateAnimBg="0"/>
      <p:bldP spid="22" grpId="0" animBg="1" autoUpdateAnimBg="0"/>
      <p:bldP spid="25" grpId="0" animBg="1" autoUpdateAnimBg="0"/>
      <p:bldP spid="17" grpId="0" uiExpand="1" build="p" animBg="1" autoUpdateAnimBg="0"/>
      <p:bldP spid="27" grpId="0" uiExpand="1" build="p" animBg="1" autoUpdateAnimBg="0"/>
      <p:bldP spid="28" grpId="0" uiExpand="1" build="p" animBg="1" autoUpdateAnimBg="0"/>
      <p:bldP spid="31" grpId="0" animBg="1" autoUpdateAnimBg="0"/>
      <p:bldP spid="34" grpId="0" animBg="1" autoUpdateAnimBg="0"/>
      <p:bldP spid="47" grpId="0" animBg="1" autoUpdateAnimBg="0"/>
      <p:bldP spid="53" grpId="0" animBg="1" autoUpdateAnimBg="0"/>
      <p:bldP spid="57" grpId="0" uiExpand="1" build="p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 8"/>
          <p:cNvSpPr/>
          <p:nvPr/>
        </p:nvSpPr>
        <p:spPr>
          <a:xfrm>
            <a:off x="5004048" y="438150"/>
            <a:ext cx="406715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 algn="r">
              <a:defRPr/>
            </a:pP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Загальний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вигляд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природних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електромеханічної і механічної характеристик ДПС НЗ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кутник 14"/>
          <p:cNvSpPr/>
          <p:nvPr/>
        </p:nvSpPr>
        <p:spPr>
          <a:xfrm>
            <a:off x="106362" y="3044802"/>
            <a:ext cx="8964836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Реально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якір може обертатися зі швидкістю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тільки за умови, що до нього буде прикладений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обертовий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 із боку механізму, що компенсує постійні втрати двигуна (втрати на тертя, гістерезис, вентиляційні втрати).</a:t>
            </a:r>
          </a:p>
        </p:txBody>
      </p:sp>
      <p:sp>
        <p:nvSpPr>
          <p:cNvPr id="22" name="Прямокутник 14"/>
          <p:cNvSpPr/>
          <p:nvPr/>
        </p:nvSpPr>
        <p:spPr>
          <a:xfrm>
            <a:off x="107951" y="4391116"/>
            <a:ext cx="8963248" cy="6771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короткого замикання не залежить від величини магнітного потоку (для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ДПС                       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тобто на порядок вищий номінального).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кутник 14"/>
          <p:cNvSpPr/>
          <p:nvPr/>
        </p:nvSpPr>
        <p:spPr>
          <a:xfrm>
            <a:off x="107949" y="5060321"/>
            <a:ext cx="892809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Робота двигуна при значеннях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струму        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негативно впливає на роботу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щітково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-колекторного вузла, тому на практиці необхідно обмежувати величину пускового струму до (2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2,5)</a:t>
            </a:r>
            <a:r>
              <a:rPr lang="uk-UA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uk-UA" sz="22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  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>
                <a:solidFill>
                  <a:schemeClr val="tx2"/>
                </a:solidFill>
              </a:rPr>
              <a:t>ДПС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незалежного </a:t>
            </a:r>
            <a:r>
              <a:rPr lang="uk-UA" sz="2800" b="1" i="1" u="sng" dirty="0">
                <a:solidFill>
                  <a:schemeClr val="tx2"/>
                </a:solidFill>
              </a:rPr>
              <a:t>збудження </a:t>
            </a:r>
            <a:endParaRPr lang="uk-UA" sz="2800" b="1" i="1" u="sng" spc="-60" dirty="0">
              <a:solidFill>
                <a:schemeClr val="tx2"/>
              </a:solidFill>
            </a:endParaRP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176294" y="10056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76312"/>
              </p:ext>
            </p:extLst>
          </p:nvPr>
        </p:nvGraphicFramePr>
        <p:xfrm>
          <a:off x="100082" y="464955"/>
          <a:ext cx="7940821" cy="272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Picture" r:id="rId3" imgW="5087112" imgH="1754124" progId="Word.Picture.8">
                  <p:embed/>
                </p:oleObj>
              </mc:Choice>
              <mc:Fallback>
                <p:oleObj name="Picture" r:id="rId3" imgW="5087112" imgH="1754124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82" y="464955"/>
                        <a:ext cx="7940821" cy="2726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996676"/>
              </p:ext>
            </p:extLst>
          </p:nvPr>
        </p:nvGraphicFramePr>
        <p:xfrm>
          <a:off x="2267744" y="4699999"/>
          <a:ext cx="1684579" cy="36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Уравнение" r:id="rId5" imgW="1054080" imgH="228600" progId="Equation.3">
                  <p:embed/>
                </p:oleObj>
              </mc:Choice>
              <mc:Fallback>
                <p:oleObj name="Уравнение" r:id="rId5" imgW="105408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699999"/>
                        <a:ext cx="1684579" cy="3692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81694"/>
              </p:ext>
            </p:extLst>
          </p:nvPr>
        </p:nvGraphicFramePr>
        <p:xfrm>
          <a:off x="5220072" y="5106363"/>
          <a:ext cx="8239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Уравнение" r:id="rId7" imgW="495000" imgH="228600" progId="Equation.3">
                  <p:embed/>
                </p:oleObj>
              </mc:Choice>
              <mc:Fallback>
                <p:oleObj name="Уравнение" r:id="rId7" imgW="4950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106363"/>
                        <a:ext cx="823913" cy="385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кутник 14"/>
          <p:cNvSpPr/>
          <p:nvPr/>
        </p:nvSpPr>
        <p:spPr>
          <a:xfrm>
            <a:off x="100082" y="6082433"/>
            <a:ext cx="8929687" cy="6771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273050">
              <a:defRPr/>
            </a:pP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Відношення                                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називається допустимою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перевантажу-</a:t>
            </a:r>
          </a:p>
          <a:p>
            <a:pPr indent="360363">
              <a:defRPr/>
            </a:pP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вальною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здатністю за струмом.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259224"/>
              </p:ext>
            </p:extLst>
          </p:nvPr>
        </p:nvGraphicFramePr>
        <p:xfrm>
          <a:off x="1907704" y="6039094"/>
          <a:ext cx="193243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Уравнение" r:id="rId9" imgW="1104840" imgH="431640" progId="Equation.3">
                  <p:embed/>
                </p:oleObj>
              </mc:Choice>
              <mc:Fallback>
                <p:oleObj name="Уравнение" r:id="rId9" imgW="1104840" imgH="431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039094"/>
                        <a:ext cx="1932430" cy="7508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5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20" grpId="0" animBg="1" autoUpdateAnimBg="0"/>
      <p:bldP spid="22" grpId="0" animBg="1" autoUpdateAnimBg="0"/>
      <p:bldP spid="25" grpId="0" animBg="1" autoUpdateAnimBg="0"/>
      <p:bldP spid="2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 8"/>
          <p:cNvSpPr/>
          <p:nvPr/>
        </p:nvSpPr>
        <p:spPr>
          <a:xfrm>
            <a:off x="107951" y="438150"/>
            <a:ext cx="3684964" cy="2369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При введенні в якірне коло додаткового опору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кут нахилу характеристик збільшується, а швидкість двигуна для однакового значення навантаження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зменшується.</a:t>
            </a:r>
            <a:endParaRPr lang="uk-UA" sz="22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кутник 14"/>
          <p:cNvSpPr/>
          <p:nvPr/>
        </p:nvSpPr>
        <p:spPr>
          <a:xfrm>
            <a:off x="106363" y="3097088"/>
            <a:ext cx="8929688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Штучні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характеристики, що одержуються введенням в якірне коло двигуна додаткового опору, називають реостатними. </a:t>
            </a:r>
            <a:endParaRPr lang="uk-UA" sz="22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практиці для роботи ДПС НЗ у складі ЕП використовують як природну, так і штучні (реостатні) характеристики.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кутник 14"/>
          <p:cNvSpPr/>
          <p:nvPr/>
        </p:nvSpPr>
        <p:spPr>
          <a:xfrm>
            <a:off x="89073" y="4449550"/>
            <a:ext cx="8967378" cy="20313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загальному випадку механічна характеристика ДПС є прямою лінією, що проходить через II, I, IV квадранти, причому, це справедливо лише для механічних характеристик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f(М)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Механічні характеристики,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розраховані у функції моменту на валу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f(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мають розрив неперервності за рахунок того, що в  рушійному режимі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uk-UA" dirty="0"/>
              <a:t>а в </a:t>
            </a:r>
            <a:r>
              <a:rPr lang="uk-UA" dirty="0" smtClean="0"/>
              <a:t>гальмівному 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>
                <a:solidFill>
                  <a:schemeClr val="tx2"/>
                </a:solidFill>
              </a:rPr>
              <a:t>ДПС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незалежного </a:t>
            </a:r>
            <a:r>
              <a:rPr lang="uk-UA" sz="2800" b="1" i="1" u="sng" dirty="0">
                <a:solidFill>
                  <a:schemeClr val="tx2"/>
                </a:solidFill>
              </a:rPr>
              <a:t>збудження </a:t>
            </a:r>
            <a:endParaRPr lang="uk-UA" sz="2800" b="1" i="1" u="sng" spc="-60" dirty="0">
              <a:solidFill>
                <a:schemeClr val="tx2"/>
              </a:solidFill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4946448" y="43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84300"/>
              </p:ext>
            </p:extLst>
          </p:nvPr>
        </p:nvGraphicFramePr>
        <p:xfrm>
          <a:off x="3792915" y="438150"/>
          <a:ext cx="5238171" cy="277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Picture" r:id="rId3" imgW="3471863" imgH="2214563" progId="Word.Picture.8">
                  <p:embed/>
                </p:oleObj>
              </mc:Choice>
              <mc:Fallback>
                <p:oleObj name="Picture" r:id="rId3" imgW="3471863" imgH="2214563" progId="Word.Picture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915" y="438150"/>
                        <a:ext cx="5238171" cy="2774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1187624" y="61102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59755"/>
              </p:ext>
            </p:extLst>
          </p:nvPr>
        </p:nvGraphicFramePr>
        <p:xfrm>
          <a:off x="1155492" y="6110282"/>
          <a:ext cx="1421453" cy="37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Уравнение" r:id="rId5" imgW="888840" imgH="228600" progId="Equation.3">
                  <p:embed/>
                </p:oleObj>
              </mc:Choice>
              <mc:Fallback>
                <p:oleObj name="Уравнение" r:id="rId5" imgW="88884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492" y="6110282"/>
                        <a:ext cx="1421453" cy="37059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76227"/>
              </p:ext>
            </p:extLst>
          </p:nvPr>
        </p:nvGraphicFramePr>
        <p:xfrm>
          <a:off x="4502149" y="6116638"/>
          <a:ext cx="1397073" cy="36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Уравнение" r:id="rId7" imgW="888840" imgH="228600" progId="Equation.3">
                  <p:embed/>
                </p:oleObj>
              </mc:Choice>
              <mc:Fallback>
                <p:oleObj name="Уравнение" r:id="rId7" imgW="88884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49" y="6116638"/>
                        <a:ext cx="1397073" cy="364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20" grpId="0" animBg="1" autoUpdateAnimBg="0"/>
      <p:bldP spid="2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>
                <a:solidFill>
                  <a:schemeClr val="tx2"/>
                </a:solidFill>
              </a:rPr>
              <a:t>ДПС паралельного збудження (шунтовий)</a:t>
            </a:r>
            <a:endParaRPr lang="uk-UA" sz="2800" b="1" i="1" u="sng" spc="-60" dirty="0">
              <a:solidFill>
                <a:schemeClr val="tx2"/>
              </a:solidFill>
            </a:endParaRPr>
          </a:p>
        </p:txBody>
      </p:sp>
      <p:sp>
        <p:nvSpPr>
          <p:cNvPr id="16" name="Прямокутник 8"/>
          <p:cNvSpPr/>
          <p:nvPr/>
        </p:nvSpPr>
        <p:spPr>
          <a:xfrm>
            <a:off x="107950" y="438150"/>
            <a:ext cx="892810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/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Механічні характеристики ДПС НЗ у </a:t>
            </a:r>
            <a:r>
              <a:rPr lang="uk-UA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функції електромагнітного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моменту і моменту на валу</a:t>
            </a:r>
            <a:endParaRPr lang="uk-UA" sz="24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539552" y="1176814"/>
            <a:ext cx="7351080" cy="4556442"/>
            <a:chOff x="3667" y="3588"/>
            <a:chExt cx="4694" cy="3138"/>
          </a:xfrm>
        </p:grpSpPr>
        <p:cxnSp>
          <p:nvCxnSpPr>
            <p:cNvPr id="17" name="Line 97"/>
            <p:cNvCxnSpPr/>
            <p:nvPr/>
          </p:nvCxnSpPr>
          <p:spPr bwMode="auto">
            <a:xfrm flipV="1">
              <a:off x="4037" y="3713"/>
              <a:ext cx="0" cy="3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98"/>
            <p:cNvCxnSpPr/>
            <p:nvPr/>
          </p:nvCxnSpPr>
          <p:spPr bwMode="auto">
            <a:xfrm>
              <a:off x="3667" y="5973"/>
              <a:ext cx="44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" name="Group 99"/>
            <p:cNvGrpSpPr>
              <a:grpSpLocks/>
            </p:cNvGrpSpPr>
            <p:nvPr/>
          </p:nvGrpSpPr>
          <p:grpSpPr bwMode="auto">
            <a:xfrm>
              <a:off x="4037" y="4466"/>
              <a:ext cx="3705" cy="2166"/>
              <a:chOff x="2264" y="2942"/>
              <a:chExt cx="4520" cy="2599"/>
            </a:xfrm>
          </p:grpSpPr>
          <p:cxnSp>
            <p:nvCxnSpPr>
              <p:cNvPr id="52" name="Line 100"/>
              <p:cNvCxnSpPr/>
              <p:nvPr/>
            </p:nvCxnSpPr>
            <p:spPr bwMode="auto">
              <a:xfrm>
                <a:off x="2264" y="2942"/>
                <a:ext cx="2486" cy="180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oval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101"/>
              <p:cNvCxnSpPr/>
              <p:nvPr/>
            </p:nvCxnSpPr>
            <p:spPr bwMode="auto">
              <a:xfrm>
                <a:off x="4750" y="4750"/>
                <a:ext cx="90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102"/>
              <p:cNvCxnSpPr/>
              <p:nvPr/>
            </p:nvCxnSpPr>
            <p:spPr bwMode="auto">
              <a:xfrm>
                <a:off x="5654" y="4750"/>
                <a:ext cx="1130" cy="7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7" name="Line 103"/>
            <p:cNvCxnSpPr/>
            <p:nvPr/>
          </p:nvCxnSpPr>
          <p:spPr bwMode="auto">
            <a:xfrm>
              <a:off x="4037" y="4184"/>
              <a:ext cx="3334" cy="244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Dot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4"/>
            <p:cNvCxnSpPr/>
            <p:nvPr/>
          </p:nvCxnSpPr>
          <p:spPr bwMode="auto">
            <a:xfrm>
              <a:off x="6075" y="5973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05"/>
            <p:cNvCxnSpPr/>
            <p:nvPr/>
          </p:nvCxnSpPr>
          <p:spPr bwMode="auto">
            <a:xfrm>
              <a:off x="6445" y="5408"/>
              <a:ext cx="0" cy="1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06"/>
            <p:cNvCxnSpPr/>
            <p:nvPr/>
          </p:nvCxnSpPr>
          <p:spPr bwMode="auto">
            <a:xfrm flipV="1">
              <a:off x="6816" y="5408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07"/>
            <p:cNvCxnSpPr/>
            <p:nvPr/>
          </p:nvCxnSpPr>
          <p:spPr bwMode="auto">
            <a:xfrm>
              <a:off x="5519" y="6444"/>
              <a:ext cx="5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08"/>
            <p:cNvCxnSpPr/>
            <p:nvPr/>
          </p:nvCxnSpPr>
          <p:spPr bwMode="auto">
            <a:xfrm>
              <a:off x="6075" y="5502"/>
              <a:ext cx="3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09"/>
            <p:cNvCxnSpPr/>
            <p:nvPr/>
          </p:nvCxnSpPr>
          <p:spPr bwMode="auto">
            <a:xfrm flipH="1">
              <a:off x="6816" y="5502"/>
              <a:ext cx="5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10"/>
            <p:cNvCxnSpPr/>
            <p:nvPr/>
          </p:nvCxnSpPr>
          <p:spPr bwMode="auto">
            <a:xfrm flipH="1">
              <a:off x="6445" y="6444"/>
              <a:ext cx="3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 Box 111"/>
            <p:cNvSpPr txBox="1">
              <a:spLocks noChangeArrowheads="1"/>
            </p:cNvSpPr>
            <p:nvPr/>
          </p:nvSpPr>
          <p:spPr bwMode="auto">
            <a:xfrm>
              <a:off x="5167" y="4278"/>
              <a:ext cx="62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112"/>
            <p:cNvSpPr txBox="1">
              <a:spLocks noChangeArrowheads="1"/>
            </p:cNvSpPr>
            <p:nvPr/>
          </p:nvSpPr>
          <p:spPr bwMode="auto">
            <a:xfrm>
              <a:off x="4122" y="3588"/>
              <a:ext cx="22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113"/>
            <p:cNvSpPr txBox="1">
              <a:spLocks noChangeArrowheads="1"/>
            </p:cNvSpPr>
            <p:nvPr/>
          </p:nvSpPr>
          <p:spPr bwMode="auto">
            <a:xfrm>
              <a:off x="3685" y="4030"/>
              <a:ext cx="29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uk-UA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114"/>
            <p:cNvSpPr txBox="1">
              <a:spLocks noChangeArrowheads="1"/>
            </p:cNvSpPr>
            <p:nvPr/>
          </p:nvSpPr>
          <p:spPr bwMode="auto">
            <a:xfrm>
              <a:off x="3700" y="4303"/>
              <a:ext cx="29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uk-UA" baseline="30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uk-UA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15"/>
            <p:cNvSpPr txBox="1">
              <a:spLocks noChangeArrowheads="1"/>
            </p:cNvSpPr>
            <p:nvPr/>
          </p:nvSpPr>
          <p:spPr bwMode="auto">
            <a:xfrm>
              <a:off x="6991" y="5298"/>
              <a:ext cx="39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r>
                <a:rPr lang="uk-UA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116"/>
            <p:cNvSpPr txBox="1">
              <a:spLocks noChangeArrowheads="1"/>
            </p:cNvSpPr>
            <p:nvPr/>
          </p:nvSpPr>
          <p:spPr bwMode="auto">
            <a:xfrm>
              <a:off x="5565" y="6208"/>
              <a:ext cx="39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r>
                <a:rPr lang="uk-UA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"/>
            <p:cNvSpPr txBox="1">
              <a:spLocks noChangeArrowheads="1"/>
            </p:cNvSpPr>
            <p:nvPr/>
          </p:nvSpPr>
          <p:spPr bwMode="auto">
            <a:xfrm>
              <a:off x="7961" y="5690"/>
              <a:ext cx="40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Line 118"/>
            <p:cNvCxnSpPr/>
            <p:nvPr/>
          </p:nvCxnSpPr>
          <p:spPr bwMode="auto">
            <a:xfrm flipH="1">
              <a:off x="4686" y="4372"/>
              <a:ext cx="463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119"/>
            <p:cNvCxnSpPr/>
            <p:nvPr/>
          </p:nvCxnSpPr>
          <p:spPr bwMode="auto">
            <a:xfrm flipV="1">
              <a:off x="4593" y="5220"/>
              <a:ext cx="371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120"/>
            <p:cNvCxnSpPr/>
            <p:nvPr/>
          </p:nvCxnSpPr>
          <p:spPr bwMode="auto">
            <a:xfrm flipH="1">
              <a:off x="7557" y="6350"/>
              <a:ext cx="37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121" descr="Подпись: Мв"/>
            <p:cNvSpPr txBox="1">
              <a:spLocks noChangeArrowheads="1"/>
            </p:cNvSpPr>
            <p:nvPr/>
          </p:nvSpPr>
          <p:spPr bwMode="auto">
            <a:xfrm>
              <a:off x="4418" y="5340"/>
              <a:ext cx="34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r>
                <a:rPr lang="uk-UA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122"/>
            <p:cNvSpPr txBox="1">
              <a:spLocks noChangeArrowheads="1"/>
            </p:cNvSpPr>
            <p:nvPr/>
          </p:nvSpPr>
          <p:spPr bwMode="auto">
            <a:xfrm>
              <a:off x="7961" y="6230"/>
              <a:ext cx="39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r>
                <a:rPr lang="uk-UA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124"/>
            <p:cNvSpPr txBox="1">
              <a:spLocks noChangeArrowheads="1"/>
            </p:cNvSpPr>
            <p:nvPr/>
          </p:nvSpPr>
          <p:spPr bwMode="auto">
            <a:xfrm>
              <a:off x="3792" y="5953"/>
              <a:ext cx="23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uk-UA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uk-UA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5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Визначення параметрів двигунів постійного струму незалежного збудження за каталожними даними</a:t>
            </a:r>
            <a:endParaRPr lang="uk-UA" sz="24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кутник 8"/>
          <p:cNvSpPr/>
          <p:nvPr/>
        </p:nvSpPr>
        <p:spPr>
          <a:xfrm>
            <a:off x="107283" y="715311"/>
            <a:ext cx="8963915" cy="1354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Як правило, у паспортних даних на двигун постійного струму наводяться такі параметри: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дані дозволяють визначити всі основні параметри, що  характеризують двигун.</a:t>
            </a:r>
            <a:endParaRPr lang="uk-UA" sz="22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кутник 14"/>
          <p:cNvSpPr/>
          <p:nvPr/>
        </p:nvSpPr>
        <p:spPr>
          <a:xfrm>
            <a:off x="83040" y="2069528"/>
            <a:ext cx="2976792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Номінальний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 на валу: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кутник 14"/>
          <p:cNvSpPr/>
          <p:nvPr/>
        </p:nvSpPr>
        <p:spPr>
          <a:xfrm>
            <a:off x="73079" y="2754590"/>
            <a:ext cx="8998119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Номінальний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опір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якоря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2200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якірної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обмотки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0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el-GR" sz="20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кутник 14"/>
          <p:cNvSpPr/>
          <p:nvPr/>
        </p:nvSpPr>
        <p:spPr>
          <a:xfrm>
            <a:off x="83040" y="3900488"/>
            <a:ext cx="895301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Індуктивність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якірної обмотки: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19890"/>
              </p:ext>
            </p:extLst>
          </p:nvPr>
        </p:nvGraphicFramePr>
        <p:xfrm>
          <a:off x="2333067" y="2050827"/>
          <a:ext cx="2345059" cy="73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" name="Уравнение" r:id="rId3" imgW="1384200" imgH="431640" progId="Equation.3">
                  <p:embed/>
                </p:oleObj>
              </mc:Choice>
              <mc:Fallback>
                <p:oleObj name="Уравнение" r:id="rId3" imgW="138420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067" y="2050827"/>
                        <a:ext cx="2345059" cy="7340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275980"/>
              </p:ext>
            </p:extLst>
          </p:nvPr>
        </p:nvGraphicFramePr>
        <p:xfrm>
          <a:off x="5265610" y="1998165"/>
          <a:ext cx="3089688" cy="74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" name="Уравнение" r:id="rId5" imgW="1637589" imgH="393529" progId="Equation.3">
                  <p:embed/>
                </p:oleObj>
              </mc:Choice>
              <mc:Fallback>
                <p:oleObj name="Уравнение" r:id="rId5" imgW="1637589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610" y="1998165"/>
                        <a:ext cx="3089688" cy="74847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кутник 14"/>
          <p:cNvSpPr/>
          <p:nvPr/>
        </p:nvSpPr>
        <p:spPr>
          <a:xfrm>
            <a:off x="4678126" y="2143363"/>
            <a:ext cx="46993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83481"/>
              </p:ext>
            </p:extLst>
          </p:nvPr>
        </p:nvGraphicFramePr>
        <p:xfrm>
          <a:off x="323527" y="3123922"/>
          <a:ext cx="2710055" cy="44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8" name="Уравнение" r:id="rId7" imgW="1396800" imgH="228600" progId="Equation.3">
                  <p:embed/>
                </p:oleObj>
              </mc:Choice>
              <mc:Fallback>
                <p:oleObj name="Уравнение" r:id="rId7" imgW="13968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3123922"/>
                        <a:ext cx="2710055" cy="44909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кутник 14"/>
          <p:cNvSpPr/>
          <p:nvPr/>
        </p:nvSpPr>
        <p:spPr>
          <a:xfrm>
            <a:off x="3132237" y="3145262"/>
            <a:ext cx="576064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407282"/>
              </p:ext>
            </p:extLst>
          </p:nvPr>
        </p:nvGraphicFramePr>
        <p:xfrm>
          <a:off x="3805238" y="3143250"/>
          <a:ext cx="25209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9" name="Уравнение" r:id="rId9" imgW="1447560" imgH="431640" progId="Equation.3">
                  <p:embed/>
                </p:oleObj>
              </mc:Choice>
              <mc:Fallback>
                <p:oleObj name="Уравнение" r:id="rId9" imgW="1447560" imgH="4316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3143250"/>
                        <a:ext cx="2520950" cy="757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60289"/>
              </p:ext>
            </p:extLst>
          </p:nvPr>
        </p:nvGraphicFramePr>
        <p:xfrm>
          <a:off x="6557963" y="3126576"/>
          <a:ext cx="1476229" cy="801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" name="Уравнение" r:id="rId11" imgW="799920" imgH="431640" progId="Equation.3">
                  <p:embed/>
                </p:oleObj>
              </mc:Choice>
              <mc:Fallback>
                <p:oleObj name="Уравнение" r:id="rId11" imgW="799920" imgH="4316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126576"/>
                        <a:ext cx="1476229" cy="80106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147472"/>
              </p:ext>
            </p:extLst>
          </p:nvPr>
        </p:nvGraphicFramePr>
        <p:xfrm>
          <a:off x="4499992" y="3946215"/>
          <a:ext cx="3534200" cy="87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" name="Уравнение" r:id="rId13" imgW="1726920" imgH="431640" progId="Equation.3">
                  <p:embed/>
                </p:oleObj>
              </mc:Choice>
              <mc:Fallback>
                <p:oleObj name="Уравнение" r:id="rId13" imgW="1726920" imgH="431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946215"/>
                        <a:ext cx="3534200" cy="87790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кутник 14"/>
          <p:cNvSpPr/>
          <p:nvPr/>
        </p:nvSpPr>
        <p:spPr>
          <a:xfrm>
            <a:off x="71273" y="4842688"/>
            <a:ext cx="8953010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р - число пар полюсів;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k- залежить від конструкції якірної обмотки і знаходиться в таких межах: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для ДПС нормального виконання;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7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для двигунів із компенсаційною обмоткою.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20" grpId="0" animBg="1" autoUpdateAnimBg="0"/>
      <p:bldP spid="22" grpId="0" animBg="1" autoUpdateAnimBg="0"/>
      <p:bldP spid="25" grpId="0" animBg="1" autoUpdateAnimBg="0"/>
      <p:bldP spid="19" grpId="0" animBg="1" autoUpdateAnimBg="0"/>
      <p:bldP spid="27" grpId="0" animBg="1" autoUpdateAnimBg="0"/>
      <p:bldP spid="3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Режими роботи двигунів постійного струму незалежного збудження</a:t>
            </a:r>
            <a:endParaRPr lang="uk-UA" sz="24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кутник 8"/>
          <p:cNvSpPr/>
          <p:nvPr/>
        </p:nvSpPr>
        <p:spPr>
          <a:xfrm>
            <a:off x="71437" y="758285"/>
            <a:ext cx="8999761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як електромеханічний перетворювач, може працювати в одному із двох режимів: </a:t>
            </a:r>
          </a:p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рушійному (коли електрична енергія, що споживається двигуном від мережі, перетворюється в механічну); </a:t>
            </a:r>
          </a:p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гальмівному (генераторному, коли механічна енергія, джерелом якої є РМ, перетворюється в електричну).</a:t>
            </a:r>
            <a:endParaRPr lang="uk-UA" sz="2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кутник 14"/>
          <p:cNvSpPr/>
          <p:nvPr/>
        </p:nvSpPr>
        <p:spPr>
          <a:xfrm>
            <a:off x="71436" y="2993897"/>
            <a:ext cx="8999761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гальмівних режимів роботи відносять:</a:t>
            </a: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генераторне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з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віддачою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енергії в мережу (рекуперативне гальмування)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              ;</a:t>
            </a:r>
          </a:p>
          <a:p>
            <a:pPr indent="360363"/>
            <a:r>
              <a:rPr lang="uk-UA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проти-вмиканням коли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збігається з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напрямком;</a:t>
            </a: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електродинамічне гальмування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0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i="1" u="sng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04358"/>
              </p:ext>
            </p:extLst>
          </p:nvPr>
        </p:nvGraphicFramePr>
        <p:xfrm>
          <a:off x="4716016" y="3757121"/>
          <a:ext cx="849161" cy="344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Уравнение" r:id="rId3" imgW="419040" imgH="177480" progId="Equation.3">
                  <p:embed/>
                </p:oleObj>
              </mc:Choice>
              <mc:Fallback>
                <p:oleObj name="Уравнение" r:id="rId3" imgW="41904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757121"/>
                        <a:ext cx="849161" cy="34477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4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2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Рушійний режим роботи</a:t>
            </a:r>
            <a:endParaRPr lang="uk-UA" sz="28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кутник 8"/>
          <p:cNvSpPr/>
          <p:nvPr/>
        </p:nvSpPr>
        <p:spPr>
          <a:xfrm>
            <a:off x="107950" y="438150"/>
            <a:ext cx="8928100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Рушійному режиму роботи відповідає ділянка характеристики ДПС, що розташована у I (або III)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квадранті.</a:t>
            </a:r>
            <a:endParaRPr lang="uk-UA" sz="22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кутник 14"/>
          <p:cNvSpPr/>
          <p:nvPr/>
        </p:nvSpPr>
        <p:spPr>
          <a:xfrm>
            <a:off x="106362" y="3523227"/>
            <a:ext cx="8929688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У  рушійному режимі величина напруги, що прикладена до якоря більша за величину наведеної електрорушійної сили (ЕРС), причому ЕРС направлена зустрічно напрузі U, а напрямок струму якоря збігається з напрямком напруги (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 основний закон рушійного режиму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основі цього струм у  рушійному режимі: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кутник 14"/>
          <p:cNvSpPr/>
          <p:nvPr/>
        </p:nvSpPr>
        <p:spPr>
          <a:xfrm>
            <a:off x="106363" y="5606546"/>
            <a:ext cx="8929687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а електромагнітний момент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також буде більшим нуля.</a:t>
            </a:r>
            <a:endParaRPr lang="uk-UA" sz="2200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106362" y="1108749"/>
            <a:ext cx="105350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845996"/>
              </p:ext>
            </p:extLst>
          </p:nvPr>
        </p:nvGraphicFramePr>
        <p:xfrm>
          <a:off x="106363" y="1108750"/>
          <a:ext cx="5858017" cy="239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Picture" r:id="rId3" imgW="4204968" imgH="1715048" progId="Word.Picture.8">
                  <p:embed/>
                </p:oleObj>
              </mc:Choice>
              <mc:Fallback>
                <p:oleObj name="Picture" r:id="rId3" imgW="4204968" imgH="1715048" progId="Word.Picture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108750"/>
                        <a:ext cx="5858017" cy="2392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2554634"/>
            <a:ext cx="3527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Рушійний режим роботи: </a:t>
            </a:r>
            <a:endParaRPr lang="uk-UA" sz="20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) механічна характеристика; </a:t>
            </a:r>
            <a:endParaRPr lang="uk-UA" sz="20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) схема заміщення</a:t>
            </a:r>
            <a:endParaRPr lang="uk-UA" sz="2000" i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464919"/>
              </p:ext>
            </p:extLst>
          </p:nvPr>
        </p:nvGraphicFramePr>
        <p:xfrm>
          <a:off x="5868144" y="4879014"/>
          <a:ext cx="2898914" cy="7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Уравнение" r:id="rId5" imgW="1765080" imgH="431640" progId="Equation.3">
                  <p:embed/>
                </p:oleObj>
              </mc:Choice>
              <mc:Fallback>
                <p:oleObj name="Уравнение" r:id="rId5" imgW="1765080" imgH="431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879014"/>
                        <a:ext cx="2898914" cy="710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852286"/>
              </p:ext>
            </p:extLst>
          </p:nvPr>
        </p:nvGraphicFramePr>
        <p:xfrm>
          <a:off x="4067944" y="5610534"/>
          <a:ext cx="1488595" cy="37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Уравнение" r:id="rId7" imgW="622080" imgH="164880" progId="Equation.3">
                  <p:embed/>
                </p:oleObj>
              </mc:Choice>
              <mc:Fallback>
                <p:oleObj name="Уравнение" r:id="rId7" imgW="622080" imgH="1648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610534"/>
                        <a:ext cx="1488595" cy="3759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0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20" grpId="0" animBg="1" autoUpdateAnimBg="0"/>
      <p:bldP spid="22" grpId="0" animBg="1" autoUpdateAnimBg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9222" y="394504"/>
            <a:ext cx="8946828" cy="27084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реалізації гальмівного режиму двигуна необхідно, щоб напрямки його ЕРС і струму в якірному колі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збігалися. Згідно схеми заміщення це можливо за таких умов: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якщо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&gt; U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(режим рекуперативного гальмування);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якщо Е збігається з U за напрямом (режим гальмування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проти-вмиканням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якщо U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(режим електродинамічного гальмування).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Розглянемо окремо кожний випадок.</a:t>
            </a:r>
          </a:p>
        </p:txBody>
      </p:sp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/>
              <a:t>Гальмівні режими роботи</a:t>
            </a:r>
            <a:endParaRPr lang="uk-UA" sz="28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40698" y="3504980"/>
            <a:ext cx="8961818" cy="135421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 у цей режим має місце, коли з боку виробничого механізму на вал двигуна діє момент М, що збігається за напрямом з моментом двигуна (наприклад: спуск вантажу, або рух транспортного засобу вниз похилою поверхнею та ін.).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74232" y="5429252"/>
            <a:ext cx="5400155" cy="135421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 дією сумарного моменту з боку двигуна і робочої машини система буде прискорюватися, ЕРС двигуна буде зростати, а струм - відповідно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зменшуватися. 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5891" y="3025550"/>
            <a:ext cx="5466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рекуперативного гальмування</a:t>
            </a:r>
            <a:endParaRPr lang="uk-UA" sz="2400" u="sng" dirty="0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17946"/>
              </p:ext>
            </p:extLst>
          </p:nvPr>
        </p:nvGraphicFramePr>
        <p:xfrm>
          <a:off x="5586720" y="4423895"/>
          <a:ext cx="3408046" cy="232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Picture" r:id="rId3" imgW="2110154" imgH="1730326" progId="Word.Picture.8">
                  <p:embed/>
                </p:oleObj>
              </mc:Choice>
              <mc:Fallback>
                <p:oleObj name="Picture" r:id="rId3" imgW="2110154" imgH="1730326" progId="Word.Picture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720" y="4423895"/>
                        <a:ext cx="3408046" cy="2328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8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4" grpId="0" animBg="1" autoUpdateAnimBg="0"/>
      <p:bldP spid="25" grpId="0" animBg="1" autoUpdateAnimBg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Принцип дії двигунів постійного струму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2708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Двигуни постійного струму (ДПС) є основою широкого класу ЕП постійного струму, як у нерегульованому, так і в регульованому варіантах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базі ДПС реалізується привод різноманітних механізмів 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промис-ловості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сільському господарстві, на транспорті, у вантажопідйомних і землерийних пристроях, на морських і річкових суднах, 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металооброб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-ній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текстильний, поліграфічній промисловості і ще цілому ряду пристроїв і механізмів.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Малопотужні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ДПС широко застосовуються в системах автоматики.</a:t>
            </a:r>
          </a:p>
        </p:txBody>
      </p:sp>
      <p:sp>
        <p:nvSpPr>
          <p:cNvPr id="9" name="Прямокутник 9"/>
          <p:cNvSpPr/>
          <p:nvPr/>
        </p:nvSpPr>
        <p:spPr>
          <a:xfrm>
            <a:off x="107950" y="3211672"/>
            <a:ext cx="8928100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У поєднанні з тиристорними чи транзисторними перетворювачами, що дозволяють здійснювати живлення ДПС від мережі змінного струму, ці двигуни набули широкого поширення в системах регульованого ЕП постійного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струму.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кутник 10"/>
          <p:cNvSpPr/>
          <p:nvPr/>
        </p:nvSpPr>
        <p:spPr>
          <a:xfrm>
            <a:off x="107950" y="4565889"/>
            <a:ext cx="8928100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indent="360363" algn="just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Дотепер широко використовувалися машини постійного струму як генератори для живлення двигунів постійного струму в стаціонарних і пересувних установках, як джерела електроенергії для заряду акумуляторних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батарей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живлення електролізних і гальванічних ванн, для електропостачання різних споживачів в автомобілях, літаках, пасажирських вагонах і ін.</a:t>
            </a:r>
          </a:p>
        </p:txBody>
      </p:sp>
    </p:spTree>
    <p:extLst>
      <p:ext uri="{BB962C8B-B14F-4D97-AF65-F5344CB8AC3E}">
        <p14:creationId xmlns:p14="http://schemas.microsoft.com/office/powerpoint/2010/main" val="13199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016" y="404790"/>
            <a:ext cx="8978034" cy="8658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При досягненні швидкості двигуна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ЕРС буде дорівнювати напрузі, що прикладена до якоря і машина буде працювати в режимі ідеального холостого ходу.</a:t>
            </a:r>
          </a:p>
        </p:txBody>
      </p:sp>
      <p:sp>
        <p:nvSpPr>
          <p:cNvPr id="6" name="Прямокутник 12"/>
          <p:cNvSpPr/>
          <p:nvPr/>
        </p:nvSpPr>
        <p:spPr>
          <a:xfrm>
            <a:off x="137197" y="1270668"/>
            <a:ext cx="8928100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Подальше збільшення швидкості під дією моменту робочої машини призведе до того, що  ЕРС двигуна за абсолютною величиною стане більшою напруги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живлення            , 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цьому струм якоря змінить свій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напрямок: 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кутник 11"/>
          <p:cNvSpPr/>
          <p:nvPr/>
        </p:nvSpPr>
        <p:spPr>
          <a:xfrm>
            <a:off x="134948" y="2991921"/>
            <a:ext cx="4797092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машина перейде з рушійного режиму в генераторний, віддаючи енергію в мережу, а двигун буде розвивати гальмівний момент.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Усталеному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режиму роботи будуть відповідати точки 1(1'),  або 2(2') координатної площини.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69333"/>
              </p:ext>
            </p:extLst>
          </p:nvPr>
        </p:nvGraphicFramePr>
        <p:xfrm>
          <a:off x="3563888" y="1900748"/>
          <a:ext cx="652716" cy="32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Уравнение" r:id="rId3" imgW="558558" imgH="266584" progId="Equation.3">
                  <p:embed/>
                </p:oleObj>
              </mc:Choice>
              <mc:Fallback>
                <p:oleObj name="Уравнение" r:id="rId3" imgW="558558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900748"/>
                        <a:ext cx="652716" cy="3202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304242"/>
              </p:ext>
            </p:extLst>
          </p:nvPr>
        </p:nvGraphicFramePr>
        <p:xfrm>
          <a:off x="1602331" y="2280958"/>
          <a:ext cx="2519715" cy="67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Уравнение" r:id="rId5" imgW="1612800" imgH="431640" progId="Equation.3">
                  <p:embed/>
                </p:oleObj>
              </mc:Choice>
              <mc:Fallback>
                <p:oleObj name="Уравнение" r:id="rId5" imgW="16128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331" y="2280958"/>
                        <a:ext cx="2519715" cy="67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43387"/>
              </p:ext>
            </p:extLst>
          </p:nvPr>
        </p:nvGraphicFramePr>
        <p:xfrm>
          <a:off x="4996127" y="2221024"/>
          <a:ext cx="5118794" cy="372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Picture" r:id="rId7" imgW="3809880" imgH="2770560" progId="Word.Picture.8">
                  <p:embed/>
                </p:oleObj>
              </mc:Choice>
              <mc:Fallback>
                <p:oleObj name="Picture" r:id="rId7" imgW="3809880" imgH="2770560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127" y="2221024"/>
                        <a:ext cx="5118794" cy="3728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кутник 11"/>
          <p:cNvSpPr/>
          <p:nvPr/>
        </p:nvSpPr>
        <p:spPr>
          <a:xfrm>
            <a:off x="80622" y="5609993"/>
            <a:ext cx="8952438" cy="1151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Характеристика двигуна в цьому випадку є продовженням механічної характеристики в  рушійному режимі.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85000"/>
              </a:lnSpc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спосіб гальмування найбільш економічний, але реалізується лише в тих системах ЕП, де можлива робота зі швидкістю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/>
              <a:t>Гальмівні режими роботи</a:t>
            </a:r>
            <a:endParaRPr lang="uk-UA" sz="28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  <p:bldP spid="7" grpId="0" animBg="1" autoUpdateAnimBg="0"/>
      <p:bldP spid="3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6220" y="779200"/>
            <a:ext cx="8990227" cy="135421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проти-вмиканням двигуна постійного струму незалежного збудження може бути реалізоване двома способами: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зміною полярності напруги обмотки якоря або обмотки збудження, тобто зміна напрямку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обертового моменту.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кутник 10"/>
          <p:cNvSpPr/>
          <p:nvPr/>
        </p:nvSpPr>
        <p:spPr>
          <a:xfrm>
            <a:off x="66220" y="2147580"/>
            <a:ext cx="5225860" cy="1354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indent="360363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прикладенні до двигуна напруги зворотної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полярності,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 у колі якорі змінить свій напрямок і момент двигуна стане гальмівним.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кутник 10"/>
          <p:cNvSpPr/>
          <p:nvPr/>
        </p:nvSpPr>
        <p:spPr>
          <a:xfrm>
            <a:off x="5292080" y="4300018"/>
            <a:ext cx="3777176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 реверсу напруги на якорі, двигун через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інерцій-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ність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з тією ж швидкістю переходить із рушійного режиму (точка А) у режим проти-вмикання (точка В).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/>
              <a:t>Гальмівні режими роботи</a:t>
            </a:r>
            <a:endParaRPr lang="uk-UA" sz="28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48313"/>
            <a:ext cx="557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гальмування проти-вмиканням</a:t>
            </a:r>
            <a:endParaRPr lang="uk-UA" sz="2400" u="sng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292080" y="1501458"/>
            <a:ext cx="3777176" cy="2784397"/>
            <a:chOff x="5292080" y="1501458"/>
            <a:chExt cx="3777176" cy="2784397"/>
          </a:xfrm>
        </p:grpSpPr>
        <p:sp>
          <p:nvSpPr>
            <p:cNvPr id="6" name="Прямокутник 12"/>
            <p:cNvSpPr/>
            <p:nvPr/>
          </p:nvSpPr>
          <p:spPr>
            <a:xfrm>
              <a:off x="5292080" y="3731857"/>
              <a:ext cx="3764367" cy="55399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accent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uk-UA" i="1" dirty="0"/>
                <a:t>Реверсивна схема включення ДПС НЗ із реверсом у якірному колі</a:t>
              </a:r>
              <a:endParaRPr lang="uk-UA" sz="2000" i="1" dirty="0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486328"/>
                </p:ext>
              </p:extLst>
            </p:nvPr>
          </p:nvGraphicFramePr>
          <p:xfrm>
            <a:off x="5292080" y="1501458"/>
            <a:ext cx="3777176" cy="2215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Picture" r:id="rId3" imgW="1941342" imgH="1533378" progId="Word.Picture.8">
                    <p:embed/>
                  </p:oleObj>
                </mc:Choice>
                <mc:Fallback>
                  <p:oleObj name="Picture" r:id="rId3" imgW="1941342" imgH="1533378" progId="Word.Picture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1501458"/>
                          <a:ext cx="3777176" cy="22155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926525"/>
              </p:ext>
            </p:extLst>
          </p:nvPr>
        </p:nvGraphicFramePr>
        <p:xfrm>
          <a:off x="84743" y="3515960"/>
          <a:ext cx="5135330" cy="322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Picture" r:id="rId5" imgW="3891516" imgH="2884967" progId="Word.Picture.8">
                  <p:embed/>
                </p:oleObj>
              </mc:Choice>
              <mc:Fallback>
                <p:oleObj name="Picture" r:id="rId5" imgW="3891516" imgH="2884967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3" y="3515960"/>
                        <a:ext cx="5135330" cy="3225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9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5" grpId="0" animBg="1" autoUpdateAnimBg="0"/>
      <p:bldP spid="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284" y="430010"/>
            <a:ext cx="4114676" cy="2031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цьому режимі (ділянка характеристики від точки В до точки С) здійснюється до повної зупинки двигуна (точка С, що відповідає режиму короткого замикання (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кз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5" name="Прямокутник 10"/>
          <p:cNvSpPr/>
          <p:nvPr/>
        </p:nvSpPr>
        <p:spPr>
          <a:xfrm>
            <a:off x="89228" y="4550863"/>
            <a:ext cx="89281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Струм в режимі ПВ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змінює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свій знак і за величиною перевищує струм короткого замикання, тому для нормальної роботи ЕП необхідно обмежувати струм проти-вмикання введенням у якірне коло додаткового опору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практиці цей режим використовують для одержання малих швидкостей механізмів (зокрема, підйомних механізмів).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кутник 12"/>
          <p:cNvSpPr/>
          <p:nvPr/>
        </p:nvSpPr>
        <p:spPr>
          <a:xfrm>
            <a:off x="97167" y="3196646"/>
            <a:ext cx="8972088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Якщо в цей момент не відключити двигун, то у випадку реактивного характеру моменту навантаження але меншого за величиною ніж момент реверсу за швидкістю для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рев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двигун почне обертатися в зворотному напрямку.</a:t>
            </a: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54001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/>
              <a:t>Гальмівні режими роботи</a:t>
            </a:r>
            <a:endParaRPr lang="uk-UA" sz="28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49889"/>
              </p:ext>
            </p:extLst>
          </p:nvPr>
        </p:nvGraphicFramePr>
        <p:xfrm>
          <a:off x="4097112" y="161652"/>
          <a:ext cx="4928272" cy="303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Picture" r:id="rId3" imgW="3891516" imgH="2884967" progId="Word.Picture.8">
                  <p:embed/>
                </p:oleObj>
              </mc:Choice>
              <mc:Fallback>
                <p:oleObj name="Picture" r:id="rId3" imgW="3891516" imgH="288496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112" y="161652"/>
                        <a:ext cx="4928272" cy="3034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9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5" grpId="0" animBg="1" autoUpdateAnimBg="0"/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3215" y="430887"/>
            <a:ext cx="4138745" cy="338554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проти-вмиканням можна реалізувати в ЕП, що працює з активним моментом навантаження, якщо забезпечити пусковий момент двигуна, менший ніж момент опору на його валу. На практиці це досягається введенням великого додаткового опору в силове коло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(І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VІ квадрант)</a:t>
            </a:r>
          </a:p>
        </p:txBody>
      </p:sp>
      <p:sp>
        <p:nvSpPr>
          <p:cNvPr id="6" name="Прямокутник 12"/>
          <p:cNvSpPr/>
          <p:nvPr/>
        </p:nvSpPr>
        <p:spPr>
          <a:xfrm>
            <a:off x="97284" y="3802071"/>
            <a:ext cx="89281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Збільшення опору переводить двигун на штучну характеристику з більшою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крутизною,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якої пусковий момент двигуна (точка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значно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менший статичного моменту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пуск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&lt;&lt;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кутник 10"/>
          <p:cNvSpPr/>
          <p:nvPr/>
        </p:nvSpPr>
        <p:spPr>
          <a:xfrm>
            <a:off x="97284" y="4817734"/>
            <a:ext cx="8928100" cy="19297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Двигун починає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повільнюватися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спочатку в  рушійному режимі до повної зупинки (точка F), а потім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реверсується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швидкістю і переходить в режим проти-вмикання. </a:t>
            </a: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95000"/>
              </a:lnSpc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дією динамічного моменту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0 швидкість двигуна в зворотному напрямку зростає, поки момент двигуна не стане рівним моменту навантаження (точка К).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800" b="1" i="1" u="sng" dirty="0"/>
              <a:t>Гальмівні режими роботи</a:t>
            </a:r>
            <a:endParaRPr lang="uk-UA" sz="28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526606"/>
              </p:ext>
            </p:extLst>
          </p:nvPr>
        </p:nvGraphicFramePr>
        <p:xfrm>
          <a:off x="4097112" y="161652"/>
          <a:ext cx="4928272" cy="3339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Picture" r:id="rId3" imgW="3891516" imgH="2884967" progId="Word.Picture.8">
                  <p:embed/>
                </p:oleObj>
              </mc:Choice>
              <mc:Fallback>
                <p:oleObj name="Picture" r:id="rId3" imgW="3891516" imgH="2884967" progId="Word.Picture.8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112" y="161652"/>
                        <a:ext cx="4928272" cy="3339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2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6" grpId="0" animBg="1" autoUpdateAnimBg="0"/>
      <p:bldP spid="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284" y="754046"/>
            <a:ext cx="6522434" cy="135421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електродинамічного (динамічного)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вання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виникає за умови, коли якірне коло двигуна відключити від мережі (причому двигун залишається збудженим) і замкнути на зовнішній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опір.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кутник 10"/>
          <p:cNvSpPr/>
          <p:nvPr/>
        </p:nvSpPr>
        <p:spPr>
          <a:xfrm>
            <a:off x="97284" y="4139588"/>
            <a:ext cx="8928100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Причиною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 зумовлює наявність струму в колі якоря, є ЕРС, величина і знак якої визначаються потоком і швидкістю обертання машини.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кутник 12"/>
          <p:cNvSpPr/>
          <p:nvPr/>
        </p:nvSpPr>
        <p:spPr>
          <a:xfrm>
            <a:off x="107949" y="2108263"/>
            <a:ext cx="6511769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У такому режимі електрична машина працює як генератор за рахунок кінетичної енергії, запасеної в обертових частинах ЕД і РМ, або за рахунок потенціальної енергії вантажу, що опускається.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7675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обох випадках генерована енергія витрачається на нагрівання обмоток якоря і додаткового опору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кутник 10"/>
          <p:cNvSpPr/>
          <p:nvPr/>
        </p:nvSpPr>
        <p:spPr>
          <a:xfrm>
            <a:off x="97284" y="4816696"/>
            <a:ext cx="8928100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У режимі динамічного гальмування напрямок обертання двигуна не змінюється, і отже, знак ЕРС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зберігається. </a:t>
            </a: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цьому напрямок струму в обмотці якоря по відношенню до рушійного режиму, зміниться на протилежний.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74163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/>
              <a:t>Гальмівні режими роботи</a:t>
            </a:r>
            <a:endParaRPr lang="uk-UA" sz="28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468"/>
            <a:ext cx="6335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електродинамічного </a:t>
            </a:r>
            <a:r>
              <a:rPr lang="uk-UA" sz="24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гальмування</a:t>
            </a:r>
            <a:endParaRPr lang="uk-UA" sz="2400" u="sng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6619719" y="27841"/>
            <a:ext cx="2449536" cy="4111747"/>
            <a:chOff x="6619719" y="27841"/>
            <a:chExt cx="2449536" cy="4261686"/>
          </a:xfrm>
        </p:grpSpPr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2913983"/>
                </p:ext>
              </p:extLst>
            </p:nvPr>
          </p:nvGraphicFramePr>
          <p:xfrm>
            <a:off x="6619719" y="27841"/>
            <a:ext cx="2405665" cy="3113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7" name="Picture" r:id="rId3" imgW="1237534" imgH="1780674" progId="Word.Picture.8">
                    <p:embed/>
                  </p:oleObj>
                </mc:Choice>
                <mc:Fallback>
                  <p:oleObj name="Picture" r:id="rId3" imgW="1237534" imgH="1780674" progId="Word.Picture.8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9719" y="27841"/>
                          <a:ext cx="2405665" cy="31131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Прямоугольник 12"/>
            <p:cNvSpPr/>
            <p:nvPr/>
          </p:nvSpPr>
          <p:spPr>
            <a:xfrm>
              <a:off x="6619719" y="3089198"/>
              <a:ext cx="2449536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uk-UA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Схема включення якірного кола ДПС НЗ у режимі динамічного гальмування</a:t>
              </a:r>
              <a:endParaRPr lang="uk-UA" i="1" dirty="0"/>
            </a:p>
          </p:txBody>
        </p:sp>
      </p:grpSp>
      <p:sp>
        <p:nvSpPr>
          <p:cNvPr id="15" name="Прямокутник 10"/>
          <p:cNvSpPr/>
          <p:nvPr/>
        </p:nvSpPr>
        <p:spPr>
          <a:xfrm>
            <a:off x="97284" y="6180892"/>
            <a:ext cx="4114676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dirty="0" smtClean="0"/>
              <a:t>Рівняння </a:t>
            </a:r>
            <a:r>
              <a:rPr lang="uk-UA" dirty="0"/>
              <a:t>електричної </a:t>
            </a:r>
            <a:r>
              <a:rPr lang="uk-UA" dirty="0" smtClean="0"/>
              <a:t>рівноваги </a:t>
            </a:r>
            <a:r>
              <a:rPr lang="uk-UA" dirty="0"/>
              <a:t>у даному </a:t>
            </a:r>
            <a:r>
              <a:rPr lang="uk-UA" dirty="0" smtClean="0"/>
              <a:t>разі </a:t>
            </a:r>
            <a:r>
              <a:rPr lang="uk-UA" dirty="0"/>
              <a:t>набуває вигляду: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297672"/>
              </p:ext>
            </p:extLst>
          </p:nvPr>
        </p:nvGraphicFramePr>
        <p:xfrm>
          <a:off x="6516216" y="6000183"/>
          <a:ext cx="2393221" cy="75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Уравнение" r:id="rId5" imgW="1371600" imgH="431640" progId="Equation.3">
                  <p:embed/>
                </p:oleObj>
              </mc:Choice>
              <mc:Fallback>
                <p:oleObj name="Уравнение" r:id="rId5" imgW="137160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6000183"/>
                        <a:ext cx="2393221" cy="75342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6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5" grpId="0" animBg="1" autoUpdateAnimBg="0"/>
      <p:bldP spid="6" grpId="0" animBg="1" autoUpdateAnimBg="0"/>
      <p:bldP spid="9" grpId="0" animBg="1" autoUpdateAnimBg="0"/>
      <p:bldP spid="1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284" y="446737"/>
            <a:ext cx="5842868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dirty="0" smtClean="0"/>
              <a:t>Вирази </a:t>
            </a:r>
            <a:r>
              <a:rPr lang="uk-UA" dirty="0"/>
              <a:t>для швидкісної і механічної </a:t>
            </a:r>
            <a:r>
              <a:rPr lang="uk-UA" dirty="0" smtClean="0"/>
              <a:t>характеристик: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10"/>
          <p:cNvSpPr/>
          <p:nvPr/>
        </p:nvSpPr>
        <p:spPr>
          <a:xfrm>
            <a:off x="107950" y="3336928"/>
            <a:ext cx="8928100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ДПС НЗ у режимі динамічного гальмування є прямими лініями, які розташовані в II або IV квадрантах, і проходять через нуль координатної площини.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Нахил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 для одного і того ж навантаження пропорційний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введеному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якірне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коло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кутник 12"/>
          <p:cNvSpPr/>
          <p:nvPr/>
        </p:nvSpPr>
        <p:spPr>
          <a:xfrm>
            <a:off x="91082" y="806458"/>
            <a:ext cx="3493217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 (момент), дорівнює нулю, швидкість обертання двигуна також дорівнює нулю:</a:t>
            </a:r>
          </a:p>
        </p:txBody>
      </p:sp>
      <p:sp>
        <p:nvSpPr>
          <p:cNvPr id="9" name="Прямокутник 10"/>
          <p:cNvSpPr/>
          <p:nvPr/>
        </p:nvSpPr>
        <p:spPr>
          <a:xfrm>
            <a:off x="80888" y="5029699"/>
            <a:ext cx="8955162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indent="360363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Найбільш інтенсивне гальмування одержується при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закорочуванні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якоря (при цьому характеристика динамічного гальмування паралельна природній в  рушійному режимі).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умовами нагрівання ДПС, струм доводиться обмежувати введенням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74163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/>
              <a:t>Гальмівні режими роботи</a:t>
            </a:r>
            <a:endParaRPr lang="uk-UA" sz="28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519183"/>
              </p:ext>
            </p:extLst>
          </p:nvPr>
        </p:nvGraphicFramePr>
        <p:xfrm>
          <a:off x="6440833" y="127148"/>
          <a:ext cx="1066755" cy="62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Уравнение" r:id="rId3" imgW="660240" imgH="393480" progId="Equation.3">
                  <p:embed/>
                </p:oleObj>
              </mc:Choice>
              <mc:Fallback>
                <p:oleObj name="Уравнение" r:id="rId3" imgW="6602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833" y="127148"/>
                        <a:ext cx="1066755" cy="62332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70068"/>
              </p:ext>
            </p:extLst>
          </p:nvPr>
        </p:nvGraphicFramePr>
        <p:xfrm>
          <a:off x="7812360" y="135072"/>
          <a:ext cx="1080120" cy="62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Уравнение" r:id="rId5" imgW="723600" imgH="419040" progId="Equation.3">
                  <p:embed/>
                </p:oleObj>
              </mc:Choice>
              <mc:Fallback>
                <p:oleObj name="Уравнение" r:id="rId5" imgW="72360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135072"/>
                        <a:ext cx="1080120" cy="62332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689005"/>
              </p:ext>
            </p:extLst>
          </p:nvPr>
        </p:nvGraphicFramePr>
        <p:xfrm>
          <a:off x="3584299" y="782160"/>
          <a:ext cx="5434883" cy="250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Picture" r:id="rId7" imgW="4348623" imgH="1940457" progId="Word.Picture.8">
                  <p:embed/>
                </p:oleObj>
              </mc:Choice>
              <mc:Fallback>
                <p:oleObj name="Picture" r:id="rId7" imgW="4348623" imgH="1940457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299" y="782160"/>
                        <a:ext cx="5434883" cy="2502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396148"/>
              </p:ext>
            </p:extLst>
          </p:nvPr>
        </p:nvGraphicFramePr>
        <p:xfrm>
          <a:off x="446087" y="2190750"/>
          <a:ext cx="2227353" cy="66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Уравнение" r:id="rId9" imgW="1396800" imgH="419040" progId="Equation.3">
                  <p:embed/>
                </p:oleObj>
              </mc:Choice>
              <mc:Fallback>
                <p:oleObj name="Уравнение" r:id="rId9" imgW="1396800" imgH="419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" y="2190750"/>
                        <a:ext cx="2227353" cy="6621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2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5" grpId="0" animBg="1" autoUpdateAnimBg="0"/>
      <p:bldP spid="6" grpId="0" animBg="1" autoUpdateAnimBg="0"/>
      <p:bldP spid="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284" y="430887"/>
            <a:ext cx="8938766" cy="44319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Динамічне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може бути використане для гальмування при опусканні вантажу.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цьому новий усталений режим - це точка перетину характеристик двигуна і РМ.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 був включений на піднімання то для активного навантаження переведення його в режим </a:t>
            </a:r>
            <a:r>
              <a:rPr lang="uk-UA" sz="2400" cap="all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дГ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буде супроводжуватися спочатку гальмуванням двигуна при підйомі, а потім (при переході через 0) його швидкість (напрямок обертання) змінює свій знак, і двигун вже розганяється в режимі ДГ до усталеної швидкості.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Тому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зупинки двигуна в режимі динамічного гальмування при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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накладається механічне гальмо.</a:t>
            </a:r>
          </a:p>
        </p:txBody>
      </p:sp>
      <p:sp>
        <p:nvSpPr>
          <p:cNvPr id="6" name="Прямокутник 12"/>
          <p:cNvSpPr/>
          <p:nvPr/>
        </p:nvSpPr>
        <p:spPr>
          <a:xfrm>
            <a:off x="107950" y="4862870"/>
            <a:ext cx="89281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Якщо ж М</a:t>
            </a:r>
            <a:r>
              <a:rPr lang="uk-UA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реактивний, то гальмування здійснюється до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=0 і настає зупинка, оскільки для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 М</a:t>
            </a:r>
            <a:r>
              <a:rPr lang="uk-UA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енергетичної точки зору режим ДГ вигідніший ніж режим ПВ, проте поступається режиму РГ.</a:t>
            </a: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74163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uk-UA" sz="2800" b="1" i="1" u="sng" dirty="0"/>
              <a:t>Гальмівні режими роботи</a:t>
            </a:r>
            <a:endParaRPr lang="uk-UA" sz="28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20" y="116632"/>
            <a:ext cx="7996883" cy="6660687"/>
          </a:xfrm>
          <a:prstGeom prst="rect">
            <a:avLst/>
          </a:prstGeom>
        </p:spPr>
      </p:pic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5436096" y="116632"/>
            <a:ext cx="35931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uk-UA" sz="20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Гальмівні режими </a:t>
            </a:r>
            <a:r>
              <a:rPr lang="uk-UA" sz="20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роботи ДПС НЗ (гальмівна діаграма)</a:t>
            </a:r>
            <a:endParaRPr lang="uk-UA" sz="2000" i="1" u="sng" spc="-6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0694" y="735937"/>
            <a:ext cx="8962711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Регулювання швидкості ЕП - це примусова її зміна (незалежно від навантаження)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за рахунок зміни параметрів двигуна або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передавального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відношення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механічної передачі між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 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РМ.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8000" y="116632"/>
            <a:ext cx="8928100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400" b="1" i="1" u="sng" dirty="0"/>
              <a:t>Способи регулювання швидкості електроприводів з двигунами постійного струму незалежного збудження</a:t>
            </a:r>
            <a:endParaRPr lang="uk-UA" sz="2400" b="1" i="1" u="sng" spc="-6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4112" y="1758101"/>
            <a:ext cx="8962711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Найпоширеніший перший спосіб, оскільки другий - дуже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складний,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малонадійний і не забезпечує плавного регулювання швидкості.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3389" y="2411683"/>
            <a:ext cx="8962711" cy="2708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Основними показниками регулювання є :	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жорсткість механічних характеристик;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діапазон регулювання;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плавність регулювання;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стійкість електропривода;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 зміни моменту на валу двигуна;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допустиме за умовами нагрівання навантаження;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економічність.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4112" y="5120117"/>
            <a:ext cx="8962711" cy="143885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З рівняння механічної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характеристики: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випливає, що швидкість ДПС НЗ можна регулювати зміною: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17463">
              <a:lnSpc>
                <a:spcPct val="85000"/>
              </a:lnSpc>
              <a:buFontTx/>
              <a:buChar char="-"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опору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якірного кола R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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17463">
              <a:lnSpc>
                <a:spcPct val="85000"/>
              </a:lnSpc>
              <a:buFontTx/>
              <a:buChar char="-"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прикладеної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якоря напруги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U;</a:t>
            </a:r>
          </a:p>
          <a:p>
            <a:pPr marL="342900" indent="17463">
              <a:lnSpc>
                <a:spcPct val="85000"/>
              </a:lnSpc>
              <a:buFontTx/>
              <a:buChar char="-"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 зміною магнітного потоку машини Ф.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68889"/>
              </p:ext>
            </p:extLst>
          </p:nvPr>
        </p:nvGraphicFramePr>
        <p:xfrm>
          <a:off x="6372200" y="4725144"/>
          <a:ext cx="1722327" cy="67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Уравнение" r:id="rId3" imgW="1054080" imgH="419040" progId="Equation.3">
                  <p:embed/>
                </p:oleObj>
              </mc:Choice>
              <mc:Fallback>
                <p:oleObj name="Уравнение" r:id="rId3" imgW="105408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725144"/>
                        <a:ext cx="1722327" cy="6745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2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animBg="1" autoUpdateAnimBg="0"/>
      <p:bldP spid="10" grpId="0" uiExpand="1" build="p" animBg="1" autoUpdateAnimBg="0"/>
      <p:bldP spid="1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284" y="760878"/>
            <a:ext cx="4877099" cy="270843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працює в точці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усталеному режимі з навантаженням М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введенні додаткового опору (наприклад, R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дод2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швидкість двигуна через механічну інерційність не може змінитися миттєво, а його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зменшиться і стане рівним М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(при цьому двигун перейде в точку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кутник 12"/>
          <p:cNvSpPr/>
          <p:nvPr/>
        </p:nvSpPr>
        <p:spPr>
          <a:xfrm>
            <a:off x="5675690" y="4101178"/>
            <a:ext cx="3358701" cy="1692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&lt; М</a:t>
            </a:r>
            <a:r>
              <a:rPr lang="uk-UA" sz="2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лений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режим порушується і відповідно до рівняння динаміки привод почне сповільнюватися:</a:t>
            </a:r>
          </a:p>
        </p:txBody>
      </p:sp>
      <p:sp>
        <p:nvSpPr>
          <p:cNvPr id="7" name="Прямокутник 3"/>
          <p:cNvSpPr>
            <a:spLocks noChangeArrowheads="1"/>
          </p:cNvSpPr>
          <p:nvPr/>
        </p:nvSpPr>
        <p:spPr bwMode="auto">
          <a:xfrm>
            <a:off x="115301" y="44624"/>
            <a:ext cx="8910083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введенням додаткового опору в коло якоря</a:t>
            </a:r>
            <a:endParaRPr lang="uk-UA" sz="28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74383" y="344455"/>
            <a:ext cx="4069018" cy="3618220"/>
            <a:chOff x="4974383" y="344455"/>
            <a:chExt cx="4069018" cy="3618220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764373"/>
                </p:ext>
              </p:extLst>
            </p:nvPr>
          </p:nvGraphicFramePr>
          <p:xfrm>
            <a:off x="4974383" y="344455"/>
            <a:ext cx="4051002" cy="2580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3" name="Picture" r:id="rId3" imgW="2467757" imgH="1612786" progId="Word.Picture.8">
                    <p:embed/>
                  </p:oleObj>
                </mc:Choice>
                <mc:Fallback>
                  <p:oleObj name="Picture" r:id="rId3" imgW="2467757" imgH="1612786" progId="Word.Picture.8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4383" y="344455"/>
                          <a:ext cx="4051002" cy="25804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4974383" y="2947012"/>
              <a:ext cx="4069018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sz="20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Схема включення ДПС НЗ для регулювання швидкості обертання реостатним способом</a:t>
              </a:r>
              <a:endParaRPr lang="uk-UA" sz="2000" i="1" dirty="0"/>
            </a:p>
          </p:txBody>
        </p:sp>
      </p:grp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22864"/>
              </p:ext>
            </p:extLst>
          </p:nvPr>
        </p:nvGraphicFramePr>
        <p:xfrm>
          <a:off x="97284" y="3717032"/>
          <a:ext cx="5578406" cy="300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Picture" r:id="rId5" imgW="4186238" imgH="2707481" progId="Word.Picture.8">
                  <p:embed/>
                </p:oleObj>
              </mc:Choice>
              <mc:Fallback>
                <p:oleObj name="Picture" r:id="rId5" imgW="4186238" imgH="2707481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" y="3717032"/>
                        <a:ext cx="5578406" cy="3006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33975"/>
              </p:ext>
            </p:extLst>
          </p:nvPr>
        </p:nvGraphicFramePr>
        <p:xfrm>
          <a:off x="6410324" y="5793949"/>
          <a:ext cx="2004749" cy="65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name="Уравнение" r:id="rId7" imgW="1193760" imgH="393480" progId="Equation.3">
                  <p:embed/>
                </p:oleObj>
              </mc:Choice>
              <mc:Fallback>
                <p:oleObj name="Уравнение" r:id="rId7" imgW="11937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4" y="5793949"/>
                        <a:ext cx="2004749" cy="659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0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Принцип дії двигунів постійного струму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 Основні переваги двигунів постійного струму порівняно з безколекторними двигунами змінного струму - хороші пускові і регулювальні властивості,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можли-вість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одержання частоти обертання понад 3000 об/хв..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7950" y="1484313"/>
            <a:ext cx="8928100" cy="615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Недоліки - відносно висока вартість, деяка складність у виготовленні і знижена надійність, що зумовлені наявністю в них щітково-колекторного вузла.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07950" y="2133600"/>
            <a:ext cx="8928100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/>
              <a:t> За конструктивним виконанням розрізняють два типи МПС: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000" dirty="0"/>
              <a:t>  уніполярні машини постійного струму;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000" dirty="0"/>
              <a:t>  колекторні машини постійного струму.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107950" y="3141663"/>
            <a:ext cx="89281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000" b="1" i="1" dirty="0">
                <a:latin typeface="Calibri" pitchFamily="34" charset="0"/>
                <a:cs typeface="Calibri" pitchFamily="34" charset="0"/>
              </a:rPr>
              <a:t>Уніполярні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(безколекторні) МПС серійно не випускаються, тому що вони мають низькі техніко-економічні показники і застосовуються тільки у спеціальних установках і виготовляються як машини індивідуального виконання.</a:t>
            </a:r>
          </a:p>
        </p:txBody>
      </p:sp>
      <p:sp>
        <p:nvSpPr>
          <p:cNvPr id="9" name="Прямокутник 9"/>
          <p:cNvSpPr/>
          <p:nvPr/>
        </p:nvSpPr>
        <p:spPr>
          <a:xfrm>
            <a:off x="107950" y="4149725"/>
            <a:ext cx="8856663" cy="614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/>
              <a:t>      </a:t>
            </a:r>
            <a:r>
              <a:rPr lang="uk-UA" sz="2000" b="1" i="1" dirty="0"/>
              <a:t>Колекторні</a:t>
            </a:r>
            <a:r>
              <a:rPr lang="uk-UA" sz="2000" dirty="0"/>
              <a:t> МПС є їх основним типом, тому, коли говорять про машини постійного струму, мають на увазі цей тип машин.</a:t>
            </a:r>
          </a:p>
        </p:txBody>
      </p:sp>
      <p:sp>
        <p:nvSpPr>
          <p:cNvPr id="10" name="Прямокутник 10"/>
          <p:cNvSpPr/>
          <p:nvPr/>
        </p:nvSpPr>
        <p:spPr>
          <a:xfrm>
            <a:off x="107950" y="4797425"/>
            <a:ext cx="8928100" cy="18462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В даний час електромашинобудівні заводи виготовляють МПС для роботи в різноманітних галузях промисловості, тому окремі вузли цих машин можуть мати різну конструкцію, але загальна конструктивна схема машин однакова.</a:t>
            </a:r>
          </a:p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Нерухома частина машини постійного струму називається </a:t>
            </a:r>
            <a:r>
              <a:rPr lang="uk-UA" sz="2000" b="1" i="1" u="sng" dirty="0">
                <a:latin typeface="Calibri" pitchFamily="34" charset="0"/>
                <a:cs typeface="Calibri" pitchFamily="34" charset="0"/>
              </a:rPr>
              <a:t>статором (індуктором)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обертова частина - </a:t>
            </a:r>
            <a:r>
              <a:rPr lang="uk-UA" sz="2000" b="1" i="1" u="sng" dirty="0">
                <a:latin typeface="Calibri" pitchFamily="34" charset="0"/>
                <a:cs typeface="Calibri" pitchFamily="34" charset="0"/>
              </a:rPr>
              <a:t>ротором (якорем),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розділених повітряним зазором.</a:t>
            </a:r>
          </a:p>
        </p:txBody>
      </p:sp>
    </p:spTree>
    <p:extLst>
      <p:ext uri="{BB962C8B-B14F-4D97-AF65-F5344CB8AC3E}">
        <p14:creationId xmlns:p14="http://schemas.microsoft.com/office/powerpoint/2010/main" val="17889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0927" y="765589"/>
            <a:ext cx="8928100" cy="14773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Зниження швидкості призведе до зменшення ЕРС завдяки  чому момент двигуна знову починає зростати, і новий усталений режим настане, коли момент двигуна стане рівним моменту навантаження М</a:t>
            </a:r>
            <a:r>
              <a:rPr lang="uk-UA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але вже з меншою швидкістю.</a:t>
            </a:r>
          </a:p>
        </p:txBody>
      </p:sp>
      <p:sp>
        <p:nvSpPr>
          <p:cNvPr id="5" name="Прямокутник 10"/>
          <p:cNvSpPr/>
          <p:nvPr/>
        </p:nvSpPr>
        <p:spPr>
          <a:xfrm>
            <a:off x="97284" y="3715664"/>
            <a:ext cx="8958949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Додатковий опір необхідно вибирати для тривалого режиму роботи зі зниженою швидкістю при повному навантаженні.</a:t>
            </a:r>
            <a:endParaRPr lang="uk-UA" sz="24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кутник 12"/>
          <p:cNvSpPr/>
          <p:nvPr/>
        </p:nvSpPr>
        <p:spPr>
          <a:xfrm>
            <a:off x="97284" y="2249879"/>
            <a:ext cx="892810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Величину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додаткового опору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дод2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який необхідно ввести, щоб одержати швидкість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розрахувати користуючись виразом: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кутник 10"/>
          <p:cNvSpPr/>
          <p:nvPr/>
        </p:nvSpPr>
        <p:spPr>
          <a:xfrm>
            <a:off x="115301" y="4461290"/>
            <a:ext cx="89281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Оскільки швидкість ідеального холостого ходу не залежить від величини опору силового кола, то регулювання швидкості цим способом доцільно тільки при достатньо великих навантаженнях.</a:t>
            </a:r>
            <a:endParaRPr lang="uk-UA" sz="24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15301" y="44624"/>
            <a:ext cx="8910083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введенням додаткового опору в коло якоря</a:t>
            </a:r>
            <a:endParaRPr lang="uk-UA" sz="28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435563"/>
              </p:ext>
            </p:extLst>
          </p:nvPr>
        </p:nvGraphicFramePr>
        <p:xfrm>
          <a:off x="4765044" y="3004518"/>
          <a:ext cx="2578627" cy="71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Уравнение" r:id="rId3" imgW="1447560" imgH="393480" progId="Equation.3">
                  <p:embed/>
                </p:oleObj>
              </mc:Choice>
              <mc:Fallback>
                <p:oleObj name="Уравнение" r:id="rId3" imgW="14475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044" y="3004518"/>
                        <a:ext cx="2578627" cy="71114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кутник 10"/>
          <p:cNvSpPr/>
          <p:nvPr/>
        </p:nvSpPr>
        <p:spPr>
          <a:xfrm>
            <a:off x="83408" y="5659647"/>
            <a:ext cx="89281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Забезпечити достатню плавність регулювання дуже важко оскільки ускладняються конструкція системи керування і регулювального реостату при великому числі позицій регулювання.</a:t>
            </a:r>
            <a:endParaRPr lang="uk-UA" sz="24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5" grpId="0" animBg="1" autoUpdateAnimBg="0"/>
      <p:bldP spid="6" grpId="0" animBg="1" autoUpdateAnimBg="0"/>
      <p:bldP spid="9" grpId="0" animBg="1" autoUpdateAnimBg="0"/>
      <p:bldP spid="1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950" y="741553"/>
            <a:ext cx="892810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Жорсткість характеристик, із збільшенням діапазону регулювання, знижується і відповідно до цього можлива поява коливань швидкості на малих швидкостях.</a:t>
            </a:r>
          </a:p>
        </p:txBody>
      </p:sp>
      <p:sp>
        <p:nvSpPr>
          <p:cNvPr id="5" name="Прямокутник 10"/>
          <p:cNvSpPr/>
          <p:nvPr/>
        </p:nvSpPr>
        <p:spPr>
          <a:xfrm>
            <a:off x="97284" y="3665501"/>
            <a:ext cx="771507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Оскільки в процесі регулювання потік двигуна залишається незмінним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 =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то гранично допустимий за нагріванням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момент:</a:t>
            </a:r>
            <a:endParaRPr lang="uk-UA" sz="24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кутник 12"/>
          <p:cNvSpPr/>
          <p:nvPr/>
        </p:nvSpPr>
        <p:spPr>
          <a:xfrm>
            <a:off x="106292" y="1823098"/>
            <a:ext cx="8928100" cy="1846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Економічність роботи на регулювальних характеристиках дуже низька, втрати потужності зростають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пропорційно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відносному зниженню швидкості (це означає, що наприклад, зниження швидкості двигуна на 50 % від значення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призведе до втрат в опорах якірного кола буде біля 50 % підведеної потужності).</a:t>
            </a:r>
          </a:p>
        </p:txBody>
      </p:sp>
      <p:sp>
        <p:nvSpPr>
          <p:cNvPr id="9" name="Прямокутник 10"/>
          <p:cNvSpPr/>
          <p:nvPr/>
        </p:nvSpPr>
        <p:spPr>
          <a:xfrm>
            <a:off x="80421" y="4802430"/>
            <a:ext cx="8928100" cy="1846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Це означає, що аналізований спосіб відноситься до способів регулювання швидкості з постійним моментом.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4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Такий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спосіб регулювання неефективний і неекономічний.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Використовують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його винятково для обмеження струмів у процесі запуску двигуна.</a:t>
            </a:r>
            <a:endParaRPr lang="uk-UA" sz="2400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15301" y="44624"/>
            <a:ext cx="8910083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введенням додаткового опору в коло якоря</a:t>
            </a:r>
            <a:endParaRPr lang="uk-UA" sz="28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110621"/>
              </p:ext>
            </p:extLst>
          </p:nvPr>
        </p:nvGraphicFramePr>
        <p:xfrm>
          <a:off x="5868144" y="4358783"/>
          <a:ext cx="3066033" cy="41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Уравнение" r:id="rId3" imgW="1701720" imgH="228600" progId="Equation.3">
                  <p:embed/>
                </p:oleObj>
              </mc:Choice>
              <mc:Fallback>
                <p:oleObj name="Уравнение" r:id="rId3" imgW="1701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358783"/>
                        <a:ext cx="3066033" cy="4147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1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5" grpId="0" animBg="1" autoUpdateAnimBg="0"/>
      <p:bldP spid="6" grpId="0" animBg="1" autoUpdateAnimBg="0"/>
      <p:bldP spid="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79" y="425421"/>
            <a:ext cx="4364259" cy="2031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Цей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спосіб регулювання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-кості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застосовується в системах ЕП з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автономними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джерелами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живлен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 при живленні двигуна від керованого напівпровідникового перетворювача.</a:t>
            </a:r>
          </a:p>
        </p:txBody>
      </p:sp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49" y="59167"/>
            <a:ext cx="892810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зміною напруги на якорі</a:t>
            </a:r>
            <a:endParaRPr lang="uk-UA" sz="28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7230" y="2413337"/>
            <a:ext cx="4364259" cy="20313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обертан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цим способом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здійсню-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ється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вниз від основної швидкості, оскільки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напруги можлива тільки в сторону зменшення від номінальної.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450038" y="393122"/>
            <a:ext cx="4580549" cy="4051540"/>
            <a:chOff x="4450038" y="393122"/>
            <a:chExt cx="4580549" cy="3605845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761317"/>
                </p:ext>
              </p:extLst>
            </p:nvPr>
          </p:nvGraphicFramePr>
          <p:xfrm>
            <a:off x="4455500" y="393122"/>
            <a:ext cx="4575087" cy="3035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2" name="Picture" r:id="rId3" imgW="3418116" imgH="2400995" progId="Word.Picture.8">
                    <p:embed/>
                  </p:oleObj>
                </mc:Choice>
                <mc:Fallback>
                  <p:oleObj name="Picture" r:id="rId3" imgW="3418116" imgH="2400995" progId="Word.Picture.8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5500" y="393122"/>
                          <a:ext cx="4575087" cy="30358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4450038" y="3291081"/>
              <a:ext cx="4572000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/>
              <a:r>
                <a:rPr lang="uk-UA" sz="20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Характеристики ДПС НЗ  при зміні напруги на якорі</a:t>
              </a:r>
              <a:endParaRPr lang="uk-UA" sz="2000" i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7229" y="4444662"/>
            <a:ext cx="8944809" cy="1015663"/>
            <a:chOff x="77229" y="4444662"/>
            <a:chExt cx="8944809" cy="1015663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77229" y="4444662"/>
              <a:ext cx="8944809" cy="10156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0" bIns="0">
              <a:spAutoFit/>
            </a:bodyPr>
            <a:lstStyle/>
            <a:p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Враховуючи, що у цьому випадку </a:t>
              </a:r>
              <a:r>
                <a:rPr lang="uk-UA" sz="2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 = </a:t>
              </a:r>
              <a:r>
                <a:rPr lang="uk-UA" sz="2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const</a:t>
              </a:r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то за умовами нагрівання </a:t>
              </a:r>
              <a:endPara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                                цей </a:t>
              </a:r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спосіб відноситься до </a:t>
              </a:r>
              <a:r>
                <a:rPr lang="uk-UA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способів </a:t>
              </a:r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регулювання швидкості з постійним моментом.</a:t>
              </a:r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7167829"/>
                </p:ext>
              </p:extLst>
            </p:nvPr>
          </p:nvGraphicFramePr>
          <p:xfrm>
            <a:off x="136432" y="4725144"/>
            <a:ext cx="2993093" cy="407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3" name="Уравнение" r:id="rId5" imgW="1701720" imgH="228600" progId="Equation.3">
                    <p:embed/>
                  </p:oleObj>
                </mc:Choice>
                <mc:Fallback>
                  <p:oleObj name="Уравнение" r:id="rId5" imgW="170172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32" y="4725144"/>
                          <a:ext cx="2993093" cy="40764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7228" y="5460325"/>
            <a:ext cx="8944809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Швидкість ідеального холостого ходу змінюється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пропорційно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прик-ладеної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напруги, жорсткість характеристик залишається сталою (оскільки величина статичної зміни швидкості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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залишається незмінною), тобто характеристики паралельні між собою.</a:t>
            </a:r>
          </a:p>
        </p:txBody>
      </p:sp>
    </p:spTree>
    <p:extLst>
      <p:ext uri="{BB962C8B-B14F-4D97-AF65-F5344CB8AC3E}">
        <p14:creationId xmlns:p14="http://schemas.microsoft.com/office/powerpoint/2010/main" val="21695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4" grpId="0" uiExpand="1" build="p" animBg="1" autoUpdateAnimBg="0"/>
      <p:bldP spid="12" grpId="0" uiExpand="1" build="p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706" y="425421"/>
            <a:ext cx="5554414" cy="62786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Діапазон регулювання можна визначити з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виразу: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6821" y="1432280"/>
            <a:ext cx="8837667" cy="62786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Діапазон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розімкнутих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системах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обмежується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значеннями D=(8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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10)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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endParaRPr lang="uk-UA" sz="2400" spc="-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0199" y="2204864"/>
            <a:ext cx="89281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замкнутих системах можна отримати діапазон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= 1000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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і вище.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Плавність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визначається плавністю зміни напруги живлення.</a:t>
            </a:r>
            <a:endParaRPr lang="uk-UA" sz="2400" spc="-3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0199" y="3773152"/>
            <a:ext cx="89281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Для здійснення цього способу регулювання необхідно коло якоря двигуна підключити до джерела із регульованою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напругою, (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Автотрансформатор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випрямлячем або систему “генератор - двигун”). </a:t>
            </a:r>
            <a:endParaRPr lang="uk-UA" sz="2400" spc="-3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3"/>
          <p:cNvSpPr>
            <a:spLocks noChangeArrowheads="1"/>
          </p:cNvSpPr>
          <p:nvPr/>
        </p:nvSpPr>
        <p:spPr bwMode="auto">
          <a:xfrm>
            <a:off x="126821" y="59166"/>
            <a:ext cx="892810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зміною напруги на якорі</a:t>
            </a:r>
            <a:endParaRPr lang="uk-UA" sz="28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59555"/>
              </p:ext>
            </p:extLst>
          </p:nvPr>
        </p:nvGraphicFramePr>
        <p:xfrm>
          <a:off x="5691142" y="425420"/>
          <a:ext cx="3355151" cy="99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Уравнение" r:id="rId3" imgW="1460160" imgH="431640" progId="Equation.3">
                  <p:embed/>
                </p:oleObj>
              </mc:Choice>
              <mc:Fallback>
                <p:oleObj name="Уравнение" r:id="rId3" imgW="146016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42" y="425420"/>
                        <a:ext cx="3355151" cy="9941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80199" y="5279965"/>
            <a:ext cx="89281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малі втрати потужності в колі якоря цей спосіб регулювання є економічним.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цілому, це найбільш поширений спосіб регулювання швидкості двигунів.</a:t>
            </a:r>
            <a:endParaRPr lang="uk-UA" sz="2400" spc="-3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922" y="369143"/>
            <a:ext cx="8976128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Можливість регулювання швидкості двигуна, зміною магнітного потоку вниз від номінальної обмежена явищем насичення магнітного кола машини і перегрівом обмоток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збудження.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89450"/>
            <a:ext cx="89281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зміною магнітного потоку двигуна</a:t>
            </a:r>
            <a:endParaRPr lang="uk-UA" sz="24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450" y="1360202"/>
            <a:ext cx="8960600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Ослаблення магнітного потоку при регулюванні (регулювання швидкості вверх від номінальної) також має обмеження.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1068" y="5090031"/>
            <a:ext cx="5221013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короткого замикання, визначається як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кз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кФI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кз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при зниженні магнітного потоку зменшується, що призводить до значного зниження жорсткості механічних характеристик.</a:t>
            </a:r>
            <a:endParaRPr lang="uk-UA" sz="2200" spc="-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1068" y="1706636"/>
            <a:ext cx="9002790" cy="1346337"/>
            <a:chOff x="71068" y="1706636"/>
            <a:chExt cx="9002790" cy="134633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71068" y="2037310"/>
              <a:ext cx="8964981" cy="1015663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0" bIns="0">
              <a:spAutoFit/>
            </a:bodyPr>
            <a:lstStyle/>
            <a:p>
              <a:pPr indent="360363"/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Виходячи з того, що в усталеному режимі струм у колі якоря </a:t>
              </a:r>
              <a:r>
                <a:rPr lang="uk-UA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можна </a:t>
              </a:r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зробити висновок, що зі зменшенням магнітного потоку машини при роботі з заданим навантаженням струм у якірному колі зростає.</a:t>
              </a:r>
              <a:endParaRPr lang="uk-UA" sz="22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1161688"/>
                </p:ext>
              </p:extLst>
            </p:nvPr>
          </p:nvGraphicFramePr>
          <p:xfrm>
            <a:off x="7812359" y="1706636"/>
            <a:ext cx="1261499" cy="623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8" name="Уравнение" r:id="rId3" imgW="698400" imgH="342720" progId="Equation.3">
                    <p:embed/>
                  </p:oleObj>
                </mc:Choice>
                <mc:Fallback>
                  <p:oleObj name="Уравнение" r:id="rId3" imgW="698400" imgH="3427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2359" y="1706636"/>
                          <a:ext cx="1261499" cy="62350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Группа 27"/>
          <p:cNvGrpSpPr/>
          <p:nvPr/>
        </p:nvGrpSpPr>
        <p:grpSpPr>
          <a:xfrm>
            <a:off x="77731" y="3028369"/>
            <a:ext cx="5214350" cy="2031325"/>
            <a:chOff x="77731" y="3028369"/>
            <a:chExt cx="5214350" cy="2031325"/>
          </a:xfrm>
        </p:grpSpPr>
        <p:sp>
          <p:nvSpPr>
            <p:cNvPr id="12" name="Прямоугольник 11"/>
            <p:cNvSpPr>
              <a:spLocks noChangeArrowheads="1"/>
            </p:cNvSpPr>
            <p:nvPr/>
          </p:nvSpPr>
          <p:spPr bwMode="auto">
            <a:xfrm>
              <a:off x="77731" y="3028369"/>
              <a:ext cx="5214350" cy="20313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tIns="0" rIns="0" bIns="0">
              <a:spAutoFit/>
            </a:bodyPr>
            <a:lstStyle/>
            <a:p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Оскільки  при зниженні магнітного потоку швидкість ідеального холостого ходу </a:t>
              </a:r>
              <a:r>
                <a:rPr lang="uk-UA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двигуна                             </a:t>
              </a:r>
              <a:r>
                <a:rPr lang="uk-UA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збільшується,  а струм короткого замикання залишається незмінним, швидкісні характеристики будуть виходити з однієї точки (</a:t>
              </a:r>
              <a:r>
                <a:rPr lang="uk-UA" sz="2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uk-UA" sz="2200" baseline="-25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кз</a:t>
              </a:r>
              <a:r>
                <a:rPr lang="uk-UA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uk-UA" sz="22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088886"/>
                </p:ext>
              </p:extLst>
            </p:nvPr>
          </p:nvGraphicFramePr>
          <p:xfrm>
            <a:off x="1736578" y="3705477"/>
            <a:ext cx="1668539" cy="380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9" name="Уравнение" r:id="rId5" imgW="990360" imgH="228600" progId="Equation.3">
                    <p:embed/>
                  </p:oleObj>
                </mc:Choice>
                <mc:Fallback>
                  <p:oleObj name="Уравнение" r:id="rId5" imgW="990360" imgH="2286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6578" y="3705477"/>
                          <a:ext cx="1668539" cy="38054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Группа 26"/>
          <p:cNvGrpSpPr/>
          <p:nvPr/>
        </p:nvGrpSpPr>
        <p:grpSpPr>
          <a:xfrm>
            <a:off x="5076056" y="3052973"/>
            <a:ext cx="3997802" cy="3753300"/>
            <a:chOff x="5076056" y="3052973"/>
            <a:chExt cx="3997802" cy="3753300"/>
          </a:xfrm>
        </p:grpSpPr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904427"/>
                </p:ext>
              </p:extLst>
            </p:nvPr>
          </p:nvGraphicFramePr>
          <p:xfrm>
            <a:off x="5076056" y="3052973"/>
            <a:ext cx="3966655" cy="2876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0" name="Picture" r:id="rId7" imgW="2750234" imgH="2426677" progId="Word.Picture.8">
                    <p:embed/>
                  </p:oleObj>
                </mc:Choice>
                <mc:Fallback>
                  <p:oleObj name="Picture" r:id="rId7" imgW="2750234" imgH="2426677" progId="Word.Picture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3052973"/>
                          <a:ext cx="3966655" cy="28761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Прямоугольник 25"/>
            <p:cNvSpPr/>
            <p:nvPr/>
          </p:nvSpPr>
          <p:spPr>
            <a:xfrm>
              <a:off x="5292081" y="5929110"/>
              <a:ext cx="3781777" cy="8771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uk-UA" sz="20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Електромеханічні </a:t>
              </a:r>
              <a:r>
                <a:rPr lang="uk-UA" sz="2000" i="1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характерис</a:t>
              </a:r>
              <a:r>
                <a:rPr lang="uk-UA" sz="2000" i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-тики </a:t>
              </a:r>
              <a:r>
                <a:rPr lang="uk-UA" sz="20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ДПС НЗ при зниженні магнітного потоку двигуна</a:t>
              </a:r>
              <a:endParaRPr lang="uk-UA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9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animBg="1" autoUpdateAnimBg="0"/>
      <p:bldP spid="1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922" y="369143"/>
            <a:ext cx="5323959" cy="184665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Зниження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магнітного потоку при роботі двигуна з заданим 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навантажен-ням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валу може призвести спочатку до збільшення швидкості (точки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uk-UA" sz="24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потім до її різкого зниження (точка 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89450"/>
            <a:ext cx="89281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зміною магнітного потоку двигуна</a:t>
            </a:r>
            <a:endParaRPr lang="uk-UA" sz="24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537" y="2239353"/>
            <a:ext cx="5323959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6"/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Явище зменшення швидкості двигуна при зниженні магнітного потоку називається перекиданням двигуна при регулюванні потоком</a:t>
            </a:r>
            <a:r>
              <a:rPr lang="uk-UA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spc="-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6735" y="3996021"/>
            <a:ext cx="4464050" cy="62786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потоку, що відповідає максимуму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швидкості:</a:t>
            </a:r>
            <a:endParaRPr lang="uk-UA" sz="2400" spc="-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07950" y="4903226"/>
            <a:ext cx="8976128" cy="6306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даному значенні коефіцієнту потоку буде досягнута максимальна швидкість двигуна для заданого навантаження М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spc="-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7950" y="5792069"/>
            <a:ext cx="8957373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Іншими словами зі збільшенням  М</a:t>
            </a:r>
            <a:r>
              <a:rPr lang="uk-UA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 зменшенням U меншою буде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котру можна отримати при ослабленні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потоку.</a:t>
            </a:r>
            <a:endParaRPr lang="uk-UA" sz="2400" spc="-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270723" y="179861"/>
            <a:ext cx="3765327" cy="3744055"/>
            <a:chOff x="5270723" y="179861"/>
            <a:chExt cx="3765327" cy="3425279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366096"/>
                </p:ext>
              </p:extLst>
            </p:nvPr>
          </p:nvGraphicFramePr>
          <p:xfrm>
            <a:off x="5270723" y="179861"/>
            <a:ext cx="3718603" cy="2778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0" name="Picture" r:id="rId3" imgW="2785403" imgH="2553286" progId="Word.Picture.8">
                    <p:embed/>
                  </p:oleObj>
                </mc:Choice>
                <mc:Fallback>
                  <p:oleObj name="Picture" r:id="rId3" imgW="2785403" imgH="2553286" progId="Word.Picture.8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723" y="179861"/>
                          <a:ext cx="3718603" cy="27789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5270723" y="2958809"/>
              <a:ext cx="3765327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uk-UA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Механічні характеристики ДПС НЗ при зниженні магнітного потоку</a:t>
              </a:r>
              <a:endParaRPr lang="uk-UA" i="1" dirty="0"/>
            </a:p>
          </p:txBody>
        </p:sp>
      </p:grp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063781"/>
              </p:ext>
            </p:extLst>
          </p:nvPr>
        </p:nvGraphicFramePr>
        <p:xfrm>
          <a:off x="4610526" y="4061659"/>
          <a:ext cx="1546709" cy="70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Уравнение" r:id="rId5" imgW="863280" imgH="393480" progId="Equation.3">
                  <p:embed/>
                </p:oleObj>
              </mc:Choice>
              <mc:Fallback>
                <p:oleObj name="Уравнение" r:id="rId5" imgW="863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526" y="4061659"/>
                        <a:ext cx="1546709" cy="7038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9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0" grpId="0" animBg="1" autoUpdateAnimBg="0"/>
      <p:bldP spid="12" grpId="0" animBg="1"/>
      <p:bldP spid="19" grpId="0" animBg="1" autoUpdateAnimBg="0"/>
      <p:bldP spid="2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3340" y="405647"/>
            <a:ext cx="4864582" cy="23698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Оскільки магнітна система двигуна в номінальному режимі значною мірою насичена, то практично впливати на потік можна тільки в напрямку його зменшення.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Здійснюється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 шляхом введення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коло збудження двигуна.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0645" y="2928088"/>
            <a:ext cx="4829971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Основні показники регулювання зміною потоку: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для машин нормального виконання  діапазон регулювання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= (1,5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 де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кутник 3"/>
          <p:cNvSpPr>
            <a:spLocks noChangeArrowheads="1"/>
          </p:cNvSpPr>
          <p:nvPr/>
        </p:nvSpPr>
        <p:spPr bwMode="auto">
          <a:xfrm>
            <a:off x="107950" y="89450"/>
            <a:ext cx="89281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зміною магнітного потоку двигуна</a:t>
            </a:r>
            <a:endParaRPr lang="uk-UA" sz="24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937921" y="272517"/>
            <a:ext cx="4132741" cy="4630099"/>
            <a:chOff x="4937921" y="272517"/>
            <a:chExt cx="4132741" cy="4630099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1842588"/>
                </p:ext>
              </p:extLst>
            </p:nvPr>
          </p:nvGraphicFramePr>
          <p:xfrm>
            <a:off x="4941028" y="272517"/>
            <a:ext cx="4129632" cy="3342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Picture" r:id="rId3" imgW="3126135" imgH="2467414" progId="Word.Picture.8">
                    <p:embed/>
                  </p:oleObj>
                </mc:Choice>
                <mc:Fallback>
                  <p:oleObj name="Picture" r:id="rId3" imgW="3126135" imgH="2467414" progId="Word.Picture.8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1028" y="272517"/>
                          <a:ext cx="4129632" cy="33428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Прямоугольник 12"/>
            <p:cNvSpPr/>
            <p:nvPr/>
          </p:nvSpPr>
          <p:spPr>
            <a:xfrm>
              <a:off x="4937921" y="3702287"/>
              <a:ext cx="4132741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Графіки зміни швидкості ДПС НЗ при зниженні потоку для різних моментів </a:t>
              </a:r>
              <a:r>
                <a:rPr lang="uk-UA" i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навантаження (1-  </a:t>
              </a:r>
              <a:r>
                <a:rPr lang="uk-UA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великий М</a:t>
              </a:r>
              <a:r>
                <a:rPr lang="uk-UA" i="1" baseline="-25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с</a:t>
              </a:r>
              <a:r>
                <a:rPr lang="uk-UA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; 2- малий М</a:t>
              </a:r>
              <a:r>
                <a:rPr lang="uk-UA" i="1" baseline="-25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с</a:t>
              </a:r>
              <a:r>
                <a:rPr lang="uk-UA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; 3 - при  М</a:t>
              </a:r>
              <a:r>
                <a:rPr lang="uk-UA" i="1" baseline="-25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с </a:t>
              </a:r>
              <a:r>
                <a:rPr lang="uk-UA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</a:t>
              </a:r>
              <a:r>
                <a:rPr lang="uk-UA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0).</a:t>
              </a:r>
              <a:endParaRPr lang="uk-UA" i="1" dirty="0"/>
            </a:p>
          </p:txBody>
        </p: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7950" y="4912406"/>
            <a:ext cx="896271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струми в обмотці збудження малі, то не складно здійснити плавне регулювання (при використанні тиристорних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збуджувачів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47675" indent="-174625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спосіб є економічним, оскільки втрати, відносно номінальних значень, змінюються несуттєво;</a:t>
            </a:r>
          </a:p>
          <a:p>
            <a:pPr marL="447675" indent="-174625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жорсткість характеристик знижується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пропорційно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величині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потоку;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0" grpId="0" animBg="1" autoUpdateAnimBg="0"/>
      <p:bldP spid="1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3339" y="3754320"/>
            <a:ext cx="8962711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На практиці цей спосіб використовують як допоміжний і застосовують для регулювання швидкості вверх від номінальної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разом із регулюванням напруги на якорі.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950" y="416857"/>
            <a:ext cx="8962711" cy="3323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 момент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                     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 це означає, що із збільшенням  швидкості момент зменшується і даний спосіб можна віднести до способу регулювання з постійною потужністю;</a:t>
            </a:r>
          </a:p>
          <a:p>
            <a:pPr marL="534988" indent="-174625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діапазон зміни швидкості при зміні магнітного потоку є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обмеженим,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практично швидкість можна змінити до +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20 %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uk-UA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34988" indent="-174625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із точки зору витрат на устаткування цей спосіб найбільш ефективний через малу потужність джерела живлення обмотки збудження.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кутник 3"/>
          <p:cNvSpPr>
            <a:spLocks noChangeArrowheads="1"/>
          </p:cNvSpPr>
          <p:nvPr/>
        </p:nvSpPr>
        <p:spPr bwMode="auto">
          <a:xfrm>
            <a:off x="107950" y="89450"/>
            <a:ext cx="89281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Регулювання швидкості зміною магнітного потоку двигуна</a:t>
            </a:r>
            <a:endParaRPr lang="uk-UA" sz="2400" b="1" i="1" u="sng" spc="-6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18306"/>
              </p:ext>
            </p:extLst>
          </p:nvPr>
        </p:nvGraphicFramePr>
        <p:xfrm>
          <a:off x="4067944" y="418635"/>
          <a:ext cx="1318251" cy="40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Уравнение" r:id="rId3" imgW="761760" imgH="228600" progId="Equation.3">
                  <p:embed/>
                </p:oleObj>
              </mc:Choice>
              <mc:Fallback>
                <p:oleObj name="Уравнение" r:id="rId3" imgW="7617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18635"/>
                        <a:ext cx="1318251" cy="40096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1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7" grpId="0" uiExpand="1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0"/>
          <p:cNvSpPr/>
          <p:nvPr/>
        </p:nvSpPr>
        <p:spPr>
          <a:xfrm>
            <a:off x="107950" y="5867400"/>
            <a:ext cx="8929688" cy="923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algn="ctr"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1 – вал; 2 – передній підшипниковий щит; 3 - колектор; 4 - щітки; 5 - осердя якоря; 6 - осердя головного полюса; 7 - полюсна котушка; 8 - станина; 9 - задній підшипниковий щит; 10 - вентилятор; 11 – лапи; 12 - підшипник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Основні конструктивні елементи МПС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1080" r="975" b="9720"/>
          <a:stretch>
            <a:fillRect/>
          </a:stretch>
        </p:blipFill>
        <p:spPr bwMode="auto">
          <a:xfrm>
            <a:off x="792163" y="476250"/>
            <a:ext cx="7807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Принцип дії двигунів постійного струму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046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Електричні машини мають властивість оборотності, тобто вони можуть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працю-вати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як у режимі генератора, так і в режимі двигуна. Тому якщо МПС підключити до джерела енергії постійного струму, то в обмотці збудження й в обмотці якоря машини з'являться струми.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28775"/>
            <a:ext cx="28797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628775"/>
            <a:ext cx="28971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r="906" b="1122"/>
          <a:stretch>
            <a:fillRect/>
          </a:stretch>
        </p:blipFill>
        <p:spPr bwMode="auto">
          <a:xfrm>
            <a:off x="6011863" y="1557338"/>
            <a:ext cx="28987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800" r="954" b="1401"/>
          <a:stretch>
            <a:fillRect/>
          </a:stretch>
        </p:blipFill>
        <p:spPr bwMode="auto">
          <a:xfrm>
            <a:off x="4500563" y="3549650"/>
            <a:ext cx="4548187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6"/>
          <p:cNvSpPr/>
          <p:nvPr/>
        </p:nvSpPr>
        <p:spPr>
          <a:xfrm>
            <a:off x="121443" y="3913188"/>
            <a:ext cx="4392613" cy="1046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Взаємодія струму якоря з полем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збуд-ження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створюють на валу якоря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елект-ромагнітний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момент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 err="1">
                <a:latin typeface="Calibri" pitchFamily="34" charset="0"/>
                <a:cs typeface="Calibri" pitchFamily="34" charset="0"/>
              </a:rPr>
              <a:t>ем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цей момент є обертовим (рушійним) моментом.</a:t>
            </a:r>
          </a:p>
        </p:txBody>
      </p:sp>
      <p:sp>
        <p:nvSpPr>
          <p:cNvPr id="11" name="Прямокутник 9"/>
          <p:cNvSpPr/>
          <p:nvPr/>
        </p:nvSpPr>
        <p:spPr>
          <a:xfrm>
            <a:off x="140146" y="5085184"/>
            <a:ext cx="4392613" cy="1570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Під дією електромагнітного моменту якір машини починає обертатися і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ма-шина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буде працювати в режимі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елект-ричного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двигуна, споживаючи з мережі електричну енергію і перетворюючи її в механічну.</a:t>
            </a:r>
          </a:p>
        </p:txBody>
      </p:sp>
    </p:spTree>
    <p:extLst>
      <p:ext uri="{BB962C8B-B14F-4D97-AF65-F5344CB8AC3E}">
        <p14:creationId xmlns:p14="http://schemas.microsoft.com/office/powerpoint/2010/main" val="7886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33773" y="3069054"/>
            <a:ext cx="8928100" cy="1726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marL="809625" indent="-809625">
              <a:lnSpc>
                <a:spcPct val="85000"/>
              </a:lnSpc>
              <a:defRPr/>
            </a:pP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зворотна електрорушійна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си-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 marL="809625" indent="-809625">
              <a:lnSpc>
                <a:spcPct val="85000"/>
              </a:lnSpc>
              <a:defRPr/>
            </a:pPr>
            <a:r>
              <a:rPr lang="uk-UA" sz="2200" dirty="0" err="1">
                <a:latin typeface="Calibri" pitchFamily="34" charset="0"/>
                <a:cs typeface="Calibri" pitchFamily="34" charset="0"/>
              </a:rPr>
              <a:t>ла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індукується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 обмотках якоря</a:t>
            </a:r>
          </a:p>
          <a:p>
            <a:pPr marL="809625" indent="-809625"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при його обертанні;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09625" indent="-809625">
              <a:lnSpc>
                <a:spcPct val="85000"/>
              </a:lnSpc>
              <a:defRPr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кутова швидкість якоря;</a:t>
            </a:r>
          </a:p>
          <a:p>
            <a:pPr marL="809625" indent="-809625">
              <a:lnSpc>
                <a:spcPct val="85000"/>
              </a:lnSpc>
              <a:defRPr/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-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постійний коефіцієнт, що залежить від конструкції двигуна;</a:t>
            </a:r>
          </a:p>
          <a:p>
            <a:pPr>
              <a:lnSpc>
                <a:spcPct val="85000"/>
              </a:lnSpc>
              <a:defRPr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магнітний потік одного полюса обмотки збудження.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>
                <a:solidFill>
                  <a:schemeClr val="tx2"/>
                </a:solidFill>
              </a:rPr>
              <a:t>Принцип дії двигунів постійного струму</a:t>
            </a:r>
          </a:p>
        </p:txBody>
      </p:sp>
      <p:grpSp>
        <p:nvGrpSpPr>
          <p:cNvPr id="8" name="Групувати 13"/>
          <p:cNvGrpSpPr>
            <a:grpSpLocks/>
          </p:cNvGrpSpPr>
          <p:nvPr/>
        </p:nvGrpSpPr>
        <p:grpSpPr bwMode="auto">
          <a:xfrm>
            <a:off x="4572000" y="503239"/>
            <a:ext cx="4506913" cy="3749280"/>
            <a:chOff x="4860032" y="504000"/>
            <a:chExt cx="4219319" cy="3669023"/>
          </a:xfrm>
        </p:grpSpPr>
        <p:grpSp>
          <p:nvGrpSpPr>
            <p:cNvPr id="9" name="Групувати 11"/>
            <p:cNvGrpSpPr>
              <a:grpSpLocks/>
            </p:cNvGrpSpPr>
            <p:nvPr/>
          </p:nvGrpSpPr>
          <p:grpSpPr bwMode="auto">
            <a:xfrm>
              <a:off x="4860032" y="504000"/>
              <a:ext cx="4219319" cy="3322298"/>
              <a:chOff x="4860032" y="504000"/>
              <a:chExt cx="4219319" cy="3322298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04000"/>
                <a:ext cx="4219319" cy="3322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7236296" y="2564904"/>
                <a:ext cx="1188000" cy="61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uk-UA" sz="2800" b="1" i="1">
                    <a:latin typeface="Times New Roman" pitchFamily="18" charset="0"/>
                    <a:cs typeface="Times New Roman" pitchFamily="18" charset="0"/>
                  </a:rPr>
                  <a:t>ЕРС</a:t>
                </a:r>
              </a:p>
            </p:txBody>
          </p:sp>
        </p:grpSp>
        <p:sp>
          <p:nvSpPr>
            <p:cNvPr id="10" name="Прямокутник 12"/>
            <p:cNvSpPr/>
            <p:nvPr/>
          </p:nvSpPr>
          <p:spPr>
            <a:xfrm>
              <a:off x="4860032" y="3859725"/>
              <a:ext cx="4176327" cy="3132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0" rIns="36000" bIns="0">
              <a:spAutoFit/>
            </a:bodyPr>
            <a:lstStyle/>
            <a:p>
              <a:pPr algn="ctr">
                <a:defRPr/>
              </a:pPr>
              <a:r>
                <a:rPr lang="uk-UA" sz="2400" i="1" dirty="0">
                  <a:latin typeface="Calibri" pitchFamily="34" charset="0"/>
                  <a:cs typeface="Calibri" pitchFamily="34" charset="0"/>
                </a:rPr>
                <a:t>Напрямок зворотної ЕРС у ДПС</a:t>
              </a: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107950" y="503238"/>
            <a:ext cx="4608066" cy="2014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В процесі роботи двигуна його якір обертається в магнітному полі і в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об-мотці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якоря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індукується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ЕРС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Е,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напря-мок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якої, можна визначити за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прави-лом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“правої руки”. Ця ЕРС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спрямова-на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проти струму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І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тому називається зворотною електрорушійною силою:</a:t>
            </a:r>
          </a:p>
        </p:txBody>
      </p:sp>
      <p:graphicFrame>
        <p:nvGraphicFramePr>
          <p:cNvPr id="1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18059"/>
              </p:ext>
            </p:extLst>
          </p:nvPr>
        </p:nvGraphicFramePr>
        <p:xfrm>
          <a:off x="2339752" y="2517636"/>
          <a:ext cx="1806748" cy="55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Формула" r:id="rId4" imgW="799753" imgH="241195" progId="Equation.3">
                  <p:embed/>
                </p:oleObj>
              </mc:Choice>
              <mc:Fallback>
                <p:oleObj name="Формула" r:id="rId4" imgW="799753" imgH="241195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517636"/>
                        <a:ext cx="1806748" cy="5513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3"/>
          <p:cNvSpPr/>
          <p:nvPr/>
        </p:nvSpPr>
        <p:spPr>
          <a:xfrm>
            <a:off x="133491" y="4787135"/>
            <a:ext cx="8928100" cy="578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Для електричного кола якоря двигуна, що працює в усталеному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режи-мі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справедливий Другий закон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Кірхгофа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74987"/>
              </p:ext>
            </p:extLst>
          </p:nvPr>
        </p:nvGraphicFramePr>
        <p:xfrm>
          <a:off x="5204444" y="5076188"/>
          <a:ext cx="3811577" cy="57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Формула" r:id="rId6" imgW="1612900" imgH="241300" progId="Equation.3">
                  <p:embed/>
                </p:oleObj>
              </mc:Choice>
              <mc:Fallback>
                <p:oleObj name="Формула" r:id="rId6" imgW="161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444" y="5076188"/>
                        <a:ext cx="3811577" cy="57660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3"/>
          <p:cNvSpPr/>
          <p:nvPr/>
        </p:nvSpPr>
        <p:spPr>
          <a:xfrm>
            <a:off x="104891" y="5661248"/>
            <a:ext cx="89281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напруга на затискачах якоря;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опір в обмотці якоря;</a:t>
            </a:r>
          </a:p>
          <a:p>
            <a:r>
              <a:rPr lang="uk-UA" sz="2200" i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величина додаткового опору у колі якоря;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uk-UA" sz="2200" i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сила струму в обмотці якоря.</a:t>
            </a:r>
          </a:p>
        </p:txBody>
      </p:sp>
    </p:spTree>
    <p:extLst>
      <p:ext uri="{BB962C8B-B14F-4D97-AF65-F5344CB8AC3E}">
        <p14:creationId xmlns:p14="http://schemas.microsoft.com/office/powerpoint/2010/main" val="13868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 autoUpdateAnimBg="0"/>
      <p:bldP spid="4" grpId="0" uiExpand="1" build="p" animBg="1" autoUpdateAnimBg="0"/>
      <p:bldP spid="15" grpId="0" build="p" animBg="1" autoUpdateAnimBg="0"/>
      <p:bldP spid="17" grpId="0" uiExpand="1" build="p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>
                <a:solidFill>
                  <a:schemeClr val="tx2"/>
                </a:solidFill>
              </a:rPr>
              <a:t>Принцип дії двигунів постійного струму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3"/>
          <p:cNvSpPr/>
          <p:nvPr/>
        </p:nvSpPr>
        <p:spPr>
          <a:xfrm>
            <a:off x="128191" y="523875"/>
            <a:ext cx="8928100" cy="11079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Величину обертового електромагнітного моменту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що створюється на якорі електродвигуна, можна визначити за законом електромагнітних сил: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86228"/>
              </p:ext>
            </p:extLst>
          </p:nvPr>
        </p:nvGraphicFramePr>
        <p:xfrm>
          <a:off x="3419872" y="1268760"/>
          <a:ext cx="2088232" cy="52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Формула" r:id="rId3" imgW="977900" imgH="241300" progId="Equation.3">
                  <p:embed/>
                </p:oleObj>
              </mc:Choice>
              <mc:Fallback>
                <p:oleObj name="Формула" r:id="rId3" imgW="977900" imgH="241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268760"/>
                        <a:ext cx="2088232" cy="52375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кутник 3"/>
          <p:cNvSpPr/>
          <p:nvPr/>
        </p:nvSpPr>
        <p:spPr>
          <a:xfrm>
            <a:off x="107950" y="1844824"/>
            <a:ext cx="8928100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постійний коефіцієнт, що залежить від конструкції двигуна.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7"/>
          <p:cNvSpPr/>
          <p:nvPr/>
        </p:nvSpPr>
        <p:spPr>
          <a:xfrm>
            <a:off x="106362" y="5385501"/>
            <a:ext cx="8929688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ДПС набули широкого застосування в електроприводах, де потрібно плавне й у широких межах регулювання частоти обертання, тому що у відношенні регулювальних властивостей вони мають безперечні переваги перед двигунами змінного струму.</a:t>
            </a:r>
          </a:p>
        </p:txBody>
      </p:sp>
      <p:sp>
        <p:nvSpPr>
          <p:cNvPr id="14" name="Прямокутник 14"/>
          <p:cNvSpPr/>
          <p:nvPr/>
        </p:nvSpPr>
        <p:spPr>
          <a:xfrm>
            <a:off x="97384" y="2243872"/>
            <a:ext cx="8928100" cy="31416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   Електромагнітний момент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приводить якір двигуна в обертання, що через вал передається виконавчому механізму. При цьому на вал двигуна діють такі моменти: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  обертовий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(електромагнітний)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момент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 err="1">
                <a:latin typeface="Calibri" pitchFamily="34" charset="0"/>
                <a:cs typeface="Calibri" pitchFamily="34" charset="0"/>
              </a:rPr>
              <a:t>ем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;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  момент холостого ходу М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0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зумовлений механічними і магнітними втратами в двигуні, що не залежить від навантаження і у ДПС нормального виконання не перевищує 2-6 % від номінального значення обертового моменту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 err="1">
                <a:latin typeface="Calibri" pitchFamily="34" charset="0"/>
                <a:cs typeface="Calibri" pitchFamily="34" charset="0"/>
              </a:rPr>
              <a:t>н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  корисний (рушійний) момент М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тобто момент механізму, що приводить в рух виконавчий механізм;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  динамічний момент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 err="1">
                <a:latin typeface="Calibri" pitchFamily="34" charset="0"/>
                <a:cs typeface="Calibri" pitchFamily="34" charset="0"/>
              </a:rPr>
              <a:t>дин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що виникає при зміні частоти обертів двигуна, (під дією цього моменту створюється запас кінетичної енергії обертових частин двигуна і механізму):</a:t>
            </a:r>
          </a:p>
        </p:txBody>
      </p:sp>
    </p:spTree>
    <p:extLst>
      <p:ext uri="{BB962C8B-B14F-4D97-AF65-F5344CB8AC3E}">
        <p14:creationId xmlns:p14="http://schemas.microsoft.com/office/powerpoint/2010/main" val="20609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 autoUpdateAnimBg="0"/>
      <p:bldP spid="13" grpId="0" uiExpand="1" build="p" animBg="1" autoUpdateAnimBg="0"/>
      <p:bldP spid="15" grpId="0" animBg="1" autoUpdateAnimBg="0"/>
      <p:bldP spid="14" grpId="0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8"/>
          <p:cNvSpPr/>
          <p:nvPr/>
        </p:nvSpPr>
        <p:spPr>
          <a:xfrm>
            <a:off x="109538" y="3671888"/>
            <a:ext cx="8926512" cy="922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Підставивши у цю формулу значення сили струму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 формули закону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елект-ромагнітних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сил отримаємо формулу </a:t>
            </a:r>
            <a:r>
              <a:rPr lang="uk-UA" sz="2000" u="sng" dirty="0">
                <a:latin typeface="Calibri" pitchFamily="34" charset="0"/>
                <a:cs typeface="Calibri" pitchFamily="34" charset="0"/>
              </a:rPr>
              <a:t>механічної характеристики двигунів постійного струму: 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07950" y="503238"/>
            <a:ext cx="8928100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Якщо із виразів для електрорушійної сили та другого закону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Кірхгофа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визна-чити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кутову швидкість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ω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то отримаємо формулу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електромеханічної характеристики двигунів постійного струму</a:t>
            </a:r>
            <a:r>
              <a:rPr lang="uk-UA" sz="2000" u="sng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6" name="Прямокутник 6"/>
          <p:cNvSpPr/>
          <p:nvPr/>
        </p:nvSpPr>
        <p:spPr>
          <a:xfrm>
            <a:off x="109538" y="2012950"/>
            <a:ext cx="8926512" cy="1538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З цієї формули видно, що регулювати кутову швидкість якоря двигуна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постій-ного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струму можна шляхом зміни: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напруги на затискачах якоря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U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магнітного потоку обмотки збудження –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Ф,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величини додаткового (пускорегулювального) опору у колі якоря -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R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Основні рівняння двигунів постійного струму</a:t>
            </a:r>
          </a:p>
        </p:txBody>
      </p:sp>
      <p:sp>
        <p:nvSpPr>
          <p:cNvPr id="8" name="Прямокутник 15"/>
          <p:cNvSpPr/>
          <p:nvPr/>
        </p:nvSpPr>
        <p:spPr>
          <a:xfrm>
            <a:off x="107950" y="5111750"/>
            <a:ext cx="8928100" cy="7842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Величина корисного (номінального) моменту двигуна пропорційна корисній потужності двигуна, що дає можливість аналогічно одержати вираз корисного (номінального) моменту:</a:t>
            </a:r>
          </a:p>
        </p:txBody>
      </p:sp>
      <p:sp>
        <p:nvSpPr>
          <p:cNvPr id="9" name="Прямокутник 16"/>
          <p:cNvSpPr/>
          <p:nvPr/>
        </p:nvSpPr>
        <p:spPr>
          <a:xfrm>
            <a:off x="3492500" y="5661025"/>
            <a:ext cx="2413000" cy="523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9,55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/п,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17"/>
          <p:cNvSpPr/>
          <p:nvPr/>
        </p:nvSpPr>
        <p:spPr>
          <a:xfrm>
            <a:off x="107950" y="6227763"/>
            <a:ext cx="8928100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Р</a:t>
            </a:r>
            <a:r>
              <a:rPr lang="uk-UA" sz="2000" i="1" baseline="-25000" dirty="0" err="1">
                <a:latin typeface="Calibri" pitchFamily="34" charset="0"/>
                <a:cs typeface="Calibri" pitchFamily="34" charset="0"/>
              </a:rPr>
              <a:t>н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корисна (номінальна) потужність двигуна (потужність на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валу), Вт;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 err="1">
                <a:latin typeface="Calibri" pitchFamily="34" charset="0"/>
                <a:cs typeface="Calibri" pitchFamily="34" charset="0"/>
              </a:rPr>
              <a:t>н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ко-рисний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(номінальний) момент,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Н·м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п -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частота обертів, об/хв.</a:t>
            </a:r>
          </a:p>
        </p:txBody>
      </p:sp>
      <p:graphicFrame>
        <p:nvGraphicFramePr>
          <p:cNvPr id="12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23428"/>
              </p:ext>
            </p:extLst>
          </p:nvPr>
        </p:nvGraphicFramePr>
        <p:xfrm>
          <a:off x="5435600" y="1179512"/>
          <a:ext cx="2670951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Формула" r:id="rId3" imgW="1586811" imgH="495085" progId="Equation.3">
                  <p:embed/>
                </p:oleObj>
              </mc:Choice>
              <mc:Fallback>
                <p:oleObj name="Формула" r:id="rId3" imgW="1586811" imgH="495085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179512"/>
                        <a:ext cx="2670951" cy="8334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4"/>
          <p:cNvGraphicFramePr>
            <a:graphicFrameLocks noChangeAspect="1"/>
          </p:cNvGraphicFramePr>
          <p:nvPr/>
        </p:nvGraphicFramePr>
        <p:xfrm>
          <a:off x="2886075" y="4292600"/>
          <a:ext cx="2997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Формула" r:id="rId5" imgW="1815312" imgH="495085" progId="Equation.3">
                  <p:embed/>
                </p:oleObj>
              </mc:Choice>
              <mc:Fallback>
                <p:oleObj name="Формула" r:id="rId5" imgW="1815312" imgH="495085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4292600"/>
                        <a:ext cx="2997200" cy="819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8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uiExpand="1" build="p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>
                <a:solidFill>
                  <a:schemeClr val="tx2"/>
                </a:solidFill>
              </a:rPr>
              <a:t>Принцип дії двигунів постійного струму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8138" b="12405"/>
          <a:stretch>
            <a:fillRect/>
          </a:stretch>
        </p:blipFill>
        <p:spPr bwMode="auto">
          <a:xfrm>
            <a:off x="179388" y="549275"/>
            <a:ext cx="48244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7950" y="5445125"/>
            <a:ext cx="3240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ДПС LEROY SOMER серії LSK (Франція)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076825" y="549275"/>
            <a:ext cx="215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ДПС серії 2П (Україна)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" r="1494" b="1619"/>
          <a:stretch>
            <a:fillRect/>
          </a:stretch>
        </p:blipFill>
        <p:spPr bwMode="auto">
          <a:xfrm>
            <a:off x="3276600" y="1498600"/>
            <a:ext cx="5786438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5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1182</TotalTime>
  <Words>4412</Words>
  <Application>Microsoft Office PowerPoint</Application>
  <PresentationFormat>Экран (4:3)</PresentationFormat>
  <Paragraphs>291</Paragraphs>
  <Slides>37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Arial</vt:lpstr>
      <vt:lpstr>Calibri</vt:lpstr>
      <vt:lpstr>Georgia</vt:lpstr>
      <vt:lpstr>Symbol</vt:lpstr>
      <vt:lpstr>Times New Roman</vt:lpstr>
      <vt:lpstr>Trebuchet MS</vt:lpstr>
      <vt:lpstr>Wingdings</vt:lpstr>
      <vt:lpstr>Воздушный поток</vt:lpstr>
      <vt:lpstr>Формула</vt:lpstr>
      <vt:lpstr>Picture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Леонід Волвін</cp:lastModifiedBy>
  <cp:revision>139</cp:revision>
  <dcterms:created xsi:type="dcterms:W3CDTF">2016-01-28T10:07:47Z</dcterms:created>
  <dcterms:modified xsi:type="dcterms:W3CDTF">2023-11-16T06:42:33Z</dcterms:modified>
</cp:coreProperties>
</file>