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26" y="8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6BAD3-FFD2-4DD0-B8FA-30D8F7454E04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DC035-D248-4A15-94DD-6937F63339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8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DF8387-D42D-49AB-850A-B7759DBB1036}" type="datetimeFigureOut">
              <a:rPr lang="uk-UA" smtClean="0"/>
              <a:t>10.04.2017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8B6E09-4145-4A54-8CA0-31D292E6697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2611" y="119336"/>
            <a:ext cx="8998322" cy="5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400" b="1" i="1" u="sng" spc="-30" dirty="0">
                <a:solidFill>
                  <a:schemeClr val="tx2"/>
                </a:solidFill>
              </a:rPr>
              <a:t>ОСНОВИ АВТОМАТИЧНОГО КЕРУВАННЯ ЕЛЕКТРОПРИВОДАМИ</a:t>
            </a:r>
            <a:endParaRPr lang="uk-UA" sz="2400" i="1" u="sng" spc="-3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91975" y="673298"/>
            <a:ext cx="8958957" cy="61400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algn="ctr" eaLnBrk="0" hangingPunct="0">
              <a:buFont typeface="Arial" charset="0"/>
              <a:buNone/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ПЛАН</a:t>
            </a: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1. Роль і задачі автоматичного керування електроприводами;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 Типові схеми автоматизованого керування двигунами змінного струму: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2.1 нереверсивне керування асинхронним електродвигуном;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2.2 реверсивне керування асинхронним електродвигуном;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2.3 керування асинхронним електродвигуном у функції шляху;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 marL="361950" indent="-361950"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2.4 керування трифазним асинхронним електродвигуном з перемиканням обмотки статора із «зірки» на «трикутник» при пуску;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 marL="361950" indent="-361950"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2.5 керування пуском асинхронного двигуна з фазним ротором у функції часу;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 marL="361950" indent="-361950"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2.6 </a:t>
            </a:r>
            <a:r>
              <a:rPr lang="uk-UA" sz="2000" i="1" spc="-20" dirty="0">
                <a:latin typeface="Calibri" pitchFamily="34" charset="0"/>
                <a:cs typeface="Calibri" pitchFamily="34" charset="0"/>
              </a:rPr>
              <a:t>керування пуском асинхронного двигуна з фазним ротором у функції струму;</a:t>
            </a:r>
            <a:endParaRPr lang="uk-UA" sz="2000" b="1" i="1" spc="-20" dirty="0">
              <a:latin typeface="Calibri" pitchFamily="34" charset="0"/>
              <a:cs typeface="Calibri" pitchFamily="34" charset="0"/>
            </a:endParaRPr>
          </a:p>
          <a:p>
            <a:pPr marL="361950" indent="-361950"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2.7 керування</a:t>
            </a:r>
            <a:r>
              <a:rPr lang="uk-UA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багатошвидкісними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двигунами;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 marL="361950" indent="-361950"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2.8 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пуск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і автоматичне керування гальмуванням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противмиканням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 smtClean="0">
                <a:latin typeface="Calibri" pitchFamily="34" charset="0"/>
                <a:cs typeface="Calibri" pitchFamily="34" charset="0"/>
              </a:rPr>
              <a:t>асинхронно-го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двигуна;</a:t>
            </a:r>
            <a:endParaRPr lang="uk-UA" sz="2000" b="1" i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2.9 </a:t>
            </a:r>
            <a:r>
              <a:rPr lang="uk-UA" sz="2000" i="1" spc="-70" dirty="0" smtClean="0">
                <a:latin typeface="Calibri" pitchFamily="34" charset="0"/>
                <a:cs typeface="Calibri" pitchFamily="34" charset="0"/>
              </a:rPr>
              <a:t>пуск </a:t>
            </a:r>
            <a:r>
              <a:rPr lang="uk-UA" sz="2000" i="1" spc="-70" dirty="0">
                <a:latin typeface="Calibri" pitchFamily="34" charset="0"/>
                <a:cs typeface="Calibri" pitchFamily="34" charset="0"/>
              </a:rPr>
              <a:t>і автоматичне керування з динамічним гальмуванням асинхронного двигуна.</a:t>
            </a:r>
            <a:endParaRPr lang="uk-UA" sz="2000" b="1" i="1" spc="-7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3. Схеми керування електроприводами на безконтактних логічних елементах.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Література:</a:t>
            </a:r>
            <a:endParaRPr lang="uk-UA" sz="20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  <a:defRPr/>
            </a:pP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 Електропривод:</a:t>
            </a:r>
            <a:r>
              <a:rPr lang="uk-UA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Навч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Посіб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./ О.ІО.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Синявський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П.І. Савченко, В.В. Савченко, Ю.М.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Лавріненко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В.В.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Козирський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Ю.М.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Хандола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І.П.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Ільїчов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; За ред. О.Ю.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Синявського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 - К.: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Аграр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Медіа Груп, 2013.-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586с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i="1" dirty="0">
                <a:latin typeface="Calibri" pitchFamily="34" charset="0"/>
                <a:cs typeface="Calibri" pitchFamily="34" charset="0"/>
              </a:rPr>
              <a:t>ISBN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978-617-646-201-9;</a:t>
            </a:r>
          </a:p>
          <a:p>
            <a:pPr>
              <a:lnSpc>
                <a:spcPct val="95000"/>
              </a:lnSpc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 Електропривод сільськогосподарських машин, агрегатів та потокових ліній: Підручник / Є.Л.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 Б.В.Зайцев, О.С.Марченко та ін.; Ред. Є.Л.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 – К. : Вища освіта, 2001. – 288 </a:t>
            </a:r>
            <a:r>
              <a:rPr lang="uk-UA" sz="2000" i="1" dirty="0" smtClean="0">
                <a:latin typeface="Calibri" pitchFamily="34" charset="0"/>
                <a:cs typeface="Calibri" pitchFamily="34" charset="0"/>
              </a:rPr>
              <a:t>c.</a:t>
            </a:r>
            <a:endParaRPr lang="uk-UA" sz="20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b="1" dirty="0" smtClean="0"/>
              <a:t>       Керування </a:t>
            </a:r>
            <a:r>
              <a:rPr lang="uk-UA" sz="2400" b="1" dirty="0"/>
              <a:t>пуском асинхронного двигуна з фазним ротором у функції струму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61" y="1194128"/>
            <a:ext cx="4953444" cy="547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924943"/>
            <a:ext cx="3857041" cy="271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b="1" dirty="0" smtClean="0"/>
              <a:t>       </a:t>
            </a:r>
            <a:r>
              <a:rPr lang="uk-UA" sz="2400" b="1" dirty="0"/>
              <a:t>Керування</a:t>
            </a:r>
            <a:r>
              <a:rPr lang="uk-UA" sz="2400" dirty="0"/>
              <a:t> </a:t>
            </a:r>
            <a:r>
              <a:rPr lang="uk-UA" sz="2400" b="1" dirty="0" err="1"/>
              <a:t>багатошвидкісними</a:t>
            </a:r>
            <a:r>
              <a:rPr lang="uk-UA" sz="2400" b="1" dirty="0"/>
              <a:t> двигунами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80782"/>
            <a:ext cx="6172547" cy="557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5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b="1" dirty="0" smtClean="0"/>
              <a:t>Пуск </a:t>
            </a:r>
            <a:r>
              <a:rPr lang="uk-UA" sz="2400" b="1" dirty="0"/>
              <a:t>і автоматичне керування гальмуванням </a:t>
            </a:r>
            <a:r>
              <a:rPr lang="uk-UA" sz="2400" b="1" dirty="0" err="1" smtClean="0"/>
              <a:t>противмиканням</a:t>
            </a:r>
            <a:r>
              <a:rPr lang="uk-UA" sz="2400" b="1" dirty="0" smtClean="0"/>
              <a:t> </a:t>
            </a:r>
            <a:r>
              <a:rPr lang="uk-UA" sz="2400" b="1" dirty="0"/>
              <a:t>асинхронного двигуна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image1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2489666" y="1550114"/>
            <a:ext cx="6572339" cy="51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06407"/>
              </p:ext>
            </p:extLst>
          </p:nvPr>
        </p:nvGraphicFramePr>
        <p:xfrm>
          <a:off x="133905" y="2348880"/>
          <a:ext cx="2341647" cy="356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CorelDRAW" r:id="rId4" imgW="1517932" imgH="2466977" progId="CorelDraw.Graphic.15">
                  <p:embed/>
                </p:oleObj>
              </mc:Choice>
              <mc:Fallback>
                <p:oleObj name="CorelDRAW" r:id="rId4" imgW="1517932" imgH="2466977" progId="CorelDraw.Graphic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05" y="2348880"/>
                        <a:ext cx="2341647" cy="3561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3905" y="1700808"/>
            <a:ext cx="2341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/>
              <a:t>Реле </a:t>
            </a:r>
            <a:r>
              <a:rPr lang="uk-UA" sz="2000" i="1" dirty="0"/>
              <a:t>контролю швидкості РКС-М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1100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b="1" dirty="0"/>
              <a:t>Пуск і автоматичне керування з динамічним гальмуванням асинхронного двигуна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Лабор1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05" y="1159273"/>
            <a:ext cx="5256584" cy="56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8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25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Схема автоматичного керування канатно-скреперним транспортером</a:t>
            </a:r>
            <a:endParaRPr lang="uk-UA" sz="2800" b="1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Лаборат141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1656"/>
            <a:ext cx="6984776" cy="51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1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 smtClean="0">
                <a:solidFill>
                  <a:schemeClr val="tx2"/>
                </a:solidFill>
              </a:rPr>
              <a:t>СХЕМИ КЕРУВАННЯ ЕЛЕКТРОПРИВОДАМИ НА БЕЗКОНТАКТНИХ ЛОГІЧНИХ ЕЛЕМЕНТАХ</a:t>
            </a:r>
            <a:endParaRPr lang="uk-UA" sz="28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04508"/>
            <a:ext cx="8928100" cy="8658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Для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підвищення надійності роботи схеми автоматичного керування виконують на безконтактних логічних елементах, які змінюють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електро-магнітні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реле.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6834" y="1670386"/>
            <a:ext cx="3630237" cy="25925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Найпростіші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них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викону-ють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логічні функції «І», «АБО», «НІ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».</a:t>
            </a:r>
          </a:p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Багатофункціональні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еле-менти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виконують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функції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«І-НІ», «АБО-HI».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Основні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логіч-ні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елементи та їх релейно-контактні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еквіваленти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наве-дені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табл.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87" y="1484784"/>
            <a:ext cx="5297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5"/>
          <p:cNvSpPr/>
          <p:nvPr/>
        </p:nvSpPr>
        <p:spPr>
          <a:xfrm>
            <a:off x="107950" y="4278531"/>
            <a:ext cx="3630237" cy="24443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Логічний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 «І»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здійс-нює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логічне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множення.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На його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виході виникає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якщо на всі без винятку входи подані сигнали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«1».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Якщо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хоча б на одному вході сигнал відсутній, тобто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то відсутній і сигнал на виході.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3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 smtClean="0">
                <a:solidFill>
                  <a:schemeClr val="tx2"/>
                </a:solidFill>
              </a:rPr>
              <a:t>СХЕМИ КЕРУВАННЯ ЕЛЕКТРОПРИВОДАМИ НА БЕЗКОНТАКТНИХ ЛОГІЧНИХ ЕЛЕМЕНТАХ</a:t>
            </a:r>
            <a:endParaRPr lang="uk-UA" sz="28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04508"/>
            <a:ext cx="8928100" cy="8633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Логічний елемент «АБО» здійснює операцію логічного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додавання,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тобто при подачі на один, декілька або всі входи елемента сигналів (одиниць) на його виході виникає сигнал (одиниця).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07950" y="1667821"/>
            <a:ext cx="8928100" cy="115364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Логічний елемент «НІ» (інвертор) здійснює логічну операцію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запере-чення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тобто при подачі сигналу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вхід елемента на виході сигнал зникає (стає рівним «0»), При відсутності сигналу на вході елемента, тобто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існує сигнал на його виході (рівний «1»).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5"/>
          <p:cNvSpPr/>
          <p:nvPr/>
        </p:nvSpPr>
        <p:spPr>
          <a:xfrm>
            <a:off x="107950" y="2831941"/>
            <a:ext cx="8928100" cy="5760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Елементи пам’яті призначені для запам’ятовування сигналів. Логічну функцію «Пам’ять» виконує тригер.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107950" y="3401487"/>
            <a:ext cx="8928100" cy="576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Схеми керування з контактними апаратами можна замінити на схеми керування з безконтактними.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5"/>
          <p:cNvSpPr/>
          <p:nvPr/>
        </p:nvSpPr>
        <p:spPr>
          <a:xfrm>
            <a:off x="107950" y="3977542"/>
            <a:ext cx="8928100" cy="14388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Схема нереверсивного керування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двигуном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реалізується за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допомо-гою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тригера. При натисканні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«Пуск» на виході тригера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з’являється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який зберігається і після відпускання кнопки. При натисканні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«Стоп» тригер перемикається, на його виході з’являється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який зберігається і після відпускання кнопки.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63802"/>
            <a:ext cx="3085921" cy="12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416397"/>
            <a:ext cx="3008379" cy="12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 smtClean="0">
                <a:solidFill>
                  <a:schemeClr val="tx2"/>
                </a:solidFill>
              </a:rPr>
              <a:t>СХЕМИ КЕРУВАННЯ ЕЛЕКТРОПРИВОДАМИ НА БЕЗКОНТАКТНИХ ЛОГІЧНИХ ЕЛЕМЕНТАХ</a:t>
            </a:r>
            <a:endParaRPr lang="uk-UA" sz="28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04508"/>
            <a:ext cx="8928100" cy="201439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схемами 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мал. 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б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здійснюють вмикання контакторів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після натискання на відповідну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«Вперед» або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«Назад» 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блокування, яке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запобігає одночасному вмиканню обох контакторів. В схемі з логічними елементами: якщо натиснута кнопка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«Вперед» і увімкнений контактор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КМ1,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то при натисканні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«Назад» і появі на вході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5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елемента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сигналу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виході цього елемента залишається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бо на вхід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4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поданий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виходу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7210"/>
            <a:ext cx="3739258" cy="19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11" y="2839330"/>
            <a:ext cx="4473239" cy="354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8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800" b="1" i="1" u="sng" dirty="0" smtClean="0">
                <a:solidFill>
                  <a:schemeClr val="tx2"/>
                </a:solidFill>
              </a:rPr>
              <a:t>СХЕМИ КЕРУВАННЯ ЕЛЕКТРОПРИВОДАМИ НА БЕЗКОНТАКТНИХ ЛОГІЧНИХ ЕЛЕМЕНТАХ</a:t>
            </a:r>
            <a:endParaRPr lang="uk-UA" sz="28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07950" y="804508"/>
            <a:ext cx="8928100" cy="11515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схемами на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мал.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реле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вимикається після натискання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«Стоп» або при спрацюванні кінцевого вимикача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SQ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При цьому на входах логічного елемента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з’являється сигнал «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», і реле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вимикається.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44511"/>
            <a:ext cx="3164767" cy="111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20" y="1628800"/>
            <a:ext cx="3334016" cy="142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кутник 5"/>
          <p:cNvSpPr/>
          <p:nvPr/>
        </p:nvSpPr>
        <p:spPr>
          <a:xfrm>
            <a:off x="111026" y="3057366"/>
            <a:ext cx="8928100" cy="14414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 схемами на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мал.</a:t>
            </a:r>
            <a:r>
              <a:rPr lang="uk-UA" sz="2200" i="1" dirty="0" err="1" smtClean="0">
                <a:latin typeface="Calibri" pitchFamily="34" charset="0"/>
                <a:cs typeface="Calibri" pitchFamily="34" charset="0"/>
              </a:rPr>
              <a:t>г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натисканні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«Пуск» спрацьовує контактор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КМ1,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а з витримкою часу - контактор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КМ2.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 схемі з логічними елементами при натисканні на кнопку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S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В2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виході тригера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з’являється сигнал 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«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»,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який поступає на котушку контактора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через елемент затримки часу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DD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200" b="1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 котушку контактора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КМ2.</a:t>
            </a:r>
            <a:endParaRPr lang="uk-UA" sz="2200" b="1" i="1" spc="-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509427"/>
            <a:ext cx="3156199" cy="223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24598"/>
            <a:ext cx="4664392" cy="21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spc="-8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Роль і задачі автоматичного керування електроприводами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11382" y="486625"/>
            <a:ext cx="8928100" cy="11515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Керування - це сукупність дій на керуючі пристрої електропривода для забезпечення роботи машин, що він приводить у рух, відповідно з вимогами технологічного процесу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(пуску, підтримання режимів роботи і його зупинки).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07950" y="1658438"/>
            <a:ext cx="8928100" cy="14388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Залежно від участі в цих діях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керування людини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(оператора)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розрізняють: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неавтоматичне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(ручне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);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автоматизоване;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автоматичне.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111382" y="3104482"/>
            <a:ext cx="8924668" cy="863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Неавтоматичним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(ручним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 називають керування, при якому оператор приймає безпосередню участь у всіх операціях із керування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електропри-водом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кутник 8"/>
          <p:cNvSpPr/>
          <p:nvPr/>
        </p:nvSpPr>
        <p:spPr>
          <a:xfrm>
            <a:off x="107950" y="3975248"/>
            <a:ext cx="8931532" cy="11536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Автоматизованим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називають керування, при якому оператор бере лише участь у створенні початкових імпульсів на вмикання, вимикання та зміну режиму роботи обладнання, а всі інші операції з керування здійснюються автоматично.</a:t>
            </a:r>
          </a:p>
        </p:txBody>
      </p:sp>
      <p:sp>
        <p:nvSpPr>
          <p:cNvPr id="11" name="Прямокутник 8"/>
          <p:cNvSpPr/>
          <p:nvPr/>
        </p:nvSpPr>
        <p:spPr>
          <a:xfrm>
            <a:off x="102051" y="5139950"/>
            <a:ext cx="8946762" cy="17266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Автоматичним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вважають таке керування, при якому основні операції здійснюються без участі оператора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. Дає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можливість підвищити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продукти-вність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робочих машин,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якість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продукції, зменшити питомі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витрати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енергії на виробництво продукції, підвищити продуктивність праці та поліпшити умови роботи обслуговуючого персоналу, забезпечити оптимальний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ре-жим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роботи обладнання.</a:t>
            </a:r>
          </a:p>
        </p:txBody>
      </p:sp>
    </p:spTree>
    <p:extLst>
      <p:ext uri="{BB962C8B-B14F-4D97-AF65-F5344CB8AC3E}">
        <p14:creationId xmlns:p14="http://schemas.microsoft.com/office/powerpoint/2010/main" val="4237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spc="-8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Роль і задачі автоматичного керування електроприводами</a:t>
            </a:r>
          </a:p>
        </p:txBody>
      </p:sp>
      <p:sp>
        <p:nvSpPr>
          <p:cNvPr id="5" name="Прямокутник 5"/>
          <p:cNvSpPr/>
          <p:nvPr/>
        </p:nvSpPr>
        <p:spPr>
          <a:xfrm>
            <a:off x="111382" y="486625"/>
            <a:ext cx="8928100" cy="20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Основними фізичними величинами, що використовуються при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авто-матичному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керуванні електроприводами (керованими величинами) можуть бути: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швидкість (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е.р.с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., напруга, чи частота струму);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струм;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час;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шлях.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11382" y="2524398"/>
            <a:ext cx="8928100" cy="3139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b="1" i="1" u="sng" dirty="0"/>
              <a:t>Правила виконання електричних </a:t>
            </a:r>
            <a:r>
              <a:rPr lang="uk-UA" sz="2400" b="1" i="1" u="sng" dirty="0" smtClean="0"/>
              <a:t>схем.</a:t>
            </a:r>
            <a:endParaRPr lang="uk-UA" sz="22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111382" y="2838330"/>
            <a:ext cx="8928100" cy="11510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 smtClean="0">
                <a:latin typeface="Calibri" pitchFamily="34" charset="0"/>
                <a:cs typeface="Calibri" pitchFamily="34" charset="0"/>
              </a:rPr>
              <a:t>      1.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Положення всіх елементів у схемах показують у нормальному стані.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Нормальним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u="sng" dirty="0">
                <a:latin typeface="Calibri" pitchFamily="34" charset="0"/>
                <a:cs typeface="Calibri" pitchFamily="34" charset="0"/>
              </a:rPr>
              <a:t>станом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контактів та інших елементів схем вважають їх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по-ложення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знеструмленому стані та відсутності механічної дії (натиску на кнопки), при нульовому положенні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командоапарата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чи контролера.</a:t>
            </a:r>
            <a:endParaRPr lang="uk-UA" sz="2200" i="1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кутник 8"/>
          <p:cNvSpPr/>
          <p:nvPr/>
        </p:nvSpPr>
        <p:spPr>
          <a:xfrm>
            <a:off x="136559" y="3989294"/>
            <a:ext cx="8928100" cy="27152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marL="628650" lvl="6" indent="-180975"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2. Довільна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електрична схема автоматизованого електропривода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складається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таких (частин) електричних кіл:</a:t>
            </a:r>
          </a:p>
          <a:p>
            <a:pPr marL="266700" lvl="0" indent="-266700">
              <a:lnSpc>
                <a:spcPct val="80000"/>
              </a:lnSpc>
            </a:pPr>
            <a:r>
              <a:rPr lang="uk-UA" sz="2200" dirty="0" smtClean="0">
                <a:latin typeface="Calibri" pitchFamily="34" charset="0"/>
                <a:cs typeface="Calibri" pitchFamily="34" charset="0"/>
              </a:rPr>
              <a:t>а) кола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головного струму, куди входять з'єднання якорів електродвигунів, їх статорів i роторів, (зображуються суцільними товстими лініями, удвічі товстішими за лінії інших кіл);</a:t>
            </a:r>
          </a:p>
          <a:p>
            <a:pPr marL="266700" indent="-266700">
              <a:lnSpc>
                <a:spcPct val="80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б) кола керування або кола допоміжного струму, куди входять з'єднання апаратів керування, сигналізації та контролю, (зображуються суцільними тонкими лініями);</a:t>
            </a:r>
          </a:p>
          <a:p>
            <a:pPr marL="266700" indent="-266700">
              <a:lnSpc>
                <a:spcPct val="80000"/>
              </a:lnSpc>
            </a:pPr>
            <a:r>
              <a:rPr lang="uk-UA" sz="2200" spc="-30" dirty="0" smtClean="0">
                <a:latin typeface="Calibri" pitchFamily="34" charset="0"/>
                <a:cs typeface="Calibri" pitchFamily="34" charset="0"/>
              </a:rPr>
              <a:t>в) </a:t>
            </a:r>
            <a:r>
              <a:rPr lang="uk-UA" sz="2200" spc="-30" dirty="0">
                <a:latin typeface="Calibri" pitchFamily="34" charset="0"/>
                <a:cs typeface="Calibri" pitchFamily="34" charset="0"/>
              </a:rPr>
              <a:t>кола сигналізації, що об'єднують сигнальні та контрольно-вимірювальні прилади й апарати (зображуються суцільними тонкими лініями).</a:t>
            </a:r>
          </a:p>
        </p:txBody>
      </p:sp>
    </p:spTree>
    <p:extLst>
      <p:ext uri="{BB962C8B-B14F-4D97-AF65-F5344CB8AC3E}">
        <p14:creationId xmlns:p14="http://schemas.microsoft.com/office/powerpoint/2010/main" val="2928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8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spc="-8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Роль і задачі автоматичного керування електроприводами</a:t>
            </a:r>
          </a:p>
        </p:txBody>
      </p:sp>
      <p:sp>
        <p:nvSpPr>
          <p:cNvPr id="5" name="Прямокутник 5"/>
          <p:cNvSpPr/>
          <p:nvPr/>
        </p:nvSpPr>
        <p:spPr>
          <a:xfrm>
            <a:off x="111382" y="486625"/>
            <a:ext cx="8928100" cy="23698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3.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Кожен елемент, що входить у схему автоматичного керування,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пови-нен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позначатися за допомогою букв. Причому елементи, що належать </a:t>
            </a:r>
            <a:r>
              <a:rPr lang="uk-UA" sz="2200" u="sng" dirty="0" err="1" smtClean="0">
                <a:latin typeface="Calibri" pitchFamily="34" charset="0"/>
                <a:cs typeface="Calibri" pitchFamily="34" charset="0"/>
              </a:rPr>
              <a:t>од-ному</a:t>
            </a:r>
            <a:r>
              <a:rPr lang="uk-UA" sz="2200" u="sng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i тому самому апарату, позначають однією i тією ж буквою.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Найчас-тіше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позначення апаратури керування та контролю складається із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декіль-кох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букв, із яких перша відповідає назві апарату, а решта – його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призначе-нню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схемі. У випадку, коли у схемі автоматичного керування є декілька однакових за назвою апаратів, то їм привласнюють порядкові номери.</a:t>
            </a:r>
          </a:p>
        </p:txBody>
      </p:sp>
      <p:sp>
        <p:nvSpPr>
          <p:cNvPr id="6" name="Прямокутник 8"/>
          <p:cNvSpPr/>
          <p:nvPr/>
        </p:nvSpPr>
        <p:spPr>
          <a:xfrm>
            <a:off x="132714" y="2924944"/>
            <a:ext cx="8928100" cy="6771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 принципових електричних схемах допускається зображувати механічні зв'язки між елементами пунктирними або подвійними лініями.</a:t>
            </a:r>
          </a:p>
        </p:txBody>
      </p:sp>
      <p:sp>
        <p:nvSpPr>
          <p:cNvPr id="7" name="Прямокутник 8"/>
          <p:cNvSpPr/>
          <p:nvPr/>
        </p:nvSpPr>
        <p:spPr>
          <a:xfrm>
            <a:off x="132714" y="3717032"/>
            <a:ext cx="892810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Принципові схеми креслять без дотримання масштабу, як правило, рознесеним способом, коли елементи одного пристрою можуть бути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роз-міщені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 різних колах схеми відповідно до їх електричних з’єднань.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20138" y="4869160"/>
            <a:ext cx="8928100" cy="677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Всі елементи схеми зображують у вигляді умовних графічних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позна-чень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згідно з вимогами Єдиної системи конструкторської документації.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07950" y="5661248"/>
            <a:ext cx="8928100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Складні пристрої, які мають свою внутрішню схему (регулятори,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пере-творювачі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напруги, частоти струму, програмні пристрої тощо), </a:t>
            </a:r>
            <a:r>
              <a:rPr lang="uk-UA" sz="2200" dirty="0" err="1" smtClean="0">
                <a:latin typeface="Calibri" pitchFamily="34" charset="0"/>
                <a:cs typeface="Calibri" pitchFamily="34" charset="0"/>
              </a:rPr>
              <a:t>дозволяєть-ся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зображувати у вигляді прямокутника з елементами зовнішніх </a:t>
            </a:r>
            <a:r>
              <a:rPr lang="uk-UA" sz="2200" dirty="0" smtClean="0">
                <a:latin typeface="Calibri" pitchFamily="34" charset="0"/>
                <a:cs typeface="Calibri" pitchFamily="34" charset="0"/>
              </a:rPr>
              <a:t>з'єднань.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0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3385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Нереверсивне керування асинхронним електродвигуном</a:t>
            </a:r>
            <a:endParaRPr lang="uk-UA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image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"/>
          <a:stretch>
            <a:fillRect/>
          </a:stretch>
        </p:blipFill>
        <p:spPr bwMode="auto">
          <a:xfrm>
            <a:off x="1366778" y="1162208"/>
            <a:ext cx="6873777" cy="543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1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uk-UA" sz="2400" b="1" dirty="0"/>
              <a:t>Реверсивне керування асинхронним електродвигуном</a:t>
            </a:r>
            <a:endParaRPr lang="uk-UA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mage1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0896"/>
            <a:ext cx="7901695" cy="54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31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b="1" dirty="0" smtClean="0"/>
              <a:t>Керування </a:t>
            </a:r>
            <a:r>
              <a:rPr lang="uk-UA" sz="2400" b="1" dirty="0"/>
              <a:t>асинхронним електродвигуном у функції шляху</a:t>
            </a:r>
            <a:endParaRPr lang="uk-UA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Reles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0783"/>
            <a:ext cx="7763545" cy="550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400" b="1" i="1" spc="-100" dirty="0">
                <a:latin typeface="Arial" pitchFamily="34" charset="0"/>
                <a:cs typeface="Arial" pitchFamily="34" charset="0"/>
              </a:rPr>
              <a:t>Керування трифазним асинхронним двигуном з </a:t>
            </a:r>
            <a:r>
              <a:rPr lang="uk-UA" sz="2400" b="1" i="1" spc="-100" dirty="0" err="1" smtClean="0">
                <a:latin typeface="Arial" pitchFamily="34" charset="0"/>
                <a:cs typeface="Arial" pitchFamily="34" charset="0"/>
              </a:rPr>
              <a:t>перемикан-ням</a:t>
            </a:r>
            <a:r>
              <a:rPr lang="uk-UA" sz="2400" b="1" i="1" spc="-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i="1" spc="-100" dirty="0">
                <a:latin typeface="Arial" pitchFamily="34" charset="0"/>
                <a:cs typeface="Arial" pitchFamily="34" charset="0"/>
              </a:rPr>
              <a:t>обмотки статора із «зірки» на «трикутник» при пуску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568049"/>
            <a:ext cx="6268938" cy="518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7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72000"/>
            <a:ext cx="8928100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Типові схеми автоматизованого керування двигунами змінного струму</a:t>
            </a:r>
            <a:endParaRPr lang="uk-UA" sz="2400" b="1" i="1" u="sng" spc="-8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кутник 5"/>
          <p:cNvSpPr/>
          <p:nvPr/>
        </p:nvSpPr>
        <p:spPr>
          <a:xfrm>
            <a:off x="133905" y="811451"/>
            <a:ext cx="8928100" cy="738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400" b="1" dirty="0"/>
              <a:t>Керування пуском асинхронного двигуна з фазним ротором у функції часу</a:t>
            </a:r>
            <a:endParaRPr lang="uk-UA" sz="2200" i="1" spc="-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0115"/>
            <a:ext cx="6477595" cy="51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1945</TotalTime>
  <Words>1440</Words>
  <Application>Microsoft Office PowerPoint</Application>
  <PresentationFormat>Экран (4:3)</PresentationFormat>
  <Paragraphs>81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187</cp:revision>
  <dcterms:created xsi:type="dcterms:W3CDTF">2016-01-31T14:57:37Z</dcterms:created>
  <dcterms:modified xsi:type="dcterms:W3CDTF">2017-04-10T05:23:14Z</dcterms:modified>
</cp:coreProperties>
</file>