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85" r:id="rId5"/>
    <p:sldId id="275" r:id="rId6"/>
    <p:sldId id="273" r:id="rId7"/>
    <p:sldId id="274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7" r:id="rId17"/>
    <p:sldId id="269" r:id="rId18"/>
    <p:sldId id="270" r:id="rId19"/>
    <p:sldId id="271" r:id="rId20"/>
    <p:sldId id="272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07" autoAdjust="0"/>
  </p:normalViewPr>
  <p:slideViewPr>
    <p:cSldViewPr>
      <p:cViewPr varScale="1">
        <p:scale>
          <a:sx n="65" d="100"/>
          <a:sy n="65" d="100"/>
        </p:scale>
        <p:origin x="132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0ECC-00FA-43A5-9444-E1380ADAF683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A231-E32F-454D-901A-174997D0D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0ECC-00FA-43A5-9444-E1380ADAF683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A231-E32F-454D-901A-174997D0D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0ECC-00FA-43A5-9444-E1380ADAF683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A231-E32F-454D-901A-174997D0D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0ECC-00FA-43A5-9444-E1380ADAF683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A231-E32F-454D-901A-174997D0D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0ECC-00FA-43A5-9444-E1380ADAF683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A231-E32F-454D-901A-174997D0D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0ECC-00FA-43A5-9444-E1380ADAF683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A231-E32F-454D-901A-174997D0D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0ECC-00FA-43A5-9444-E1380ADAF683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A231-E32F-454D-901A-174997D0D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0ECC-00FA-43A5-9444-E1380ADAF683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A231-E32F-454D-901A-174997D0D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0ECC-00FA-43A5-9444-E1380ADAF683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A231-E32F-454D-901A-174997D0D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0ECC-00FA-43A5-9444-E1380ADAF683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A231-E32F-454D-901A-174997D0D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0ECC-00FA-43A5-9444-E1380ADAF683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A231-E32F-454D-901A-174997D0D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D0ECC-00FA-43A5-9444-E1380ADAF683}" type="datetimeFigureOut">
              <a:rPr lang="ru-RU" smtClean="0"/>
              <a:pPr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0A231-E32F-454D-901A-174997D0D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1.jpeg"/><Relationship Id="rId7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ІННА\22-23 силабус УМЕК\лекції\тема 2. Походження українського народу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907704" y="1531531"/>
            <a:ext cx="576064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FKai-SB" pitchFamily="65" charset="-120"/>
                <a:cs typeface="Aharoni" pitchFamily="2" charset="-79"/>
              </a:rPr>
              <a:t>Тема 2. Проблема походження українського народу й української мови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DFKai-SB" pitchFamily="65" charset="-120"/>
              <a:cs typeface="Aharoni" pitchFamily="2" charset="-79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FKai-SB" pitchFamily="65" charset="-120"/>
                <a:cs typeface="Aharoni" pitchFamily="2" charset="-79"/>
              </a:rPr>
              <a:t>План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DFKai-SB" pitchFamily="65" charset="-120"/>
              <a:cs typeface="Aharoni" pitchFamily="2" charset="-79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FKai-SB" pitchFamily="65" charset="-120"/>
                <a:cs typeface="Aharoni" pitchFamily="2" charset="-79"/>
              </a:rPr>
              <a:t>1. Теорії походження українського народу.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DFKai-SB" pitchFamily="65" charset="-120"/>
              <a:cs typeface="Aharoni" pitchFamily="2" charset="-79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FKai-SB" pitchFamily="65" charset="-120"/>
                <a:cs typeface="Aharoni" pitchFamily="2" charset="-79"/>
              </a:rPr>
              <a:t>2.  Розвінчання фальшивої теорії «єдиної колиски».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DFKai-SB" pitchFamily="65" charset="-120"/>
              <a:cs typeface="Aharoni" pitchFamily="2" charset="-79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FKai-SB" pitchFamily="65" charset="-120"/>
                <a:cs typeface="Aharoni" pitchFamily="2" charset="-79"/>
              </a:rPr>
              <a:t>3. Вплив трипільської культури на формування українського етносу, спільні елементи міфології, вишивки, писанкарства.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DFKai-SB" pitchFamily="65" charset="-120"/>
              <a:cs typeface="Aharoni" pitchFamily="2" charset="-79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FKai-SB" pitchFamily="65" charset="-120"/>
                <a:cs typeface="Aharoni" pitchFamily="2" charset="-79"/>
              </a:rPr>
              <a:t>4. Тюркомовні кочові племена на території України, їхній внесок у національну культуру й мову.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FKai-SB" pitchFamily="65" charset="-120"/>
                <a:cs typeface="Aharoni" pitchFamily="2" charset="-79"/>
              </a:rPr>
              <a:t>5. Роль санскриту в українській мові,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FKai-SB" pitchFamily="65" charset="-120"/>
                <a:cs typeface="Aharoni" pitchFamily="2" charset="-79"/>
              </a:rPr>
              <a:t>Велесова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FKai-SB" pitchFamily="65" charset="-120"/>
                <a:cs typeface="Aharoni" pitchFamily="2" charset="-79"/>
              </a:rPr>
              <a:t> книга.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DFKai-SB" pitchFamily="65" charset="-120"/>
                <a:cs typeface="Aharoni" pitchFamily="2" charset="-79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ІННА\22-23 силабус УМЕК\лекції\тема 2. Походження українського народу\стара книга.jpg"/>
          <p:cNvPicPr>
            <a:picLocks noChangeAspect="1" noChangeArrowheads="1"/>
          </p:cNvPicPr>
          <p:nvPr/>
        </p:nvPicPr>
        <p:blipFill>
          <a:blip r:embed="rId2" cstate="print">
            <a:lum bright="74000" contrast="-61000"/>
          </a:blip>
          <a:srcRect/>
          <a:stretch>
            <a:fillRect/>
          </a:stretch>
        </p:blipFill>
        <p:spPr bwMode="auto">
          <a:xfrm>
            <a:off x="0" y="720079"/>
            <a:ext cx="9170536" cy="623731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На мапі "</a:t>
            </a:r>
            <a:r>
              <a:rPr lang="uk-UA" sz="240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Novissima</a:t>
            </a:r>
            <a:r>
              <a:rPr lang="uk-UA" sz="24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Russiae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Tabula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" (1640) знаходимо територію - "</a:t>
            </a:r>
            <a:r>
              <a:rPr lang="uk-UA" sz="240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Okraina“</a:t>
            </a:r>
            <a:r>
              <a:rPr lang="uk-UA" sz="24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, однак вона не має нічого спільного з територією України.</a:t>
            </a:r>
            <a:endParaRPr lang="ru-RU" sz="2400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8" name="Picture 3" descr="D:\ІННА\22-23 силабус УМЕК\лекції\тема 2. Походження українського народу\стара книга.jpg"/>
          <p:cNvPicPr>
            <a:picLocks noChangeAspect="1" noChangeArrowheads="1"/>
          </p:cNvPicPr>
          <p:nvPr/>
        </p:nvPicPr>
        <p:blipFill>
          <a:blip r:embed="rId2" cstate="print">
            <a:lum bright="66000" contrast="-31000"/>
          </a:blip>
          <a:srcRect/>
          <a:stretch>
            <a:fillRect/>
          </a:stretch>
        </p:blipFill>
        <p:spPr bwMode="auto">
          <a:xfrm>
            <a:off x="-1" y="4797152"/>
            <a:ext cx="3030005" cy="206084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9458" name="Picture 2" descr="D:\ІННА\22-23 силабус УМЕК\лекції\тема 2. Походження українського народу\Україна - не Окраїна кар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6423" y="1124745"/>
            <a:ext cx="7572082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ІННА\22-23 силабус УМЕК\лекції\тема 2. Походження українського народу\стара книга.jpg"/>
          <p:cNvPicPr>
            <a:picLocks noChangeAspect="1" noChangeArrowheads="1"/>
          </p:cNvPicPr>
          <p:nvPr/>
        </p:nvPicPr>
        <p:blipFill>
          <a:blip r:embed="rId2" cstate="print">
            <a:lum bright="74000" contrast="-61000"/>
          </a:blip>
          <a:srcRect/>
          <a:stretch>
            <a:fillRect/>
          </a:stretch>
        </p:blipFill>
        <p:spPr bwMode="auto">
          <a:xfrm>
            <a:off x="0" y="720079"/>
            <a:ext cx="9170536" cy="623731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Мапа "Alexis-Hubert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Jaillot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,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L'europe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divisee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suivant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" 1696 року позначає землі України під назвою "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Vkraine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Payses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des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Cosaqves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", що означає: "Україна - земля козаків". А за кордоном на схід починаються російські території - Смоленськ, Рязань, Москва і Окраїна (Дике Поле), яка межує з </a:t>
            </a:r>
            <a:r>
              <a:rPr lang="uk-UA" sz="240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Тартарією</a:t>
            </a:r>
            <a:r>
              <a:rPr lang="uk-UA" sz="24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8" name="Picture 3" descr="D:\ІННА\22-23 силабус УМЕК\лекції\тема 2. Походження українського народу\стара книга.jpg"/>
          <p:cNvPicPr>
            <a:picLocks noChangeAspect="1" noChangeArrowheads="1"/>
          </p:cNvPicPr>
          <p:nvPr/>
        </p:nvPicPr>
        <p:blipFill>
          <a:blip r:embed="rId2" cstate="print">
            <a:lum bright="66000" contrast="-31000"/>
          </a:blip>
          <a:srcRect/>
          <a:stretch>
            <a:fillRect/>
          </a:stretch>
        </p:blipFill>
        <p:spPr bwMode="auto">
          <a:xfrm>
            <a:off x="-1" y="4797152"/>
            <a:ext cx="3030005" cy="206084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482" name="Picture 2" descr="D:\ІННА\22-23 силабус УМЕК\лекції\тема 2. Походження українського народу\карта Alexis-Hubert Jaill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4" y="2060848"/>
            <a:ext cx="9041900" cy="4692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ІННА\22-23 силабус УМЕК\лекції\тема 2. Походження українського народу\стара книга.jpg"/>
          <p:cNvPicPr>
            <a:picLocks noChangeAspect="1" noChangeArrowheads="1"/>
          </p:cNvPicPr>
          <p:nvPr/>
        </p:nvPicPr>
        <p:blipFill>
          <a:blip r:embed="rId2" cstate="print">
            <a:lum bright="74000" contrast="-61000"/>
          </a:blip>
          <a:srcRect/>
          <a:stretch>
            <a:fillRect/>
          </a:stretch>
        </p:blipFill>
        <p:spPr bwMode="auto">
          <a:xfrm>
            <a:off x="0" y="720079"/>
            <a:ext cx="9170536" cy="623731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Аналогічне бачимо на мапі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Giacomo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Giovanni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Rossi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"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Russia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Bianca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o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Moscovia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" (1688).</a:t>
            </a:r>
            <a:endParaRPr lang="ru-RU" sz="2400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8" name="Picture 3" descr="D:\ІННА\22-23 силабус УМЕК\лекції\тема 2. Походження українського народу\стара книга.jpg"/>
          <p:cNvPicPr>
            <a:picLocks noChangeAspect="1" noChangeArrowheads="1"/>
          </p:cNvPicPr>
          <p:nvPr/>
        </p:nvPicPr>
        <p:blipFill>
          <a:blip r:embed="rId2" cstate="print">
            <a:lum bright="66000" contrast="-31000"/>
          </a:blip>
          <a:srcRect/>
          <a:stretch>
            <a:fillRect/>
          </a:stretch>
        </p:blipFill>
        <p:spPr bwMode="auto">
          <a:xfrm>
            <a:off x="-1" y="4797152"/>
            <a:ext cx="3030005" cy="206084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1506" name="Picture 2" descr="D:\ІННА\22-23 силабус УМЕК\лекції\тема 2. Походження українського народу\карта Giacomo Giovanni Ros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256317"/>
            <a:ext cx="9016701" cy="6057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ІННА\22-23 силабус УМЕК\лекції\тема 2. Походження українського народу\стара книга.jpg"/>
          <p:cNvPicPr>
            <a:picLocks noChangeAspect="1" noChangeArrowheads="1"/>
          </p:cNvPicPr>
          <p:nvPr/>
        </p:nvPicPr>
        <p:blipFill>
          <a:blip r:embed="rId2" cstate="print">
            <a:lum bright="74000" contrast="-61000"/>
          </a:blip>
          <a:srcRect/>
          <a:stretch>
            <a:fillRect/>
          </a:stretch>
        </p:blipFill>
        <p:spPr bwMode="auto">
          <a:xfrm>
            <a:off x="0" y="720079"/>
            <a:ext cx="9170536" cy="623731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3" descr="D:\ІННА\22-23 силабус УМЕК\лекції\тема 2. Походження українського народу\стара книга.jpg"/>
          <p:cNvPicPr>
            <a:picLocks noChangeAspect="1" noChangeArrowheads="1"/>
          </p:cNvPicPr>
          <p:nvPr/>
        </p:nvPicPr>
        <p:blipFill>
          <a:blip r:embed="rId2" cstate="print">
            <a:lum bright="66000" contrast="-31000"/>
          </a:blip>
          <a:srcRect/>
          <a:stretch>
            <a:fillRect/>
          </a:stretch>
        </p:blipFill>
        <p:spPr bwMode="auto">
          <a:xfrm>
            <a:off x="-1" y="4797152"/>
            <a:ext cx="3030005" cy="206084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2531" name="Picture 3" descr="D:\ІННА\22-23 силабус УМЕК\лекції\тема 2. Походження українського народу\назва Україна і українці 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0766" y="44624"/>
            <a:ext cx="4993234" cy="659735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211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Топонім "UKRANIA" фіксується в роботах Філіпа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Йогана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(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Юхана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Табберта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фон </a:t>
            </a:r>
            <a:r>
              <a:rPr lang="uk-UA" sz="240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Страленберга</a:t>
            </a:r>
            <a:r>
              <a:rPr lang="uk-UA" sz="24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676976"/>
            <a:ext cx="42484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«…на сьогоднішній день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Mалоросійські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Козаки в Україні або малої Росії, які поділяються на Громадян та Козаків, фактично використовують назви "Українці" та "Козаки", але ходячи поодинці можуть називатися Козаки»</a:t>
            </a:r>
            <a:endParaRPr lang="ru-RU" sz="2400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ІННА\22-23 силабус УМЕК\лекції\тема 2. Походження українського народу\стара книга.jpg"/>
          <p:cNvPicPr>
            <a:picLocks noChangeAspect="1" noChangeArrowheads="1"/>
          </p:cNvPicPr>
          <p:nvPr/>
        </p:nvPicPr>
        <p:blipFill>
          <a:blip r:embed="rId2" cstate="print">
            <a:lum bright="74000" contrast="-61000"/>
          </a:blip>
          <a:srcRect/>
          <a:stretch>
            <a:fillRect/>
          </a:stretch>
        </p:blipFill>
        <p:spPr bwMode="auto">
          <a:xfrm>
            <a:off x="0" y="720079"/>
            <a:ext cx="9170536" cy="623731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3" descr="D:\ІННА\22-23 силабус УМЕК\лекції\тема 2. Походження українського народу\стара книга.jpg"/>
          <p:cNvPicPr>
            <a:picLocks noChangeAspect="1" noChangeArrowheads="1"/>
          </p:cNvPicPr>
          <p:nvPr/>
        </p:nvPicPr>
        <p:blipFill>
          <a:blip r:embed="rId2" cstate="print">
            <a:lum bright="66000" contrast="-31000"/>
          </a:blip>
          <a:srcRect/>
          <a:stretch>
            <a:fillRect/>
          </a:stretch>
        </p:blipFill>
        <p:spPr bwMode="auto">
          <a:xfrm>
            <a:off x="-1" y="4797152"/>
            <a:ext cx="3030005" cy="206084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Загалом в історично-етнографічних джерелах починаючи з 1700-х років масово згадується етнонім "українці". У повідомленнях проскакує також етнонім "козаки", але все частіше до них застосується саме загальна назва народу "українці". </a:t>
            </a:r>
            <a:endParaRPr lang="ru-RU" sz="2400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3554" name="Picture 2" descr="D:\ІННА\22-23 силабус УМЕК\лекції\тема 2. Походження українського народу\назва Україна і українці 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988840"/>
            <a:ext cx="9144001" cy="4869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ІННА\22-23 силабус УМЕК\лекції\тема 2. Походження українського народу\стара книга.jpg"/>
          <p:cNvPicPr>
            <a:picLocks noChangeAspect="1" noChangeArrowheads="1"/>
          </p:cNvPicPr>
          <p:nvPr/>
        </p:nvPicPr>
        <p:blipFill>
          <a:blip r:embed="rId2" cstate="print">
            <a:lum bright="74000" contrast="-61000"/>
          </a:blip>
          <a:srcRect/>
          <a:stretch>
            <a:fillRect/>
          </a:stretch>
        </p:blipFill>
        <p:spPr bwMode="auto">
          <a:xfrm>
            <a:off x="0" y="720079"/>
            <a:ext cx="9170536" cy="623731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3" descr="D:\ІННА\22-23 силабус УМЕК\лекції\тема 2. Походження українського народу\стара книга.jpg"/>
          <p:cNvPicPr>
            <a:picLocks noChangeAspect="1" noChangeArrowheads="1"/>
          </p:cNvPicPr>
          <p:nvPr/>
        </p:nvPicPr>
        <p:blipFill>
          <a:blip r:embed="rId2" cstate="print">
            <a:lum bright="66000" contrast="-31000"/>
          </a:blip>
          <a:srcRect/>
          <a:stretch>
            <a:fillRect/>
          </a:stretch>
        </p:blipFill>
        <p:spPr bwMode="auto">
          <a:xfrm>
            <a:off x="-1" y="4797152"/>
            <a:ext cx="3030005" cy="206084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5603" name="Picture 3" descr="D:\ІННА\22-23 силабус УМЕК\лекції\тема 2. Походження українського народу\Вольтер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78236" cy="512080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5604" name="Picture 4" descr="D:\ІННА\22-23 силабус УМЕК\лекції\тема 2. Походження українського народу\Вольтер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658648"/>
            <a:ext cx="3155999" cy="519935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5605" name="Picture 5" descr="D:\ІННА\22-23 силабус УМЕК\лекції\тема 2. Походження українського народу\Вольтер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8919" y="0"/>
            <a:ext cx="4075081" cy="6525344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ІННА\22-23 силабус УМЕК\лекції\тема 2. Походження українського народу\стара книга.jpg"/>
          <p:cNvPicPr>
            <a:picLocks noChangeAspect="1" noChangeArrowheads="1"/>
          </p:cNvPicPr>
          <p:nvPr/>
        </p:nvPicPr>
        <p:blipFill>
          <a:blip r:embed="rId2" cstate="print">
            <a:lum bright="74000" contrast="-61000"/>
          </a:blip>
          <a:srcRect/>
          <a:stretch>
            <a:fillRect/>
          </a:stretch>
        </p:blipFill>
        <p:spPr bwMode="auto">
          <a:xfrm>
            <a:off x="0" y="720079"/>
            <a:ext cx="9170536" cy="623731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3" descr="D:\ІННА\22-23 силабус УМЕК\лекції\тема 2. Походження українського народу\стара книга.jpg"/>
          <p:cNvPicPr>
            <a:picLocks noChangeAspect="1" noChangeArrowheads="1"/>
          </p:cNvPicPr>
          <p:nvPr/>
        </p:nvPicPr>
        <p:blipFill>
          <a:blip r:embed="rId2" cstate="print">
            <a:lum bright="66000" contrast="-31000"/>
          </a:blip>
          <a:srcRect/>
          <a:stretch>
            <a:fillRect/>
          </a:stretch>
        </p:blipFill>
        <p:spPr bwMode="auto">
          <a:xfrm>
            <a:off x="-1" y="4797152"/>
            <a:ext cx="3030005" cy="206084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1061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«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....колись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землі українців належали стародавній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Скіфії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, а потім почали колонізуватись греками, про що свідчать архаїчні написи на стінах київських </a:t>
            </a:r>
            <a:r>
              <a:rPr lang="uk-UA" sz="24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храмів... 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Українці, яких називають козаками, є поєднаним утворенням давніх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роксоланів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, сарматів і </a:t>
            </a:r>
            <a:r>
              <a:rPr lang="uk-UA" sz="24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татар... 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Україна завжди мала натхнення бути </a:t>
            </a:r>
            <a:r>
              <a:rPr lang="uk-UA" sz="24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вільною. Але, оточена з усіх боків Московією, країнами, підвладними великому правителю [султану], та Польщею, вона змушена була обирати собі протектора, а в подальшому й володаря, з однієї з цих трьох держав. Вона піддалася спочатку під протекцію Польщі, яка вважала її занадто за підневільну собі, тоді вона звернулася до </a:t>
            </a:r>
            <a:r>
              <a:rPr lang="uk-UA" sz="240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московита</a:t>
            </a:r>
            <a:r>
              <a:rPr lang="uk-UA" sz="24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, який обернув її у таке рабство, до якого лише був здатний. Спочатку 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українці (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Ukrainiens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 мали привілей обирати поміж собою князя під іменем генерала. Але дуже скоро вони були позбавлені цього права, і їхній генерал почав призначатися московським двором». </a:t>
            </a:r>
            <a:endParaRPr lang="uk-UA" sz="2400" dirty="0" smtClean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just"/>
            <a:r>
              <a:rPr lang="uk-UA" sz="240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Voltaire</a:t>
            </a:r>
            <a:r>
              <a:rPr lang="uk-UA" sz="24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(1694–1778).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Histoire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de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Charles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XII,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roi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de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Suède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,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par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M.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de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V***.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Tome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premier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[-second] 1731. С. 302.</a:t>
            </a:r>
            <a:endParaRPr lang="ru-RU" sz="2400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ІННА\22-23 силабус УМЕК\лекції\тема 2. Походження українського народу\стара книга.jpg"/>
          <p:cNvPicPr>
            <a:picLocks noChangeAspect="1" noChangeArrowheads="1"/>
          </p:cNvPicPr>
          <p:nvPr/>
        </p:nvPicPr>
        <p:blipFill>
          <a:blip r:embed="rId2" cstate="print">
            <a:lum bright="74000" contrast="-61000"/>
          </a:blip>
          <a:srcRect/>
          <a:stretch>
            <a:fillRect/>
          </a:stretch>
        </p:blipFill>
        <p:spPr bwMode="auto">
          <a:xfrm>
            <a:off x="0" y="720079"/>
            <a:ext cx="9170536" cy="623731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3" descr="D:\ІННА\22-23 силабус УМЕК\лекції\тема 2. Походження українського народу\стара книга.jpg"/>
          <p:cNvPicPr>
            <a:picLocks noChangeAspect="1" noChangeArrowheads="1"/>
          </p:cNvPicPr>
          <p:nvPr/>
        </p:nvPicPr>
        <p:blipFill>
          <a:blip r:embed="rId2" cstate="print">
            <a:lum bright="66000" contrast="-31000"/>
          </a:blip>
          <a:srcRect/>
          <a:stretch>
            <a:fillRect/>
          </a:stretch>
        </p:blipFill>
        <p:spPr bwMode="auto">
          <a:xfrm>
            <a:off x="-1" y="4797152"/>
            <a:ext cx="3030005" cy="206084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1061"/>
            <a:ext cx="4067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Леклерк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Ніколя-Габріель (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Nicolas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Gabriel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Le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Clerc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 писав про українців так: </a:t>
            </a:r>
            <a:r>
              <a:rPr lang="uk-UA" sz="240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“Від</a:t>
            </a:r>
            <a:r>
              <a:rPr lang="uk-UA" sz="24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часу походу Сигізмунда не тільки козаків українців але й поляків, які зробили свій внесок у перемогу, також почали називати козаками. Поляки розуміли під цією назвою вільних людей, котрі несли військову службу добровільно, не отримуючи платні, й завжди були готові пожертвувати своїм життям заради загального </a:t>
            </a:r>
            <a:r>
              <a:rPr lang="uk-UA" sz="2400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блага”</a:t>
            </a:r>
            <a:r>
              <a:rPr lang="uk-UA" sz="24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6626" name="Picture 2" descr="D:\ІННА\22-23 силабус УМЕК\лекції\тема 2. Походження українського народу\Леклерк Ніколя-Габріе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2712" y="0"/>
            <a:ext cx="5257800" cy="6858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ІННА\22-23 силабус УМЕК\лекції\тема 2. Походження українського народу\стара книга.jpg"/>
          <p:cNvPicPr>
            <a:picLocks noChangeAspect="1" noChangeArrowheads="1"/>
          </p:cNvPicPr>
          <p:nvPr/>
        </p:nvPicPr>
        <p:blipFill>
          <a:blip r:embed="rId2" cstate="print">
            <a:lum bright="74000" contrast="-61000"/>
          </a:blip>
          <a:srcRect/>
          <a:stretch>
            <a:fillRect/>
          </a:stretch>
        </p:blipFill>
        <p:spPr bwMode="auto">
          <a:xfrm>
            <a:off x="0" y="720079"/>
            <a:ext cx="9170536" cy="623731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3" descr="D:\ІННА\22-23 силабус УМЕК\лекції\тема 2. Походження українського народу\стара книга.jpg"/>
          <p:cNvPicPr>
            <a:picLocks noChangeAspect="1" noChangeArrowheads="1"/>
          </p:cNvPicPr>
          <p:nvPr/>
        </p:nvPicPr>
        <p:blipFill>
          <a:blip r:embed="rId2" cstate="print">
            <a:lum bright="66000" contrast="-31000"/>
          </a:blip>
          <a:srcRect/>
          <a:stretch>
            <a:fillRect/>
          </a:stretch>
        </p:blipFill>
        <p:spPr bwMode="auto">
          <a:xfrm>
            <a:off x="-1" y="4797152"/>
            <a:ext cx="3030005" cy="206084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106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5 серпня 1616 року галицький історик і публіцист Іван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Гербурт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пише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обширний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лист до тодішнього Папи Римського Павла </a:t>
            </a:r>
            <a:r>
              <a:rPr lang="uk-UA" sz="24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V.</a:t>
            </a:r>
            <a:endParaRPr lang="ru-RU" sz="2400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7651" name="Picture 3" descr="D:\ІННА\22-23 силабус УМЕК\лекції\тема 2. Походження українського народу\Іван Гербурт лис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971550"/>
            <a:ext cx="9144000" cy="588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ІННА\22-23 силабус УМЕК\лекції\тема 2. Походження українського народу\стара книга.jpg"/>
          <p:cNvPicPr>
            <a:picLocks noChangeAspect="1" noChangeArrowheads="1"/>
          </p:cNvPicPr>
          <p:nvPr/>
        </p:nvPicPr>
        <p:blipFill>
          <a:blip r:embed="rId2" cstate="print">
            <a:lum bright="74000" contrast="-61000"/>
          </a:blip>
          <a:srcRect/>
          <a:stretch>
            <a:fillRect/>
          </a:stretch>
        </p:blipFill>
        <p:spPr bwMode="auto">
          <a:xfrm>
            <a:off x="0" y="720079"/>
            <a:ext cx="9170536" cy="623731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3" descr="D:\ІННА\22-23 силабус УМЕК\лекції\тема 2. Походження українського народу\стара книга.jpg"/>
          <p:cNvPicPr>
            <a:picLocks noChangeAspect="1" noChangeArrowheads="1"/>
          </p:cNvPicPr>
          <p:nvPr/>
        </p:nvPicPr>
        <p:blipFill>
          <a:blip r:embed="rId2" cstate="print">
            <a:lum bright="66000" contrast="-31000"/>
          </a:blip>
          <a:srcRect/>
          <a:stretch>
            <a:fillRect/>
          </a:stretch>
        </p:blipFill>
        <p:spPr bwMode="auto">
          <a:xfrm>
            <a:off x="-1" y="4797152"/>
            <a:ext cx="3030005" cy="206084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1061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Отже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, "Україна" - назва нашої землі з найдавніших, ще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мізинських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та трипільських часів, а українці - корінний автохтонний народ з тисячолітньою історією, який проживав і проживає на своїй рідній землі з давніх-давен.</a:t>
            </a:r>
            <a:endParaRPr lang="ru-RU" sz="2400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Україна 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є абсолютною правонаступницею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Скіфії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та </a:t>
            </a:r>
            <a:r>
              <a:rPr lang="uk-UA" sz="24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Русі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8674" name="Picture 2" descr="D:\ІННА\22-23 силабус УМЕК\лекції\тема 2. Походження українського народу\титуль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1"/>
            <a:ext cx="9144000" cy="48006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ІННА\22-23 силабус УМЕК\лекції\тема 2. Походження українського народу\фон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835696" y="73069"/>
            <a:ext cx="7308304" cy="6740307"/>
          </a:xfrm>
          <a:prstGeom prst="rect">
            <a:avLst/>
          </a:prstGeom>
          <a:solidFill>
            <a:schemeClr val="accent6">
              <a:lumMod val="60000"/>
              <a:lumOff val="40000"/>
              <a:alpha val="3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b="1" dirty="0">
                <a:ea typeface="DFKai-SB" pitchFamily="65" charset="-120"/>
              </a:rPr>
              <a:t>Література до теми:</a:t>
            </a:r>
            <a:endParaRPr lang="ru-RU" dirty="0">
              <a:ea typeface="DFKai-SB" pitchFamily="65" charset="-120"/>
            </a:endParaRPr>
          </a:p>
          <a:p>
            <a:pPr algn="just"/>
            <a:r>
              <a:rPr lang="uk-UA" b="1" dirty="0">
                <a:ea typeface="DFKai-SB" pitchFamily="65" charset="-120"/>
              </a:rPr>
              <a:t>1. Іпатіївський літопис.</a:t>
            </a:r>
            <a:endParaRPr lang="ru-RU" b="1" dirty="0">
              <a:ea typeface="DFKai-SB" pitchFamily="65" charset="-120"/>
            </a:endParaRPr>
          </a:p>
          <a:p>
            <a:pPr algn="just"/>
            <a:r>
              <a:rPr lang="uk-UA" b="1" dirty="0">
                <a:ea typeface="DFKai-SB" pitchFamily="65" charset="-120"/>
              </a:rPr>
              <a:t>2. </a:t>
            </a:r>
            <a:r>
              <a:rPr lang="uk-UA" b="1" dirty="0" err="1">
                <a:ea typeface="DFKai-SB" pitchFamily="65" charset="-120"/>
              </a:rPr>
              <a:t>Шелухін</a:t>
            </a:r>
            <a:r>
              <a:rPr lang="uk-UA" b="1" dirty="0">
                <a:ea typeface="DFKai-SB" pitchFamily="65" charset="-120"/>
              </a:rPr>
              <a:t> С. Назва України – Відень: накладом Вид. т-ва «Франко Син і Спілка», 1921.</a:t>
            </a:r>
            <a:endParaRPr lang="ru-RU" b="1" dirty="0">
              <a:ea typeface="DFKai-SB" pitchFamily="65" charset="-120"/>
            </a:endParaRPr>
          </a:p>
          <a:p>
            <a:pPr algn="just"/>
            <a:r>
              <a:rPr lang="uk-UA" b="1" dirty="0">
                <a:ea typeface="DFKai-SB" pitchFamily="65" charset="-120"/>
              </a:rPr>
              <a:t>3. </a:t>
            </a:r>
            <a:r>
              <a:rPr lang="uk-UA" b="1" dirty="0" err="1">
                <a:ea typeface="DFKai-SB" pitchFamily="65" charset="-120"/>
              </a:rPr>
              <a:t>Багринець</a:t>
            </a:r>
            <a:r>
              <a:rPr lang="uk-UA" b="1" dirty="0">
                <a:ea typeface="DFKai-SB" pitchFamily="65" charset="-120"/>
              </a:rPr>
              <a:t> В.М. Коли і як виникли назви «Україна», «українці»? / </a:t>
            </a:r>
            <a:r>
              <a:rPr lang="uk-UA" b="1" dirty="0" smtClean="0">
                <a:ea typeface="DFKai-SB" pitchFamily="65" charset="-120"/>
              </a:rPr>
              <a:t>В.М.</a:t>
            </a:r>
            <a:r>
              <a:rPr lang="uk-UA" b="1" dirty="0" err="1" smtClean="0">
                <a:ea typeface="DFKai-SB" pitchFamily="65" charset="-120"/>
              </a:rPr>
              <a:t>Багринець</a:t>
            </a:r>
            <a:r>
              <a:rPr lang="uk-UA" b="1" dirty="0">
                <a:ea typeface="DFKai-SB" pitchFamily="65" charset="-120"/>
              </a:rPr>
              <a:t>. – Ужгород: </a:t>
            </a:r>
            <a:r>
              <a:rPr lang="uk-UA" b="1" dirty="0" err="1">
                <a:ea typeface="DFKai-SB" pitchFamily="65" charset="-120"/>
              </a:rPr>
              <a:t>Ґражда</a:t>
            </a:r>
            <a:r>
              <a:rPr lang="uk-UA" b="1" dirty="0">
                <a:ea typeface="DFKai-SB" pitchFamily="65" charset="-120"/>
              </a:rPr>
              <a:t>, 2002.</a:t>
            </a:r>
            <a:endParaRPr lang="ru-RU" b="1" dirty="0">
              <a:ea typeface="DFKai-SB" pitchFamily="65" charset="-120"/>
            </a:endParaRPr>
          </a:p>
          <a:p>
            <a:pPr algn="just"/>
            <a:r>
              <a:rPr lang="uk-UA" b="1" dirty="0">
                <a:ea typeface="DFKai-SB" pitchFamily="65" charset="-120"/>
              </a:rPr>
              <a:t>4. Віктор Петров. Походження українського народу (1947)</a:t>
            </a:r>
            <a:endParaRPr lang="ru-RU" b="1" dirty="0">
              <a:ea typeface="DFKai-SB" pitchFamily="65" charset="-120"/>
            </a:endParaRPr>
          </a:p>
          <a:p>
            <a:pPr algn="just"/>
            <a:r>
              <a:rPr lang="uk-UA" b="1" dirty="0">
                <a:ea typeface="DFKai-SB" pitchFamily="65" charset="-120"/>
              </a:rPr>
              <a:t>5. Пастернак Я. Важливі проблеми етногенези українського народу в світлі археологічних досліджень. Українське Історичне Товариство. — Нью-Йорк, 1971.</a:t>
            </a:r>
            <a:endParaRPr lang="ru-RU" b="1" dirty="0">
              <a:ea typeface="DFKai-SB" pitchFamily="65" charset="-120"/>
            </a:endParaRPr>
          </a:p>
          <a:p>
            <a:pPr algn="just"/>
            <a:r>
              <a:rPr lang="uk-UA" b="1" dirty="0">
                <a:ea typeface="DFKai-SB" pitchFamily="65" charset="-120"/>
              </a:rPr>
              <a:t>6. Україна на мапах європейських картографів.</a:t>
            </a:r>
            <a:endParaRPr lang="ru-RU" b="1" dirty="0">
              <a:ea typeface="DFKai-SB" pitchFamily="65" charset="-120"/>
            </a:endParaRPr>
          </a:p>
          <a:p>
            <a:pPr algn="just"/>
            <a:r>
              <a:rPr lang="uk-UA" b="1" dirty="0">
                <a:ea typeface="DFKai-SB" pitchFamily="65" charset="-120"/>
              </a:rPr>
              <a:t>7. Володимир </a:t>
            </a:r>
            <a:r>
              <a:rPr lang="uk-UA" b="1" dirty="0" err="1">
                <a:ea typeface="DFKai-SB" pitchFamily="65" charset="-120"/>
              </a:rPr>
              <a:t>Білінський</a:t>
            </a:r>
            <a:r>
              <a:rPr lang="uk-UA" b="1" dirty="0">
                <a:ea typeface="DFKai-SB" pitchFamily="65" charset="-120"/>
              </a:rPr>
              <a:t>. Україна-Русь. Книга перша. Споконвічна земля (2013)</a:t>
            </a:r>
            <a:endParaRPr lang="ru-RU" b="1" dirty="0">
              <a:ea typeface="DFKai-SB" pitchFamily="65" charset="-120"/>
            </a:endParaRPr>
          </a:p>
          <a:p>
            <a:pPr algn="just"/>
            <a:r>
              <a:rPr lang="uk-UA" b="1" dirty="0">
                <a:ea typeface="DFKai-SB" pitchFamily="65" charset="-120"/>
              </a:rPr>
              <a:t>8. Володимир </a:t>
            </a:r>
            <a:r>
              <a:rPr lang="uk-UA" b="1" dirty="0" err="1">
                <a:ea typeface="DFKai-SB" pitchFamily="65" charset="-120"/>
              </a:rPr>
              <a:t>Білінський</a:t>
            </a:r>
            <a:r>
              <a:rPr lang="uk-UA" b="1" dirty="0">
                <a:ea typeface="DFKai-SB" pitchFamily="65" charset="-120"/>
              </a:rPr>
              <a:t>. Країна </a:t>
            </a:r>
            <a:r>
              <a:rPr lang="uk-UA" b="1" dirty="0" err="1">
                <a:ea typeface="DFKai-SB" pitchFamily="65" charset="-120"/>
              </a:rPr>
              <a:t>Моксель</a:t>
            </a:r>
            <a:r>
              <a:rPr lang="uk-UA" b="1" dirty="0">
                <a:ea typeface="DFKai-SB" pitchFamily="65" charset="-120"/>
              </a:rPr>
              <a:t>, або Московія. Книга 3.</a:t>
            </a:r>
            <a:endParaRPr lang="ru-RU" b="1" dirty="0">
              <a:ea typeface="DFKai-SB" pitchFamily="65" charset="-120"/>
            </a:endParaRPr>
          </a:p>
          <a:p>
            <a:pPr algn="just"/>
            <a:r>
              <a:rPr lang="uk-UA" b="1" dirty="0">
                <a:ea typeface="DFKai-SB" pitchFamily="65" charset="-120"/>
              </a:rPr>
              <a:t>9. </a:t>
            </a:r>
            <a:r>
              <a:rPr lang="uk-UA" b="1" dirty="0" err="1">
                <a:ea typeface="DFKai-SB" pitchFamily="65" charset="-120"/>
              </a:rPr>
              <a:t>Блог</a:t>
            </a:r>
            <a:r>
              <a:rPr lang="uk-UA" b="1" dirty="0">
                <a:ea typeface="DFKai-SB" pitchFamily="65" charset="-120"/>
              </a:rPr>
              <a:t> "Українські теми". Назва "Україна" і "українці". // платформа </a:t>
            </a:r>
            <a:r>
              <a:rPr lang="uk-UA" b="1" dirty="0" err="1">
                <a:ea typeface="DFKai-SB" pitchFamily="65" charset="-120"/>
              </a:rPr>
              <a:t>Medium</a:t>
            </a:r>
            <a:r>
              <a:rPr lang="uk-UA" b="1" dirty="0">
                <a:ea typeface="DFKai-SB" pitchFamily="65" charset="-120"/>
              </a:rPr>
              <a:t>.</a:t>
            </a:r>
            <a:endParaRPr lang="ru-RU" b="1" dirty="0">
              <a:ea typeface="DFKai-SB" pitchFamily="65" charset="-120"/>
            </a:endParaRPr>
          </a:p>
          <a:p>
            <a:pPr algn="just"/>
            <a:r>
              <a:rPr lang="uk-UA" b="1" dirty="0">
                <a:ea typeface="DFKai-SB" pitchFamily="65" charset="-120"/>
              </a:rPr>
              <a:t>10. Євген Наконечний. Украдене ім'я: чому русини стали українцями (2001)</a:t>
            </a:r>
            <a:endParaRPr lang="ru-RU" b="1" dirty="0">
              <a:ea typeface="DFKai-SB" pitchFamily="65" charset="-120"/>
            </a:endParaRPr>
          </a:p>
          <a:p>
            <a:pPr algn="just"/>
            <a:r>
              <a:rPr lang="uk-UA" b="1" dirty="0">
                <a:ea typeface="DFKai-SB" pitchFamily="65" charset="-120"/>
              </a:rPr>
              <a:t>11. Микола Чубатий. Княжа Русь-Україна</a:t>
            </a:r>
            <a:r>
              <a:rPr lang="uk-UA" b="1" dirty="0" smtClean="0">
                <a:ea typeface="DFKai-SB" pitchFamily="65" charset="-120"/>
              </a:rPr>
              <a:t>.</a:t>
            </a:r>
          </a:p>
          <a:p>
            <a:pPr algn="just"/>
            <a:r>
              <a:rPr lang="ru-RU" b="1" dirty="0" smtClean="0"/>
              <a:t>12. </a:t>
            </a:r>
            <a:r>
              <a:rPr lang="ru-RU" b="1" dirty="0" err="1" smtClean="0"/>
              <a:t>Фігурний</a:t>
            </a:r>
            <a:r>
              <a:rPr lang="ru-RU" b="1" dirty="0" smtClean="0"/>
              <a:t> Ю. С. </a:t>
            </a:r>
            <a:r>
              <a:rPr lang="ru-RU" b="1" dirty="0" err="1" smtClean="0"/>
              <a:t>Фаховий</a:t>
            </a:r>
            <a:r>
              <a:rPr lang="ru-RU" b="1" dirty="0" smtClean="0"/>
              <a:t> </a:t>
            </a:r>
            <a:r>
              <a:rPr lang="ru-RU" b="1" dirty="0" err="1" smtClean="0"/>
              <a:t>аналіз</a:t>
            </a:r>
            <a:r>
              <a:rPr lang="ru-RU" b="1" dirty="0" smtClean="0"/>
              <a:t> </a:t>
            </a:r>
            <a:r>
              <a:rPr lang="ru-RU" b="1" dirty="0" err="1" smtClean="0"/>
              <a:t>проблеми</a:t>
            </a:r>
            <a:r>
              <a:rPr lang="ru-RU" b="1" dirty="0" smtClean="0"/>
              <a:t> </a:t>
            </a:r>
            <a:r>
              <a:rPr lang="ru-RU" b="1" dirty="0" err="1" smtClean="0"/>
              <a:t>походження</a:t>
            </a:r>
            <a:r>
              <a:rPr lang="ru-RU" b="1" dirty="0" smtClean="0"/>
              <a:t> </a:t>
            </a:r>
            <a:r>
              <a:rPr lang="ru-RU" b="1" dirty="0" err="1" smtClean="0"/>
              <a:t>українців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професійне</a:t>
            </a:r>
            <a:r>
              <a:rPr lang="ru-RU" b="1" dirty="0" smtClean="0"/>
              <a:t> </a:t>
            </a:r>
            <a:r>
              <a:rPr lang="ru-RU" b="1" dirty="0" err="1" smtClean="0"/>
              <a:t>вивчення</a:t>
            </a:r>
            <a:r>
              <a:rPr lang="ru-RU" b="1" dirty="0" smtClean="0"/>
              <a:t> </a:t>
            </a:r>
            <a:r>
              <a:rPr lang="ru-RU" b="1" dirty="0" err="1" smtClean="0"/>
              <a:t>українських</a:t>
            </a:r>
            <a:r>
              <a:rPr lang="ru-RU" b="1" dirty="0" smtClean="0"/>
              <a:t> </a:t>
            </a:r>
            <a:r>
              <a:rPr lang="ru-RU" b="1" dirty="0" err="1" smtClean="0"/>
              <a:t>етнічних</a:t>
            </a:r>
            <a:r>
              <a:rPr lang="ru-RU" b="1" dirty="0" smtClean="0"/>
              <a:t>, </a:t>
            </a:r>
            <a:r>
              <a:rPr lang="ru-RU" b="1" dirty="0" err="1" smtClean="0"/>
              <a:t>націєтворчих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державотворчих</a:t>
            </a:r>
            <a:r>
              <a:rPr lang="ru-RU" b="1" dirty="0" smtClean="0"/>
              <a:t> </a:t>
            </a:r>
            <a:r>
              <a:rPr lang="ru-RU" b="1" dirty="0" err="1" smtClean="0"/>
              <a:t>процесів</a:t>
            </a:r>
            <a:r>
              <a:rPr lang="ru-RU" b="1" dirty="0" smtClean="0"/>
              <a:t> </a:t>
            </a:r>
            <a:r>
              <a:rPr lang="ru-RU" b="1" dirty="0" err="1" smtClean="0"/>
              <a:t>вченими</a:t>
            </a:r>
            <a:r>
              <a:rPr lang="ru-RU" b="1" dirty="0" smtClean="0"/>
              <a:t> </a:t>
            </a:r>
            <a:r>
              <a:rPr lang="ru-RU" b="1" dirty="0" err="1" smtClean="0"/>
              <a:t>відділу</a:t>
            </a:r>
            <a:r>
              <a:rPr lang="ru-RU" b="1" dirty="0" smtClean="0"/>
              <a:t> </a:t>
            </a:r>
            <a:r>
              <a:rPr lang="ru-RU" b="1" dirty="0" err="1" smtClean="0"/>
              <a:t>української</a:t>
            </a:r>
            <a:r>
              <a:rPr lang="ru-RU" b="1" dirty="0" smtClean="0"/>
              <a:t> </a:t>
            </a:r>
            <a:r>
              <a:rPr lang="ru-RU" b="1" dirty="0" err="1" smtClean="0"/>
              <a:t>етнології</a:t>
            </a:r>
            <a:r>
              <a:rPr lang="ru-RU" b="1" dirty="0" smtClean="0"/>
              <a:t> ННДІУ МОН </a:t>
            </a:r>
            <a:r>
              <a:rPr lang="ru-RU" b="1" dirty="0" err="1" smtClean="0"/>
              <a:t>України</a:t>
            </a:r>
            <a:r>
              <a:rPr lang="ru-RU" b="1" dirty="0" smtClean="0"/>
              <a:t> в </a:t>
            </a:r>
            <a:r>
              <a:rPr lang="ru-RU" b="1" dirty="0" err="1" smtClean="0"/>
              <a:t>кінці</a:t>
            </a:r>
            <a:r>
              <a:rPr lang="ru-RU" b="1" dirty="0" smtClean="0"/>
              <a:t> ХХ – на початку ХХІ </a:t>
            </a:r>
            <a:r>
              <a:rPr lang="ru-RU" b="1" dirty="0" err="1" smtClean="0"/>
              <a:t>століть</a:t>
            </a:r>
            <a:r>
              <a:rPr lang="ru-RU" b="1" dirty="0" smtClean="0"/>
              <a:t>. – </a:t>
            </a:r>
            <a:r>
              <a:rPr lang="ru-RU" b="1" dirty="0" err="1" smtClean="0"/>
              <a:t>Київ</a:t>
            </a:r>
            <a:r>
              <a:rPr lang="ru-RU" b="1" dirty="0" smtClean="0"/>
              <a:t>, ННДІУ. – 2011. – 142 с.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DFKai-SB" pitchFamily="65" charset="-12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ІННА\22-23 силабус УМЕК\лекції\тема 2. Походження українського народу\стара книга.jpg"/>
          <p:cNvPicPr>
            <a:picLocks noChangeAspect="1" noChangeArrowheads="1"/>
          </p:cNvPicPr>
          <p:nvPr/>
        </p:nvPicPr>
        <p:blipFill>
          <a:blip r:embed="rId2" cstate="print">
            <a:lum bright="74000" contrast="-61000"/>
          </a:blip>
          <a:srcRect/>
          <a:stretch>
            <a:fillRect/>
          </a:stretch>
        </p:blipFill>
        <p:spPr bwMode="auto">
          <a:xfrm>
            <a:off x="0" y="720079"/>
            <a:ext cx="9170536" cy="623731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3" descr="D:\ІННА\22-23 силабус УМЕК\лекції\тема 2. Походження українського народу\стара книга.jpg"/>
          <p:cNvPicPr>
            <a:picLocks noChangeAspect="1" noChangeArrowheads="1"/>
          </p:cNvPicPr>
          <p:nvPr/>
        </p:nvPicPr>
        <p:blipFill>
          <a:blip r:embed="rId2" cstate="print">
            <a:lum bright="66000" contrast="-31000"/>
          </a:blip>
          <a:srcRect/>
          <a:stretch>
            <a:fillRect/>
          </a:stretch>
        </p:blipFill>
        <p:spPr bwMode="auto">
          <a:xfrm>
            <a:off x="-1" y="4797152"/>
            <a:ext cx="3030005" cy="206084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116632"/>
            <a:ext cx="3995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Ярослав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Радевич-Винницький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: «Боротьба навколо назви «Україна» та її похідних («українець», «український», «українство», «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українськість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»), була, та й залишається, такою гострою тому, що це не просто слово – це СИМВОЛ, у якому закодована національна ідея і закладена потужна енергія прагнення народу вільно жити на своїй землі в соборній, самостійній державі».</a:t>
            </a:r>
            <a:endParaRPr lang="ru-RU" sz="2400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9698" name="Picture 2" descr="D:\ІННА\22-23 силабус УМЕК\лекції\тема 2. Походження українського народу\Ярослав Радевич_Винницьки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4261" y="144016"/>
            <a:ext cx="5126975" cy="659735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ІННА\22-23 силабус УМЕК\лекції\тема 2. Походження українського народу\стара книга.jpg"/>
          <p:cNvPicPr>
            <a:picLocks noChangeAspect="1" noChangeArrowheads="1"/>
          </p:cNvPicPr>
          <p:nvPr/>
        </p:nvPicPr>
        <p:blipFill>
          <a:blip r:embed="rId2" cstate="print">
            <a:lum bright="74000" contrast="-61000"/>
          </a:blip>
          <a:srcRect/>
          <a:stretch>
            <a:fillRect/>
          </a:stretch>
        </p:blipFill>
        <p:spPr bwMode="auto">
          <a:xfrm>
            <a:off x="0" y="720079"/>
            <a:ext cx="9170536" cy="623731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3" descr="D:\ІННА\22-23 силабус УМЕК\лекції\тема 2. Походження українського народу\стара книга.jpg"/>
          <p:cNvPicPr>
            <a:picLocks noChangeAspect="1" noChangeArrowheads="1"/>
          </p:cNvPicPr>
          <p:nvPr/>
        </p:nvPicPr>
        <p:blipFill>
          <a:blip r:embed="rId2" cstate="print">
            <a:lum bright="66000" contrast="-31000"/>
          </a:blip>
          <a:srcRect/>
          <a:stretch>
            <a:fillRect/>
          </a:stretch>
        </p:blipFill>
        <p:spPr bwMode="auto">
          <a:xfrm>
            <a:off x="-1" y="4797152"/>
            <a:ext cx="3030005" cy="206084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26" name="AutoShape 2" descr="Трипільська культура - сенсація світового масштаб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Реконструкція трипільського інтер'є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Реконструкція трипільського інтер'є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Трипільська культура може стати всесвітньою спадщиною ЮНЕС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D:\ІННА\22-23 силабус УМЕК\лекції\тема 2. Походження українського народу\cyvilization-ukra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06641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16632"/>
            <a:ext cx="7668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Вплив трипільської культури на формування українського етносу, спільні елементи міфології, вишивки, писанкарства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034" name="Picture 10" descr="D:\ІННА\22-23 силабус УМЕК\лекції\тема 2. Походження українського народу\Без назван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908720"/>
            <a:ext cx="2476500" cy="1847850"/>
          </a:xfrm>
          <a:prstGeom prst="rect">
            <a:avLst/>
          </a:prstGeom>
          <a:noFill/>
        </p:spPr>
      </p:pic>
      <p:pic>
        <p:nvPicPr>
          <p:cNvPr id="1037" name="Picture 13" descr="D:\ІННА\22-23 силабус УМЕК\лекції\тема 2. Походження українського народу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7100" y="4962525"/>
            <a:ext cx="1866900" cy="1895475"/>
          </a:xfrm>
          <a:prstGeom prst="rect">
            <a:avLst/>
          </a:prstGeom>
          <a:noFill/>
        </p:spPr>
      </p:pic>
      <p:pic>
        <p:nvPicPr>
          <p:cNvPr id="16" name="Picture 14" descr="D:\ІННА\22-23 силабус УМЕК\лекції\тема 2. Походження українського народу\fullsize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0"/>
            <a:ext cx="1115616" cy="2752725"/>
          </a:xfrm>
          <a:prstGeom prst="rect">
            <a:avLst/>
          </a:prstGeom>
          <a:noFill/>
        </p:spPr>
      </p:pic>
      <p:pic>
        <p:nvPicPr>
          <p:cNvPr id="1038" name="Picture 14" descr="D:\ІННА\22-23 силабус УМЕК\лекції\тема 2. Походження українського народу\fullsize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2132856"/>
            <a:ext cx="1115616" cy="2752725"/>
          </a:xfrm>
          <a:prstGeom prst="rect">
            <a:avLst/>
          </a:prstGeom>
          <a:noFill/>
        </p:spPr>
      </p:pic>
      <p:sp>
        <p:nvSpPr>
          <p:cNvPr id="1040" name="AutoShape 16" descr="Трипільська культура в Україн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ІННА\22-23 силабус УМЕК\лекції\тема 2. Походження українського народу\стара книга.jpg"/>
          <p:cNvPicPr>
            <a:picLocks noChangeAspect="1" noChangeArrowheads="1"/>
          </p:cNvPicPr>
          <p:nvPr/>
        </p:nvPicPr>
        <p:blipFill>
          <a:blip r:embed="rId2" cstate="print">
            <a:lum bright="74000" contrast="-61000"/>
          </a:blip>
          <a:srcRect/>
          <a:stretch>
            <a:fillRect/>
          </a:stretch>
        </p:blipFill>
        <p:spPr bwMode="auto">
          <a:xfrm>
            <a:off x="0" y="720079"/>
            <a:ext cx="9170536" cy="623731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3" descr="D:\ІННА\22-23 силабус УМЕК\лекції\тема 2. Походження українського народу\стара книга.jpg"/>
          <p:cNvPicPr>
            <a:picLocks noChangeAspect="1" noChangeArrowheads="1"/>
          </p:cNvPicPr>
          <p:nvPr/>
        </p:nvPicPr>
        <p:blipFill>
          <a:blip r:embed="rId2" cstate="print">
            <a:lum bright="66000" contrast="-31000"/>
          </a:blip>
          <a:srcRect/>
          <a:stretch>
            <a:fillRect/>
          </a:stretch>
        </p:blipFill>
        <p:spPr bwMode="auto">
          <a:xfrm>
            <a:off x="-1" y="4797152"/>
            <a:ext cx="3030005" cy="206084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26" name="AutoShape 2" descr="Трипільська культура - сенсація світового масштаб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Реконструкція трипільського інтер'є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Реконструкція трипільського інтер'є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Трипільська культура може стати всесвітньою спадщиною ЮНЕС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Трипільська культура в Україн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18" name="Picture 2" descr="Презентація на тему:&quot;Трипільська культура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ІННА\22-23 силабус УМЕК\лекції\тема 2. Походження українського народу\стара книга.jpg"/>
          <p:cNvPicPr>
            <a:picLocks noChangeAspect="1" noChangeArrowheads="1"/>
          </p:cNvPicPr>
          <p:nvPr/>
        </p:nvPicPr>
        <p:blipFill>
          <a:blip r:embed="rId2" cstate="print">
            <a:lum bright="74000" contrast="-61000"/>
          </a:blip>
          <a:srcRect/>
          <a:stretch>
            <a:fillRect/>
          </a:stretch>
        </p:blipFill>
        <p:spPr bwMode="auto">
          <a:xfrm>
            <a:off x="0" y="720079"/>
            <a:ext cx="9170536" cy="623731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3" descr="D:\ІННА\22-23 силабус УМЕК\лекції\тема 2. Походження українського народу\стара книга.jpg"/>
          <p:cNvPicPr>
            <a:picLocks noChangeAspect="1" noChangeArrowheads="1"/>
          </p:cNvPicPr>
          <p:nvPr/>
        </p:nvPicPr>
        <p:blipFill>
          <a:blip r:embed="rId2" cstate="print">
            <a:lum bright="66000" contrast="-31000"/>
          </a:blip>
          <a:srcRect/>
          <a:stretch>
            <a:fillRect/>
          </a:stretch>
        </p:blipFill>
        <p:spPr bwMode="auto">
          <a:xfrm>
            <a:off x="-1" y="4797152"/>
            <a:ext cx="3030005" cy="206084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26" name="AutoShape 2" descr="Трипільська культура - сенсація світового масштаб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Реконструкція трипільського інтер'є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Реконструкція трипільського інтер'є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Трипільська культура може стати всесвітньою спадщиною ЮНЕС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Трипільська культура в Україн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2" name="Picture 2" descr="D:\ІННА\22-23 силабус УМЕК\лекції\тема 2. Походження українського народу\fullsize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1"/>
            <a:ext cx="3563888" cy="3185598"/>
          </a:xfrm>
          <a:prstGeom prst="rect">
            <a:avLst/>
          </a:prstGeom>
          <a:noFill/>
        </p:spPr>
      </p:pic>
      <p:pic>
        <p:nvPicPr>
          <p:cNvPr id="35844" name="Picture 4" descr="D:\ІННА\22-23 силабус УМЕК\лекції\тема 2. Походження українського народу\fullsize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188640"/>
            <a:ext cx="4286250" cy="6229350"/>
          </a:xfrm>
          <a:prstGeom prst="rect">
            <a:avLst/>
          </a:prstGeom>
          <a:noFill/>
        </p:spPr>
      </p:pic>
      <p:pic>
        <p:nvPicPr>
          <p:cNvPr id="13" name="Picture 13" descr="D:\ІННА\22-23 силабус УМЕК\лекції\тема 2. Походження українського народу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4650" y="3212977"/>
            <a:ext cx="3590074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ІННА\22-23 силабус УМЕК\лекції\тема 2. Походження українського народу\стара книга.jpg"/>
          <p:cNvPicPr>
            <a:picLocks noChangeAspect="1" noChangeArrowheads="1"/>
          </p:cNvPicPr>
          <p:nvPr/>
        </p:nvPicPr>
        <p:blipFill>
          <a:blip r:embed="rId2" cstate="print">
            <a:lum bright="74000" contrast="-61000"/>
          </a:blip>
          <a:srcRect/>
          <a:stretch>
            <a:fillRect/>
          </a:stretch>
        </p:blipFill>
        <p:spPr bwMode="auto">
          <a:xfrm>
            <a:off x="0" y="720079"/>
            <a:ext cx="9170536" cy="623731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3" descr="D:\ІННА\22-23 силабус УМЕК\лекції\тема 2. Походження українського народу\стара книга.jpg"/>
          <p:cNvPicPr>
            <a:picLocks noChangeAspect="1" noChangeArrowheads="1"/>
          </p:cNvPicPr>
          <p:nvPr/>
        </p:nvPicPr>
        <p:blipFill>
          <a:blip r:embed="rId2" cstate="print">
            <a:lum bright="66000" contrast="-31000"/>
          </a:blip>
          <a:srcRect/>
          <a:stretch>
            <a:fillRect/>
          </a:stretch>
        </p:blipFill>
        <p:spPr bwMode="auto">
          <a:xfrm>
            <a:off x="-1" y="4797152"/>
            <a:ext cx="3030005" cy="206084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26" name="AutoShape 2" descr="Трипільська культура - сенсація світового масштаб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Реконструкція трипільського інтер'є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Реконструкція трипільського інтер'є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Трипільська культура може стати всесвітньою спадщиною ЮНЕС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Трипільська культура в Україн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13" descr="D:\ІННА\22-23 силабус УМЕК\лекції\тема 2. Походження українського народу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22705"/>
            <a:ext cx="4171446" cy="4235295"/>
          </a:xfrm>
          <a:prstGeom prst="rect">
            <a:avLst/>
          </a:prstGeom>
          <a:noFill/>
        </p:spPr>
      </p:pic>
      <p:pic>
        <p:nvPicPr>
          <p:cNvPr id="36866" name="Picture 2" descr="220 Берегиня ideas | вишивка, візерунки, рушни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2287" y="2348880"/>
            <a:ext cx="2851713" cy="4509120"/>
          </a:xfrm>
          <a:prstGeom prst="rect">
            <a:avLst/>
          </a:prstGeom>
          <a:noFill/>
        </p:spPr>
      </p:pic>
      <p:sp>
        <p:nvSpPr>
          <p:cNvPr id="36868" name="AutoShape 4" descr="Бережа – символ Берегині Роду | SPADOK.ORG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9" name="Picture 5" descr="D:\ІННА\22-23 силабус УМЕК\лекції\тема 2. Походження українського народу\beregynya-symv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503231" cy="1772816"/>
          </a:xfrm>
          <a:prstGeom prst="rect">
            <a:avLst/>
          </a:prstGeom>
          <a:noFill/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121171"/>
            <a:ext cx="1671637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6876256" y="836712"/>
            <a:ext cx="2123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b="1" dirty="0" smtClean="0"/>
              <a:t>БЕРЕГИНЯ</a:t>
            </a:r>
            <a:endParaRPr lang="ru-RU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6872" name="Picture 8" descr="D:\ІННА\22-23 силабус УМЕК\лекції\тема 2. Походження українського народу\Lesser_Coat_of_Arms_of_Ukraine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2564904"/>
            <a:ext cx="3024336" cy="4220922"/>
          </a:xfrm>
          <a:prstGeom prst="rect">
            <a:avLst/>
          </a:prstGeom>
          <a:noFill/>
        </p:spPr>
      </p:pic>
      <p:pic>
        <p:nvPicPr>
          <p:cNvPr id="36874" name="Picture 10" descr="D:\ІННА\22-23 силабус УМЕК\лекції\тема 2. Походження українського народу\Без названия (4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0"/>
            <a:ext cx="2520280" cy="2589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ІННА\22-23 силабус УМЕК\лекції\тема 2. Походження українського народу\стара книга.jpg"/>
          <p:cNvPicPr>
            <a:picLocks noChangeAspect="1" noChangeArrowheads="1"/>
          </p:cNvPicPr>
          <p:nvPr/>
        </p:nvPicPr>
        <p:blipFill>
          <a:blip r:embed="rId2" cstate="print">
            <a:lum bright="74000" contrast="-61000"/>
          </a:blip>
          <a:srcRect/>
          <a:stretch>
            <a:fillRect/>
          </a:stretch>
        </p:blipFill>
        <p:spPr bwMode="auto">
          <a:xfrm>
            <a:off x="0" y="720079"/>
            <a:ext cx="9170536" cy="623731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3" descr="D:\ІННА\22-23 силабус УМЕК\лекції\тема 2. Походження українського народу\стара книга.jpg"/>
          <p:cNvPicPr>
            <a:picLocks noChangeAspect="1" noChangeArrowheads="1"/>
          </p:cNvPicPr>
          <p:nvPr/>
        </p:nvPicPr>
        <p:blipFill>
          <a:blip r:embed="rId2" cstate="print">
            <a:lum bright="66000" contrast="-31000"/>
          </a:blip>
          <a:srcRect/>
          <a:stretch>
            <a:fillRect/>
          </a:stretch>
        </p:blipFill>
        <p:spPr bwMode="auto">
          <a:xfrm>
            <a:off x="-1" y="4797152"/>
            <a:ext cx="3030005" cy="206084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26" name="AutoShape 2" descr="Трипільська культура - сенсація світового масштаб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Реконструкція трипільського інтер'є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Реконструкція трипільського інтер'є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Трипільська культура може стати всесвітньою спадщиною ЮНЕС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Трипільська культура в Україн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Бережа – символ Берегині Роду | SPADOK.ORG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0" name="Picture 2" descr="D:\ІННА\22-23 силабус УМЕК\лекції\тема 2. Походження українського народу\Без названия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94435"/>
            <a:ext cx="5292080" cy="2963565"/>
          </a:xfrm>
          <a:prstGeom prst="rect">
            <a:avLst/>
          </a:prstGeom>
          <a:noFill/>
        </p:spPr>
      </p:pic>
      <p:pic>
        <p:nvPicPr>
          <p:cNvPr id="37891" name="Picture 3" descr="D:\ІННА\22-23 силабус УМЕК\лекції\тема 2. Походження українського народу\сарма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0"/>
            <a:ext cx="3491880" cy="4818794"/>
          </a:xfrm>
          <a:prstGeom prst="rect">
            <a:avLst/>
          </a:prstGeom>
          <a:noFill/>
        </p:spPr>
      </p:pic>
      <p:pic>
        <p:nvPicPr>
          <p:cNvPr id="37892" name="Picture 4" descr="D:\ІННА\22-23 силабус УМЕК\лекції\тема 2. Походження українського народу\images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0"/>
            <a:ext cx="5146129" cy="4047745"/>
          </a:xfrm>
          <a:prstGeom prst="rect">
            <a:avLst/>
          </a:prstGeom>
          <a:noFill/>
        </p:spPr>
      </p:pic>
      <p:pic>
        <p:nvPicPr>
          <p:cNvPr id="37893" name="Picture 5" descr="D:\ІННА\22-23 силабус УМЕК\лекції\тема 2. Походження українського народу\skify-ukrainci-praistoriy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97152" y="4575905"/>
            <a:ext cx="4346848" cy="2282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ІННА\22-23 силабус УМЕК\лекції\тема 2. Походження українського народу\стара книга.jpg"/>
          <p:cNvPicPr>
            <a:picLocks noChangeAspect="1" noChangeArrowheads="1"/>
          </p:cNvPicPr>
          <p:nvPr/>
        </p:nvPicPr>
        <p:blipFill>
          <a:blip r:embed="rId2" cstate="print">
            <a:lum bright="74000" contrast="-61000"/>
          </a:blip>
          <a:srcRect/>
          <a:stretch>
            <a:fillRect/>
          </a:stretch>
        </p:blipFill>
        <p:spPr bwMode="auto">
          <a:xfrm>
            <a:off x="0" y="720079"/>
            <a:ext cx="9170536" cy="623731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3" descr="D:\ІННА\22-23 силабус УМЕК\лекції\тема 2. Походження українського народу\стара книга.jpg"/>
          <p:cNvPicPr>
            <a:picLocks noChangeAspect="1" noChangeArrowheads="1"/>
          </p:cNvPicPr>
          <p:nvPr/>
        </p:nvPicPr>
        <p:blipFill>
          <a:blip r:embed="rId2" cstate="print">
            <a:lum bright="66000" contrast="-31000"/>
          </a:blip>
          <a:srcRect/>
          <a:stretch>
            <a:fillRect/>
          </a:stretch>
        </p:blipFill>
        <p:spPr bwMode="auto">
          <a:xfrm>
            <a:off x="-1" y="4797152"/>
            <a:ext cx="3030005" cy="206084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26" name="AutoShape 2" descr="Трипільська культура - сенсація світового масштаб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Реконструкція трипільського інтер'є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Реконструкція трипільського інтер'є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Трипільська культура може стати всесвітньою спадщиною ЮНЕС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Трипільська культура в Україн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Бережа – символ Берегині Роду | SPADOK.ORG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4" name="Picture 2" descr="D:\ІННА\22-23 силабус УМЕК\лекції\тема 2. Походження українського народу\Скіфи-були-вправними-воїнам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3921802" cy="275646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403648" y="6396335"/>
            <a:ext cx="1043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/>
              <a:t>скіфи</a:t>
            </a:r>
            <a:endParaRPr lang="ru-RU" sz="2400" dirty="0"/>
          </a:p>
        </p:txBody>
      </p:sp>
      <p:pic>
        <p:nvPicPr>
          <p:cNvPr id="38915" name="Picture 3" descr="D:\ІННА\22-23 силабус УМЕК\лекції\тема 2. Походження українського народу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6342" y="908720"/>
            <a:ext cx="2767658" cy="403244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Тюркомовні кочові племена на території України, їхній внесок у національну культуру й мову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08304" y="4767535"/>
            <a:ext cx="1368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/>
              <a:t>сармати</a:t>
            </a:r>
            <a:endParaRPr lang="ru-RU" sz="2400" dirty="0"/>
          </a:p>
        </p:txBody>
      </p:sp>
      <p:pic>
        <p:nvPicPr>
          <p:cNvPr id="38916" name="Picture 4" descr="D:\ІННА\22-23 силабус УМЕК\лекції\тема 2. Походження українського народу\Кімерійці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2780928"/>
            <a:ext cx="2791031" cy="3672408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4499992" y="6396335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err="1" smtClean="0"/>
              <a:t>кімерійці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908720"/>
            <a:ext cx="63367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Побут кочових племен вплинув на появу в українській мові слів, пов’язаних із кочовим способом життя: казан, баняк, баран, барабан 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(музичні інструменти винайшли пастухи: одні – щоб прикликати тварин, інші – щоб відганяти)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багач, базар, балаган, калач, каган, паламар, козак, коровай, коза, отаман, тютюн, кизил, килим та ін.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ІННА\22-23 силабус УМЕК\лекції\тема 2. Походження українського народу\стара книга.jpg"/>
          <p:cNvPicPr>
            <a:picLocks noChangeAspect="1" noChangeArrowheads="1"/>
          </p:cNvPicPr>
          <p:nvPr/>
        </p:nvPicPr>
        <p:blipFill>
          <a:blip r:embed="rId2" cstate="print">
            <a:lum bright="74000" contrast="-61000"/>
          </a:blip>
          <a:srcRect/>
          <a:stretch>
            <a:fillRect/>
          </a:stretch>
        </p:blipFill>
        <p:spPr bwMode="auto">
          <a:xfrm>
            <a:off x="0" y="720079"/>
            <a:ext cx="9170536" cy="623731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3" descr="D:\ІННА\22-23 силабус УМЕК\лекції\тема 2. Походження українського народу\стара книга.jpg"/>
          <p:cNvPicPr>
            <a:picLocks noChangeAspect="1" noChangeArrowheads="1"/>
          </p:cNvPicPr>
          <p:nvPr/>
        </p:nvPicPr>
        <p:blipFill>
          <a:blip r:embed="rId2" cstate="print">
            <a:lum bright="66000" contrast="-31000"/>
          </a:blip>
          <a:srcRect/>
          <a:stretch>
            <a:fillRect/>
          </a:stretch>
        </p:blipFill>
        <p:spPr bwMode="auto">
          <a:xfrm>
            <a:off x="-1" y="4365104"/>
            <a:ext cx="3665232" cy="249289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26" name="AutoShape 2" descr="Трипільська культура - сенсація світового масштаб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Реконструкція трипільського інтер'є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Реконструкція трипільського інтер'є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Трипільська культура може стати всесвітньою спадщиною ЮНЕС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Трипільська культура в Україн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Бережа – символ Берегині Роду | SPADOK.ORG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/>
              <a:t>5. Роль санскриту в українській мові, «</a:t>
            </a:r>
            <a:r>
              <a:rPr lang="uk-UA" sz="2400" b="1" dirty="0" err="1" smtClean="0"/>
              <a:t>Велесова</a:t>
            </a:r>
            <a:r>
              <a:rPr lang="uk-UA" sz="2400" b="1" dirty="0" smtClean="0"/>
              <a:t> книга»</a:t>
            </a:r>
            <a:r>
              <a:rPr lang="uk-UA" sz="2400" dirty="0" smtClean="0"/>
              <a:t>.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548680"/>
            <a:ext cx="864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Санскрит – це давня індоєвропейська прамова, з якої походять всі мовні групи: слов’янська, германська, романська та інші.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938" name="Picture 2" descr="D:\ІННА\22-23 силабус УМЕК\лекції\тема 2. Походження українського народу\зображення_viber_2022-08-24_12-41-37-7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68760"/>
            <a:ext cx="4309679" cy="504056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251520" y="1340768"/>
            <a:ext cx="4572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Спільність мов ми можемо простежити у звучанні слів, які називають осіб найближчої кровної спорідненості: тато –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tata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(лат.), мама –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mama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(лат.), син –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(англ.), дочка –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daughter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брат –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brother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сестра –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sister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домашніх тварин: корова –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cow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кіт –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свиня –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swine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знарядь праці: плуг –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plough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числівники: три –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шість –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частини тіла: ніс –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nose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брова –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brow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коліно –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knee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а також: вода –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герой –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hero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сонце –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рис –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rice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миша –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mouse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ніч –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night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файний (гарний) –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fine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ІННА\22-23 силабус УМЕК\лекції\тема 2. Походження українського народу\стара книга.jpg"/>
          <p:cNvPicPr>
            <a:picLocks noChangeAspect="1" noChangeArrowheads="1"/>
          </p:cNvPicPr>
          <p:nvPr/>
        </p:nvPicPr>
        <p:blipFill>
          <a:blip r:embed="rId2" cstate="print">
            <a:lum bright="74000" contrast="-61000"/>
          </a:blip>
          <a:srcRect/>
          <a:stretch>
            <a:fillRect/>
          </a:stretch>
        </p:blipFill>
        <p:spPr bwMode="auto">
          <a:xfrm>
            <a:off x="0" y="720079"/>
            <a:ext cx="9170536" cy="623731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3" descr="D:\ІННА\22-23 силабус УМЕК\лекції\тема 2. Походження українського народу\стара книга.jpg"/>
          <p:cNvPicPr>
            <a:picLocks noChangeAspect="1" noChangeArrowheads="1"/>
          </p:cNvPicPr>
          <p:nvPr/>
        </p:nvPicPr>
        <p:blipFill>
          <a:blip r:embed="rId2" cstate="print">
            <a:lum bright="66000" contrast="-31000"/>
          </a:blip>
          <a:srcRect/>
          <a:stretch>
            <a:fillRect/>
          </a:stretch>
        </p:blipFill>
        <p:spPr bwMode="auto">
          <a:xfrm>
            <a:off x="-1" y="4365104"/>
            <a:ext cx="3665232" cy="249289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26" name="AutoShape 2" descr="Трипільська культура - сенсація світового масштаб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Реконструкція трипільського інтер'є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Реконструкція трипільського інтер'є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Трипільська культура може стати всесвітньою спадщиною ЮНЕС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Трипільська культура в Україн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Бережа – символ Берегині Роду | SPADOK.ORG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2" name="Picture 2" descr="D:\ІННА\22-23 силабус УМЕК\лекції\тема 2. Походження українського народу\зображення_viber_2022-08-24_13-13-51-1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55976" cy="6867587"/>
          </a:xfrm>
          <a:prstGeom prst="rect">
            <a:avLst/>
          </a:prstGeom>
          <a:noFill/>
        </p:spPr>
      </p:pic>
      <p:pic>
        <p:nvPicPr>
          <p:cNvPr id="40963" name="Picture 3" descr="D:\ІННА\22-23 силабус УМЕК\лекції\тема 2. Походження українського народу\зображення_viber_2022-08-24_13-14-50-1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0"/>
            <a:ext cx="5059715" cy="2276872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355976" y="2276872"/>
            <a:ext cx="47160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latin typeface="Monotype Corsiva" pitchFamily="66" charset="0"/>
              </a:rPr>
              <a:t>«</a:t>
            </a:r>
            <a:r>
              <a:rPr lang="uk-UA" sz="2800" dirty="0" err="1" smtClean="0">
                <a:latin typeface="Monotype Corsiva" pitchFamily="66" charset="0"/>
              </a:rPr>
              <a:t>Велесова</a:t>
            </a:r>
            <a:r>
              <a:rPr lang="uk-UA" sz="2800" dirty="0" smtClean="0">
                <a:latin typeface="Monotype Corsiva" pitchFamily="66" charset="0"/>
              </a:rPr>
              <a:t> книга» є твором настільки самодостатнім, що, не залежно від того, хто, коли і з якою метою творив його, він назавжди залишиться автентичним набутком нашої древньої історії і вселюдським атрибутом українського національного безсмертя»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84312" y="6165304"/>
            <a:ext cx="2908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latin typeface="Monotype Corsiva" pitchFamily="66" charset="0"/>
              </a:rPr>
              <a:t>Богдан </a:t>
            </a:r>
            <a:r>
              <a:rPr lang="uk-UA" sz="2800" dirty="0" err="1" smtClean="0">
                <a:latin typeface="Monotype Corsiva" pitchFamily="66" charset="0"/>
              </a:rPr>
              <a:t>Сушинський</a:t>
            </a:r>
            <a:r>
              <a:rPr lang="uk-UA" sz="2800" dirty="0" smtClean="0">
                <a:latin typeface="Monotype Corsiva" pitchFamily="66" charset="0"/>
              </a:rPr>
              <a:t> 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D:\ІННА\22-23 силабус УМЕК\лекції\тема 2. Походження українського народу\прапор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5900" cy="5373216"/>
          </a:xfrm>
          <a:prstGeom prst="rect">
            <a:avLst/>
          </a:prstGeom>
          <a:noFill/>
        </p:spPr>
      </p:pic>
      <p:sp>
        <p:nvSpPr>
          <p:cNvPr id="1026" name="AutoShape 2" descr="Трипільська культура - сенсація світового масштаб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Реконструкція трипільського інтер'є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Реконструкція трипільського інтер'є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Трипільська культура може стати всесвітньою спадщиною ЮНЕС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Трипільська культура в Україн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Бережа – символ Берегині Роду | SPADOK.ORG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-27384"/>
            <a:ext cx="88204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0000" dirty="0" smtClean="0">
                <a:solidFill>
                  <a:srgbClr val="002060"/>
                </a:solidFill>
                <a:latin typeface="Monotype Corsiva" pitchFamily="66" charset="0"/>
              </a:rPr>
              <a:t>ДЯКУЮ</a:t>
            </a:r>
            <a:r>
              <a:rPr lang="uk-UA" sz="100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uk-UA" sz="10000" dirty="0" smtClean="0">
                <a:solidFill>
                  <a:srgbClr val="FFFF00"/>
                </a:solidFill>
                <a:latin typeface="Monotype Corsiva" pitchFamily="66" charset="0"/>
              </a:rPr>
              <a:t>ЗА УВАГУ!</a:t>
            </a:r>
            <a:endParaRPr lang="ru-RU" sz="10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ІННА\22-23 силабус УМЕК\лекції\тема 2. Походження українського народу\стара книга.jpg"/>
          <p:cNvPicPr>
            <a:picLocks noChangeAspect="1" noChangeArrowheads="1"/>
          </p:cNvPicPr>
          <p:nvPr/>
        </p:nvPicPr>
        <p:blipFill>
          <a:blip r:embed="rId2" cstate="print">
            <a:lum bright="74000" contrast="-61000"/>
          </a:blip>
          <a:srcRect/>
          <a:stretch>
            <a:fillRect/>
          </a:stretch>
        </p:blipFill>
        <p:spPr bwMode="auto">
          <a:xfrm>
            <a:off x="0" y="720079"/>
            <a:ext cx="9170536" cy="623731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332656"/>
            <a:ext cx="87129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тногенез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це сукупність соціально-історичних та духовно-культурних процесів, що призводять до виникнення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етносу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явища і зумовлюють його подальший розвиток. Вік народу визначається тривалістю його безперервного етнокультурного розвитку.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 чотири теорії етногенезу українців: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«споконвічності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автохтонності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«єдиної колиски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«незалежного розвитку окремих східнослов'янських народів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D:\ІННА\22-23 силабус УМЕК\лекції\тема 2. Походження українського народу\слово Україна у 1187 році.jpeg"/>
          <p:cNvPicPr>
            <a:picLocks noChangeAspect="1" noChangeArrowheads="1"/>
          </p:cNvPicPr>
          <p:nvPr/>
        </p:nvPicPr>
        <p:blipFill>
          <a:blip r:embed="rId3" cstate="print">
            <a:lum bright="55000" contrast="39000"/>
          </a:blip>
          <a:srcRect/>
          <a:stretch>
            <a:fillRect/>
          </a:stretch>
        </p:blipFill>
        <p:spPr bwMode="auto">
          <a:xfrm>
            <a:off x="0" y="4941168"/>
            <a:ext cx="9144000" cy="142073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ІННА\22-23 силабус УМЕК\лекції\тема 2. Походження українського народу\стара книга.jpg"/>
          <p:cNvPicPr>
            <a:picLocks noChangeAspect="1" noChangeArrowheads="1"/>
          </p:cNvPicPr>
          <p:nvPr/>
        </p:nvPicPr>
        <p:blipFill>
          <a:blip r:embed="rId2" cstate="print">
            <a:lum bright="74000" contrast="-61000"/>
          </a:blip>
          <a:srcRect/>
          <a:stretch>
            <a:fillRect/>
          </a:stretch>
        </p:blipFill>
        <p:spPr bwMode="auto">
          <a:xfrm>
            <a:off x="0" y="720079"/>
            <a:ext cx="9170536" cy="623731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332656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Український етнос – це результат взаємодії слов'янської та індоіранської (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скіфо-сарматської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 груп населення, що відбувалася за стародавніх часів. Протягом не менше трьох тисячоліть степова зона України була місцем розселення індоіранських племен, лісова – праслов'янських. У лісостеповій зоні відбувалася найбільш інтенсивна взаємодія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праслов'ян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та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ін-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доіранців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 Ані власне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праслов'яни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на території України до першої половини І тисячоліття н. е., ані </a:t>
            </a:r>
            <a:r>
              <a:rPr lang="uk-UA" sz="24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скіфи, ані сармати 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не були українцями в сучасному значенні. Однак </a:t>
            </a:r>
            <a:r>
              <a:rPr lang="uk-UA" sz="24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вони були 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прямими предками українців.</a:t>
            </a:r>
            <a:endParaRPr lang="ru-RU" sz="2400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7" name="Picture 2" descr="D:\ІННА\22-23 силабус УМЕК\лекції\тема 2. Походження українського народу\слово Україна у 1187 році.jpeg"/>
          <p:cNvPicPr>
            <a:picLocks noChangeAspect="1" noChangeArrowheads="1"/>
          </p:cNvPicPr>
          <p:nvPr/>
        </p:nvPicPr>
        <p:blipFill>
          <a:blip r:embed="rId3" cstate="print">
            <a:lum bright="55000" contrast="39000"/>
          </a:blip>
          <a:srcRect/>
          <a:stretch>
            <a:fillRect/>
          </a:stretch>
        </p:blipFill>
        <p:spPr bwMode="auto">
          <a:xfrm>
            <a:off x="0" y="4941168"/>
            <a:ext cx="9144000" cy="1420738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3423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ІННА\22-23 силабус УМЕК\лекції\тема 2. Походження українського народу\стара книга.jpg"/>
          <p:cNvPicPr>
            <a:picLocks noChangeAspect="1" noChangeArrowheads="1"/>
          </p:cNvPicPr>
          <p:nvPr/>
        </p:nvPicPr>
        <p:blipFill>
          <a:blip r:embed="rId2" cstate="print">
            <a:lum bright="74000" contrast="-61000"/>
          </a:blip>
          <a:srcRect/>
          <a:stretch>
            <a:fillRect/>
          </a:stretch>
        </p:blipFill>
        <p:spPr bwMode="auto">
          <a:xfrm>
            <a:off x="0" y="720079"/>
            <a:ext cx="9170536" cy="623731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332656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В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етногенетичних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і етнокультурних процесах, що відбувалися в Україні, можна виділити кілька етапів:</a:t>
            </a:r>
            <a:endParaRPr lang="ru-RU" sz="2400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I. Трипільська доба (середина VI—III тисячоліття до н. ч.)</a:t>
            </a:r>
            <a:endParaRPr lang="ru-RU" sz="2400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II. Арійська доба (II тисячоліття до н. ч.)</a:t>
            </a:r>
            <a:endParaRPr lang="ru-RU" sz="2400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III.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Кіммерійсько-скіфо-сарматська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доба (X ст. до н. ч. — III ст. н. ч.)</a:t>
            </a:r>
            <a:endParaRPr lang="ru-RU" sz="2400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IV. Слов'янська доба (приблизно І тисячоліття н. ч.)</a:t>
            </a:r>
            <a:endParaRPr lang="ru-RU" sz="2400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V. Доба Русі-України (від VII ст. н. ч.).</a:t>
            </a:r>
            <a:endParaRPr lang="ru-RU" sz="2400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8" name="Picture 3" descr="D:\ІННА\22-23 силабус УМЕК\лекції\тема 2. Походження українського народу\стара книга.jpg"/>
          <p:cNvPicPr>
            <a:picLocks noChangeAspect="1" noChangeArrowheads="1"/>
          </p:cNvPicPr>
          <p:nvPr/>
        </p:nvPicPr>
        <p:blipFill>
          <a:blip r:embed="rId2" cstate="print">
            <a:lum bright="27000" contrast="-31000"/>
          </a:blip>
          <a:srcRect/>
          <a:stretch>
            <a:fillRect/>
          </a:stretch>
        </p:blipFill>
        <p:spPr bwMode="auto">
          <a:xfrm>
            <a:off x="4499992" y="3699392"/>
            <a:ext cx="4644008" cy="315860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ІННА\22-23 силабус УМЕК\лекції\тема 2. Походження українського народу\стара книга.jpg"/>
          <p:cNvPicPr>
            <a:picLocks noChangeAspect="1" noChangeArrowheads="1"/>
          </p:cNvPicPr>
          <p:nvPr/>
        </p:nvPicPr>
        <p:blipFill>
          <a:blip r:embed="rId2" cstate="print">
            <a:lum bright="27000" contrast="-31000"/>
          </a:blip>
          <a:srcRect/>
          <a:stretch>
            <a:fillRect/>
          </a:stretch>
        </p:blipFill>
        <p:spPr bwMode="auto">
          <a:xfrm>
            <a:off x="0" y="720079"/>
            <a:ext cx="9170536" cy="623731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1052736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chemeClr val="bg1"/>
                </a:solidFill>
                <a:latin typeface="Arial Black" pitchFamily="34" charset="0"/>
              </a:rPr>
              <a:t>Теорія </a:t>
            </a:r>
            <a:r>
              <a:rPr lang="uk-UA" dirty="0" err="1">
                <a:solidFill>
                  <a:schemeClr val="bg1"/>
                </a:solidFill>
                <a:latin typeface="Arial Black" pitchFamily="34" charset="0"/>
              </a:rPr>
              <a:t>автохтонності</a:t>
            </a:r>
            <a:r>
              <a:rPr lang="uk-UA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Arial Black" pitchFamily="34" charset="0"/>
              </a:rPr>
              <a:t>– українці </a:t>
            </a:r>
            <a:r>
              <a:rPr lang="uk-UA" dirty="0">
                <a:solidFill>
                  <a:schemeClr val="bg1"/>
                </a:solidFill>
                <a:latin typeface="Arial Black" pitchFamily="34" charset="0"/>
              </a:rPr>
              <a:t>є осілим корінним населенням України, яке безперервно </a:t>
            </a:r>
            <a:r>
              <a:rPr lang="uk-UA" dirty="0" smtClean="0">
                <a:solidFill>
                  <a:schemeClr val="bg1"/>
                </a:solidFill>
                <a:latin typeface="Arial Black" pitchFamily="34" charset="0"/>
              </a:rPr>
              <a:t>(протягом </a:t>
            </a:r>
            <a:r>
              <a:rPr lang="uk-UA" dirty="0">
                <a:solidFill>
                  <a:schemeClr val="bg1"/>
                </a:solidFill>
                <a:latin typeface="Arial Black" pitchFamily="34" charset="0"/>
              </a:rPr>
              <a:t>різних історичних періодів) проживає на своїй землі.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88640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2.  Розвінчання фальшивої теорії «єдиної колиски».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ІННА\22-23 силабус УМЕК\лекції\тема 2. Походження українського народу\стара книга.jpg"/>
          <p:cNvPicPr>
            <a:picLocks noChangeAspect="1" noChangeArrowheads="1"/>
          </p:cNvPicPr>
          <p:nvPr/>
        </p:nvPicPr>
        <p:blipFill>
          <a:blip r:embed="rId2" cstate="print">
            <a:lum bright="74000" contrast="-61000"/>
          </a:blip>
          <a:srcRect/>
          <a:stretch>
            <a:fillRect/>
          </a:stretch>
        </p:blipFill>
        <p:spPr bwMode="auto">
          <a:xfrm>
            <a:off x="0" y="720079"/>
            <a:ext cx="9170536" cy="623731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Назва 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"Україна" в історичних документах згадується в Іпатіївському літописі під 1187 роком. Розповідаючи про героїчну смерть переяславського князя Володимира Глібовича, літописець повідомляє: “…и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плакашася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по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нем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всі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переяславци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… се бо князь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добр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и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крепок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на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рати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… и о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нем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же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Украина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много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постона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…”. Це сталось під час походу на половців, а даний уривок означає - «за ним же Україна багато потужила».</a:t>
            </a:r>
            <a:endParaRPr lang="ru-RU" sz="2400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6386" name="Picture 2" descr="D:\ІННА\22-23 силабус УМЕК\лекції\тема 2. Походження українського народу\слово Україна у 1187 році.jpeg"/>
          <p:cNvPicPr>
            <a:picLocks noChangeAspect="1" noChangeArrowheads="1"/>
          </p:cNvPicPr>
          <p:nvPr/>
        </p:nvPicPr>
        <p:blipFill>
          <a:blip r:embed="rId3" cstate="print">
            <a:lum bright="10000" contrast="58000"/>
          </a:blip>
          <a:srcRect/>
          <a:stretch>
            <a:fillRect/>
          </a:stretch>
        </p:blipFill>
        <p:spPr bwMode="auto">
          <a:xfrm>
            <a:off x="0" y="3304406"/>
            <a:ext cx="9144000" cy="142073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Picture 2" descr="D:\ІННА\22-23 силабус УМЕК\лекції\тема 2. Походження українського народу\слово Україна у 1187 році.jpeg"/>
          <p:cNvPicPr>
            <a:picLocks noChangeAspect="1" noChangeArrowheads="1"/>
          </p:cNvPicPr>
          <p:nvPr/>
        </p:nvPicPr>
        <p:blipFill>
          <a:blip r:embed="rId3" cstate="print">
            <a:lum bright="55000" contrast="39000"/>
          </a:blip>
          <a:srcRect/>
          <a:stretch>
            <a:fillRect/>
          </a:stretch>
        </p:blipFill>
        <p:spPr bwMode="auto">
          <a:xfrm>
            <a:off x="0" y="4941168"/>
            <a:ext cx="9144000" cy="142073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ІННА\22-23 силабус УМЕК\лекції\тема 2. Походження українського народу\стара книга.jpg"/>
          <p:cNvPicPr>
            <a:picLocks noChangeAspect="1" noChangeArrowheads="1"/>
          </p:cNvPicPr>
          <p:nvPr/>
        </p:nvPicPr>
        <p:blipFill>
          <a:blip r:embed="rId2" cstate="print">
            <a:lum bright="74000" contrast="-61000"/>
          </a:blip>
          <a:srcRect/>
          <a:stretch>
            <a:fillRect/>
          </a:stretch>
        </p:blipFill>
        <p:spPr bwMode="auto">
          <a:xfrm>
            <a:off x="0" y="720079"/>
            <a:ext cx="9170536" cy="623731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Україна</a:t>
            </a:r>
            <a:r>
              <a:rPr lang="ru-RU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позначається</a:t>
            </a:r>
            <a:r>
              <a:rPr lang="ru-RU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як "RVTHENIA" - </a:t>
            </a:r>
            <a:r>
              <a:rPr lang="ru-RU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з</a:t>
            </a:r>
            <a:r>
              <a:rPr lang="ru-RU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центром у </a:t>
            </a:r>
            <a:r>
              <a:rPr lang="ru-RU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Києві</a:t>
            </a:r>
            <a:r>
              <a:rPr lang="ru-RU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Kijovia</a:t>
            </a:r>
            <a:r>
              <a:rPr lang="ru-RU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з</a:t>
            </a:r>
            <a:r>
              <a:rPr lang="ru-RU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населенням</a:t>
            </a:r>
            <a:r>
              <a:rPr lang="ru-RU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Poleni</a:t>
            </a:r>
            <a:r>
              <a:rPr lang="ru-RU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Поляни</a:t>
            </a:r>
            <a:r>
              <a:rPr lang="ru-RU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 та </a:t>
            </a:r>
            <a:r>
              <a:rPr lang="ru-RU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Борисфеніти</a:t>
            </a:r>
            <a:r>
              <a:rPr lang="ru-RU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скіфи-землероби</a:t>
            </a:r>
            <a:r>
              <a:rPr lang="ru-RU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/</a:t>
            </a:r>
            <a:r>
              <a:rPr lang="ru-RU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хлібороби</a:t>
            </a:r>
            <a:r>
              <a:rPr lang="ru-RU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). </a:t>
            </a:r>
            <a:r>
              <a:rPr lang="ru-RU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Зокрема</a:t>
            </a:r>
            <a:r>
              <a:rPr lang="ru-RU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гарно</a:t>
            </a:r>
            <a:r>
              <a:rPr lang="ru-RU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ілюструє</a:t>
            </a:r>
            <a:r>
              <a:rPr lang="ru-RU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карта </a:t>
            </a:r>
            <a:r>
              <a:rPr lang="ru-RU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Каспара</a:t>
            </a:r>
            <a:r>
              <a:rPr lang="ru-RU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Вопеліуса</a:t>
            </a:r>
            <a:r>
              <a:rPr lang="ru-RU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за 1555 </a:t>
            </a:r>
            <a:r>
              <a:rPr lang="ru-RU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рік</a:t>
            </a:r>
            <a:r>
              <a:rPr lang="ru-RU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 На </a:t>
            </a:r>
            <a:r>
              <a:rPr lang="ru-RU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цій</a:t>
            </a:r>
            <a:r>
              <a:rPr lang="ru-RU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карті</a:t>
            </a:r>
            <a:r>
              <a:rPr lang="ru-RU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ще</a:t>
            </a:r>
            <a:r>
              <a:rPr lang="ru-RU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немає</a:t>
            </a:r>
            <a:r>
              <a:rPr lang="ru-RU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етнічних</a:t>
            </a:r>
            <a:r>
              <a:rPr lang="ru-RU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українських</a:t>
            </a:r>
            <a:r>
              <a:rPr lang="ru-RU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земель - </a:t>
            </a:r>
            <a:r>
              <a:rPr lang="ru-RU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Волині</a:t>
            </a:r>
            <a:r>
              <a:rPr lang="ru-RU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Поділля</a:t>
            </a:r>
            <a:r>
              <a:rPr lang="ru-RU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 Вони </a:t>
            </a:r>
            <a:r>
              <a:rPr lang="ru-RU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з'являться</a:t>
            </a:r>
            <a:r>
              <a:rPr lang="ru-RU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пізніше</a:t>
            </a:r>
            <a:r>
              <a:rPr lang="ru-RU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 А все </a:t>
            </a:r>
            <a:r>
              <a:rPr lang="ru-RU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Північне</a:t>
            </a:r>
            <a:r>
              <a:rPr lang="ru-RU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Причорномор'я</a:t>
            </a:r>
            <a:r>
              <a:rPr lang="ru-RU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займають</a:t>
            </a:r>
            <a:r>
              <a:rPr lang="ru-RU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племена </a:t>
            </a:r>
            <a:r>
              <a:rPr lang="ru-RU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готів</a:t>
            </a:r>
            <a:r>
              <a:rPr lang="ru-RU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і</a:t>
            </a:r>
            <a:r>
              <a:rPr lang="ru-RU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таврів</a:t>
            </a:r>
            <a:r>
              <a:rPr lang="ru-RU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3" descr="D:\ІННА\22-23 силабус УМЕК\лекції\тема 2. Походження українського народу\стара книга.jpg"/>
          <p:cNvPicPr>
            <a:picLocks noChangeAspect="1" noChangeArrowheads="1"/>
          </p:cNvPicPr>
          <p:nvPr/>
        </p:nvPicPr>
        <p:blipFill>
          <a:blip r:embed="rId2" cstate="print">
            <a:lum bright="66000" contrast="-31000"/>
          </a:blip>
          <a:srcRect/>
          <a:stretch>
            <a:fillRect/>
          </a:stretch>
        </p:blipFill>
        <p:spPr bwMode="auto">
          <a:xfrm>
            <a:off x="-1" y="4797152"/>
            <a:ext cx="3030005" cy="206084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7410" name="Picture 2" descr="D:\ІННА\22-23 силабус УМЕК\лекції\тема 2. Походження українського народу\карта Каспара Вопеліуса 1555 рі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276872"/>
            <a:ext cx="6915150" cy="4352925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ІННА\22-23 силабус УМЕК\лекції\тема 2. Походження українського народу\стара книга.jpg"/>
          <p:cNvPicPr>
            <a:picLocks noChangeAspect="1" noChangeArrowheads="1"/>
          </p:cNvPicPr>
          <p:nvPr/>
        </p:nvPicPr>
        <p:blipFill>
          <a:blip r:embed="rId2" cstate="print">
            <a:lum bright="74000" contrast="-61000"/>
          </a:blip>
          <a:srcRect/>
          <a:stretch>
            <a:fillRect/>
          </a:stretch>
        </p:blipFill>
        <p:spPr bwMode="auto">
          <a:xfrm>
            <a:off x="0" y="720079"/>
            <a:ext cx="9170536" cy="623731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На карті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Ніколауса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Вісхера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1640 </a:t>
            </a:r>
            <a:r>
              <a:rPr lang="uk-UA" sz="24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року 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з'являються </a:t>
            </a:r>
            <a:r>
              <a:rPr lang="uk-UA" sz="2400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назви 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етнічних українських територій -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Polesia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,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Volhynia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, 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Podolia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, а також "UKRANIA" - вона займає центральні землі Середньої Наддніпрянщини з тим же центром у Києві (</a:t>
            </a:r>
            <a:r>
              <a:rPr lang="uk-UA" sz="24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Kiov</a:t>
            </a:r>
            <a:r>
              <a:rPr lang="uk-UA" sz="24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), що й "RVTENIA".</a:t>
            </a:r>
            <a:endParaRPr lang="ru-RU" sz="2400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8" name="Picture 3" descr="D:\ІННА\22-23 силабус УМЕК\лекції\тема 2. Походження українського народу\стара книга.jpg"/>
          <p:cNvPicPr>
            <a:picLocks noChangeAspect="1" noChangeArrowheads="1"/>
          </p:cNvPicPr>
          <p:nvPr/>
        </p:nvPicPr>
        <p:blipFill>
          <a:blip r:embed="rId2" cstate="print">
            <a:lum bright="66000" contrast="-31000"/>
          </a:blip>
          <a:srcRect/>
          <a:stretch>
            <a:fillRect/>
          </a:stretch>
        </p:blipFill>
        <p:spPr bwMode="auto">
          <a:xfrm>
            <a:off x="-1" y="4797152"/>
            <a:ext cx="3030005" cy="206084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8434" name="Picture 2" descr="D:\ІННА\22-23 силабус УМЕК\лекції\тема 2. Походження українського народу\карта Ніколауса Вісхера 1640 рок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8231" y="1512168"/>
            <a:ext cx="6297145" cy="530120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2947</TotalTime>
  <Words>1618</Words>
  <Application>Microsoft Office PowerPoint</Application>
  <PresentationFormat>Экран (4:3)</PresentationFormat>
  <Paragraphs>65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Aharoni</vt:lpstr>
      <vt:lpstr>Arial</vt:lpstr>
      <vt:lpstr>Arial Black</vt:lpstr>
      <vt:lpstr>Arial Unicode MS</vt:lpstr>
      <vt:lpstr>Calibri</vt:lpstr>
      <vt:lpstr>DFKai-SB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VnDell1</dc:creator>
  <cp:lastModifiedBy>admin</cp:lastModifiedBy>
  <cp:revision>42</cp:revision>
  <dcterms:created xsi:type="dcterms:W3CDTF">2022-08-21T15:47:35Z</dcterms:created>
  <dcterms:modified xsi:type="dcterms:W3CDTF">2022-09-08T08:19:28Z</dcterms:modified>
</cp:coreProperties>
</file>