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8" r:id="rId4"/>
    <p:sldId id="258" r:id="rId5"/>
    <p:sldId id="259" r:id="rId6"/>
    <p:sldId id="260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2" r:id="rId17"/>
    <p:sldId id="271" r:id="rId18"/>
    <p:sldId id="272" r:id="rId19"/>
    <p:sldId id="273" r:id="rId20"/>
    <p:sldId id="274" r:id="rId21"/>
    <p:sldId id="275" r:id="rId22"/>
    <p:sldId id="276" r:id="rId23"/>
    <p:sldId id="277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24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5E6E28-AB96-49F6-A565-F7F087CF840D}" type="datetimeFigureOut">
              <a:rPr lang="ru-RU" smtClean="0"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C9B581-2EDC-45F8-9855-CEFAD574816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36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ІННА\22-23 силабус УМЕК\лекції\лекція 7\Без названия.jp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bright="17000" contrast="-36000"/>
          </a:blip>
          <a:srcRect/>
          <a:stretch>
            <a:fillRect/>
          </a:stretch>
        </p:blipFill>
        <p:spPr bwMode="auto">
          <a:xfrm>
            <a:off x="4161394" y="3933056"/>
            <a:ext cx="4982608" cy="2924944"/>
          </a:xfrm>
          <a:prstGeom prst="rect">
            <a:avLst/>
          </a:prstGeom>
          <a:noFill/>
          <a:effectLst>
            <a:softEdge rad="317500"/>
          </a:effectLst>
        </p:spPr>
      </p:pic>
      <p:sp>
        <p:nvSpPr>
          <p:cNvPr id="4" name="Прямоугольник 3"/>
          <p:cNvSpPr/>
          <p:nvPr/>
        </p:nvSpPr>
        <p:spPr>
          <a:xfrm>
            <a:off x="107504" y="908720"/>
            <a:ext cx="8964488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4400" b="1" dirty="0">
                <a:solidFill>
                  <a:srgbClr val="002060"/>
                </a:solidFill>
                <a:latin typeface="Monotype Corsiva" pitchFamily="66" charset="0"/>
              </a:rPr>
              <a:t>Питання національного синтаксису української мови. Ментальна спільність і відмінність української синтаксичної системи із синтаксисом інших індоєвропейських мов</a:t>
            </a:r>
            <a:endParaRPr lang="ru-RU" sz="4400" dirty="0">
              <a:solidFill>
                <a:srgbClr val="002060"/>
              </a:solidFill>
              <a:latin typeface="Monotype Corsiva" pitchFamily="66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835696" y="4941168"/>
            <a:ext cx="385192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3200" b="1" smtClean="0">
                <a:solidFill>
                  <a:srgbClr val="002060"/>
                </a:solidFill>
                <a:latin typeface="Monotype Corsiva" pitchFamily="66" charset="0"/>
              </a:rPr>
              <a:t>Тема</a:t>
            </a:r>
            <a:r>
              <a:rPr lang="uk-UA" sz="3200" b="1" smtClean="0">
                <a:solidFill>
                  <a:srgbClr val="002060"/>
                </a:solidFill>
                <a:latin typeface="Monotype Corsiva" pitchFamily="66" charset="0"/>
              </a:rPr>
              <a:t> 11</a:t>
            </a:r>
            <a:endParaRPr lang="ru-RU" sz="32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371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сполучень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лексичні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Чорне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море, Герой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України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Петро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Сагайдачний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мовний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апарат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людини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білий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вірш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білий-білий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.;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покласти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зуби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полицю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голодувати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замилювати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очі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обманювати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аналітичні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лексеми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будеш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працювати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(форма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майбутньому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часі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а)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того самого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іменника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відмінках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прийменником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нього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день за днем,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дня на день, робота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роботою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дієслів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піду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подивлюся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інфінітива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дієвідмінюваною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формою того самого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заспівати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заспіваю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13719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Різновиди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сполучень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5)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іменниково-прийменникові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морі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при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березі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сорому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6) а)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сурядні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Прощайте,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рясні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долини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села,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сповнені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краси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! (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О.Підсуха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б)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підрядні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Лети, моя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думо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Моя люта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муко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! (Т.Шевченко)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7)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виражається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вставності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вставленості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На жаль, чудес на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світі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буває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(П. Воронько); 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вчив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письму (не без мороки )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гладіаторському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ремеслу (Д.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Павличко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8)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утворені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дієслова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ідіть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же,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зробили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9)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службових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вигуків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ужитих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слів-речень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нечленованих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конструкцій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ж;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еге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ж; Та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Чи-ба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Ого-го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Слова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словоформах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найповніше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реалізується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валентність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лексем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здатність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семантичного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словами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Змінювані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найчисленніші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флективної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котрі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флексії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закінчення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260648"/>
            <a:ext cx="882047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Члени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мінімальні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функціонують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будучи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типовішими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складниками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Члени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представлені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такими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видами: </a:t>
            </a:r>
          </a:p>
          <a:p>
            <a:pPr marL="441325" indent="-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двоскладного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41325" indent="-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двоскладного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41325" indent="-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головним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односкладного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дієслівній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іменній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41325" indent="-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означенням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особливим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різновидом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прикладка); </a:t>
            </a:r>
          </a:p>
          <a:p>
            <a:pPr marL="441325" indent="-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додатком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marL="441325" indent="-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обставиною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другорядним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1325" algn="just"/>
            <a:endParaRPr lang="ru-RU" sz="2800" b="1" i="1" dirty="0" smtClean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всеосяжна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найтиповіша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інформаційно-комунікативна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спілкування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утворена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одного,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кількох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багатьох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властива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розгалужена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схема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класифікації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розмежування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непоширені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неповні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складносурядні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складнопідрядні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безсполучникові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сурядністю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підрядністю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сполучниковістю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безсполучниковістю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періоди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260648"/>
            <a:ext cx="8568952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замінники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). 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вони належать до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мовленнєвих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можуть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бути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кваліфіковані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члена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1325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поділяють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функціональні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indent="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стверджувальні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заперечні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питальні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спонукальні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</a:p>
          <a:p>
            <a:pPr indent="441325" algn="just">
              <a:buAutoNum type="arabicParenR"/>
            </a:pP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емоційнооцінні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44016" y="188640"/>
            <a:ext cx="889248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синтаксису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науки про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endParaRPr lang="ru-RU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різнотипних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різнорівневих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Поширена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думка,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згідно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посідає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звідси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випливає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підпорядковані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синтаксису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фонетикою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Без фонем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звуків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з’явилися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вони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сформувалися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взаємній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залежності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належать слову,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організовують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Найчастіше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використовуються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набагато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словах-реченнях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74846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синтаксису з лексикологією:</a:t>
            </a: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щонайменше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повнозначного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самодостатніх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службового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будь-якого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лексичного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наповнення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одно-,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дво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кілька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багатослівне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одиницею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номінативною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повнозначним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словом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хто-небудь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що-небудь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називається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а тому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одиницею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спілкувальною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908720"/>
            <a:ext cx="8748464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синтаксису з фразеологією:</a:t>
            </a: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розглядові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підлягають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становлять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один член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ідіоми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різноманітної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менш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стійкі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ідіоми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переважно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народні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прислів’я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приказки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крилаті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видатних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Серцю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накажеш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Лиш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той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ненависті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знає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Хто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цілий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вік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нікого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не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 любив (Леся </a:t>
            </a:r>
            <a:r>
              <a:rPr lang="ru-RU" sz="2800" i="1" dirty="0" err="1" smtClean="0">
                <a:latin typeface="Times New Roman" pitchFamily="18" charset="0"/>
                <a:cs typeface="Times New Roman" pitchFamily="18" charset="0"/>
              </a:rPr>
              <a:t>Українка</a:t>
            </a:r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Фразеологічні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характеризувати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за членами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332656"/>
            <a:ext cx="8748464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синтаксису з морфологією:</a:t>
            </a: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очевидний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взаємний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постала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потреба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ресурсів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властивих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словесних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сформувалися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самі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категорії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число,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відмінок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особа,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спосіб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час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з’явилися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б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об’єднані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межах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частини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адже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організувальним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центром для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сферою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морфологічних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1325" algn="just"/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Разом синтаксис і морфологія становлять граматичну систему мови.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1124744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План</a:t>
            </a:r>
          </a:p>
          <a:p>
            <a:pPr marL="536575" indent="-53657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1. Синтаксис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лінгвістичне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marL="536575" indent="-53657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6575" indent="-53657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Зв’язок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розділами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науки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36575" indent="-53657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індоєвропейських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9694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i="1" dirty="0" smtClean="0">
                <a:latin typeface="Times New Roman" pitchFamily="18" charset="0"/>
                <a:cs typeface="Times New Roman" pitchFamily="18" charset="0"/>
              </a:rPr>
              <a:t>Зв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uk-UA" sz="2800" i="1" dirty="0" err="1" smtClean="0">
                <a:latin typeface="Times New Roman" pitchFamily="18" charset="0"/>
                <a:cs typeface="Times New Roman" pitchFamily="18" charset="0"/>
              </a:rPr>
              <a:t>язок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 синтаксису з пунктуацією:</a:t>
            </a: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Пунктуація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лінгвістичних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усталену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писемній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систему правил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уживання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знаків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сучасної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виражену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засвідчується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високий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розвитку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системи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закріпилася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вияву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слугує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усталеною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структурною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моделлю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всенародний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досить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широкий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діапазон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втілення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закріпившись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використовується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безлічі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індивідуальних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1711"/>
            <a:ext cx="9144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Порівняльний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синтаксис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інших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індоєвропейських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Синтаксису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арабської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вільний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Початкову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кінцеву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займають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більше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смислове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навантаження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місця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здебільшого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Англомовному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синтаксису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притаманний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кожен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член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регламентовану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Спостерігається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інтонаційне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виділення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змістових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логічний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наголос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художній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літературі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допускається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інверсія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непрямий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порядок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але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позиція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підмета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присудка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залишається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незмінною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692696"/>
            <a:ext cx="864096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зазначених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узгоджене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стоїть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перед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означуваним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словом,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неузгоджене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після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Отже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порівняння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синтаксичної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однієї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сім’ї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підстави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стверджувати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носії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цих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мають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частину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спільного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коріння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дещо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різняться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ментальністю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способом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формулювання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думки. Особливо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вирізняються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германської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групи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де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переважає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чітко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регламентована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структура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вказує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сталість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шаблонність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регламентованість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синтаксичних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мислення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alphaModFix amt="59000"/>
            <a:lum/>
          </a:blip>
          <a:srcRect/>
          <a:stretch>
            <a:fillRect l="-25000" r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779912" y="3501008"/>
            <a:ext cx="507605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8000" b="1" dirty="0" smtClean="0">
                <a:solidFill>
                  <a:srgbClr val="002060"/>
                </a:solidFill>
                <a:latin typeface="Monotype Corsiva" pitchFamily="66" charset="0"/>
              </a:rPr>
              <a:t>ДЯКУЮ ЗА УВАГУ!</a:t>
            </a:r>
            <a:endParaRPr lang="ru-RU" sz="8000" dirty="0">
              <a:solidFill>
                <a:srgbClr val="002060"/>
              </a:solidFill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260648"/>
            <a:ext cx="8424936" cy="6436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0215" algn="ctr">
              <a:lnSpc>
                <a:spcPct val="115000"/>
              </a:lnSpc>
              <a:spcAft>
                <a:spcPts val="0"/>
              </a:spcAft>
            </a:pPr>
            <a:r>
              <a:rPr lang="uk-UA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Література до теми: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1. Граматика сучасної української літературної мови. Синтаксис / за ред. К. Г. 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Городенської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Київ: Видавничий дім Дмитра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Бураго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2019. 752 с.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2.Сучасна українська літературна мова / За ред.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А.П.Грищенка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Київ: Вища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2017. С.52-70.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3. Сучасна українська мова: Синтаксис / За ред. А.К. 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Мойсієнка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Київ : Знання, 2021. С. 294-296.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4. Сучасна українська літературна мова / За ред.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М.Я.Плющ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Київ: Вища 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шк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., 2019. С.63-82.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5. Сучасна українська мова: Граматика / За ред. А.К. </a:t>
            </a:r>
            <a:r>
              <a:rPr lang="uk-UA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Мойсієнка</a:t>
            </a: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Київ : Знання, 2018. С. 302-334.</a:t>
            </a:r>
            <a:endParaRPr lang="ru-RU" sz="2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uk-UA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6.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Історія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українського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правопису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XVI – XX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століття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хрестоматія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Проєкт «</a:t>
            </a:r>
            <a:r>
              <a:rPr lang="ru-RU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2400" i="1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кника</a:t>
            </a:r>
            <a:r>
              <a:rPr lang="ru-RU" sz="2400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Київ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ru-RU" sz="2400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Наукова</a:t>
            </a:r>
            <a:r>
              <a:rPr lang="ru-RU" sz="24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думка, 2020. 582 с.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6381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8309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1. Синтаксис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як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лінгвістичне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Центральним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синтаксис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нижчих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рівнів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конструкції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виконують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Синтаксис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грец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побудова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зв'язок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порядок)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розділ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граматики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вивчає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функціонування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членів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способи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поєднання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та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нечленореченнєві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758309"/>
            <a:ext cx="842493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Предметом синтаксису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їхня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семантика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структура,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зв’язки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семантико-синтаксичні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відношення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Синтаксис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особливу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галузь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знань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формують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підрозділи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загальна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теорія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практика синтаксису як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), члени (член)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про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нечленореченнєві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);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абзаци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тексти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пряме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непряме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напівпряме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28582"/>
            <a:ext cx="8424936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Синтаксис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це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сукупність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української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усталені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різноструктурні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—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також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слова-речення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конкретній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мовленнєвій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ситуації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мовець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об’єктивно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висловлює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свою думку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певну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почуттєвість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Синтаксис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українського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мовлення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Його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сутність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полягає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теорії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практиці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використання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мовцем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наявних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синтаксичній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будові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найрізноманітнішої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структури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починаючи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від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одночленного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одним членом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завершуючи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складним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28582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Основні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синтаксичні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одиниці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indent="441325" algn="just"/>
            <a:endParaRPr lang="uk-UA" sz="2800" dirty="0">
              <a:latin typeface="Times New Roman" pitchFamily="18" charset="0"/>
              <a:cs typeface="Times New Roman" pitchFamily="18" charset="0"/>
            </a:endParaRPr>
          </a:p>
          <a:p>
            <a:pPr indent="441325" algn="just">
              <a:buAutoNum type="arabicPeriod"/>
            </a:pP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41325" algn="just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Сполучення слів.</a:t>
            </a:r>
          </a:p>
          <a:p>
            <a:pPr indent="441325" algn="just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Слова і словоформи.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41325" algn="just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Члени речення.</a:t>
            </a:r>
          </a:p>
          <a:p>
            <a:pPr indent="441325" algn="just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Речення.</a:t>
            </a:r>
          </a:p>
          <a:p>
            <a:pPr indent="441325" algn="just">
              <a:buAutoNum type="arabicPeriod"/>
            </a:pPr>
            <a:r>
              <a:rPr lang="uk-UA" sz="2800" b="1" i="1" dirty="0" smtClean="0">
                <a:latin typeface="Times New Roman" pitchFamily="18" charset="0"/>
                <a:cs typeface="Times New Roman" pitchFamily="18" charset="0"/>
              </a:rPr>
              <a:t>Функціональні замінники речення (слова-речення)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328582"/>
            <a:ext cx="842493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indent="441325" algn="just"/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Структура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нерідко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збігається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зі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структурою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становлячи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в таких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тобто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окрему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мовну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одиницю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: Чудова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чудова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пісня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(не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номінативний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елемент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мови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лише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потенційно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комунікативний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uk-UA" sz="2800" b="1" i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548680"/>
            <a:ext cx="842493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41325" algn="just"/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b="1" i="1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indent="441325" algn="just"/>
            <a:endParaRPr lang="ru-RU" sz="2800" b="1" i="1" dirty="0">
              <a:latin typeface="Times New Roman" pitchFamily="18" charset="0"/>
              <a:cs typeface="Times New Roman" pitchFamily="18" charset="0"/>
            </a:endParaRPr>
          </a:p>
          <a:p>
            <a:pPr indent="441325" algn="just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Вони в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усіх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випадках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репрезентують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тільки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один член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речення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Якщо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вже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усталеним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синтаксичним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терміном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поняття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ще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набуло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чіткої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термінологічної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визначеності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Будь-яке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одночасно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й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однак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кожне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сполучення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слів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є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800" dirty="0" err="1" smtClean="0">
                <a:latin typeface="Times New Roman" pitchFamily="18" charset="0"/>
                <a:cs typeface="Times New Roman" pitchFamily="18" charset="0"/>
              </a:rPr>
              <a:t>словосполученням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8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1628</Words>
  <Application>Microsoft Office PowerPoint</Application>
  <PresentationFormat>Экран (4:3)</PresentationFormat>
  <Paragraphs>91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8" baseType="lpstr">
      <vt:lpstr>Arial</vt:lpstr>
      <vt:lpstr>Calibri</vt:lpstr>
      <vt:lpstr>Monotype Corsiva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VnDell1</dc:creator>
  <cp:lastModifiedBy>admin</cp:lastModifiedBy>
  <cp:revision>15</cp:revision>
  <dcterms:created xsi:type="dcterms:W3CDTF">2022-08-31T07:31:52Z</dcterms:created>
  <dcterms:modified xsi:type="dcterms:W3CDTF">2023-03-20T09:05:32Z</dcterms:modified>
</cp:coreProperties>
</file>