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E7B47-A26F-4BE2-8463-BAA9E6D05689}" type="datetimeFigureOut">
              <a:rPr lang="ru-RU"/>
              <a:pPr>
                <a:defRPr/>
              </a:pPr>
              <a:t>22.02.2019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4863C-6050-4447-B452-9E559E854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21BA9-C483-49E5-986A-3051E0E591B7}" type="datetimeFigureOut">
              <a:rPr lang="ru-RU"/>
              <a:pPr>
                <a:defRPr/>
              </a:pPr>
              <a:t>22.02.2019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8395-F61A-49D6-9AD6-0BD73933FC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0F4A7-A23B-4A9E-B885-7FFB59F255D1}" type="datetimeFigureOut">
              <a:rPr lang="ru-RU"/>
              <a:pPr>
                <a:defRPr/>
              </a:pPr>
              <a:t>22.02.2019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7ADFB-F7E9-4952-B451-9DEECE451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40156-9A75-4F0F-912D-C5B551940072}" type="datetimeFigureOut">
              <a:rPr lang="ru-RU"/>
              <a:pPr>
                <a:defRPr/>
              </a:pPr>
              <a:t>22.02.2019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94014-7184-4A53-9D81-05946FF73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75232-3279-4C7C-BAE1-52153573EA45}" type="datetimeFigureOut">
              <a:rPr lang="ru-RU"/>
              <a:pPr>
                <a:defRPr/>
              </a:pPr>
              <a:t>22.02.2019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848D-E78F-4D99-B877-08314363C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08A29-A3A1-4862-8274-EABEE99BF185}" type="datetimeFigureOut">
              <a:rPr lang="ru-RU"/>
              <a:pPr>
                <a:defRPr/>
              </a:pPr>
              <a:t>22.02.2019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C0661-BE66-48B6-A4AC-B83B1D9FD8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9123B-2FB9-4480-8815-52FB63D47A58}" type="datetimeFigureOut">
              <a:rPr lang="ru-RU"/>
              <a:pPr>
                <a:defRPr/>
              </a:pPr>
              <a:t>22.02.2019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639D3-D06B-4B03-88F4-3B375D7A9C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32946-12E4-4531-987B-732A01348AD7}" type="datetimeFigureOut">
              <a:rPr lang="ru-RU"/>
              <a:pPr>
                <a:defRPr/>
              </a:pPr>
              <a:t>22.02.2019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E13F8-9B31-490B-905A-9307489A80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F7EBF-C303-4CDF-A3D2-771BB8F9F2AA}" type="datetimeFigureOut">
              <a:rPr lang="ru-RU"/>
              <a:pPr>
                <a:defRPr/>
              </a:pPr>
              <a:t>22.02.2019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F2CCC-1738-4A10-BA37-7CEC82BA2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761B3-B182-48CF-A2AD-70B31672D107}" type="datetimeFigureOut">
              <a:rPr lang="ru-RU"/>
              <a:pPr>
                <a:defRPr/>
              </a:pPr>
              <a:t>22.02.2019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9136D-3080-4C35-B890-7D62B906A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9919F-E81E-4A37-9B0D-AEA85906268A}" type="datetimeFigureOut">
              <a:rPr lang="ru-RU"/>
              <a:pPr>
                <a:defRPr/>
              </a:pPr>
              <a:t>22.02.2019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65EC2-3BEE-4555-9D7E-B9281CC99D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49330D-9D5B-454A-AC20-97BA85CF4835}" type="datetimeFigureOut">
              <a:rPr lang="ru-RU"/>
              <a:pPr>
                <a:defRPr/>
              </a:pPr>
              <a:t>22.02.2019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FFD9E9-EB6C-4CF7-B25B-912B39513D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556792"/>
            <a:ext cx="7056784" cy="2232248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uk-UA" sz="6000" dirty="0" err="1" smtClean="0"/>
              <a:t>Екотехнологія</a:t>
            </a:r>
            <a:r>
              <a:rPr lang="uk-UA" sz="6000" dirty="0" smtClean="0"/>
              <a:t> </a:t>
            </a:r>
            <a:r>
              <a:rPr lang="uk-UA" sz="6000" dirty="0" err="1" smtClean="0"/>
              <a:t>біовиробництва</a:t>
            </a:r>
            <a:endParaRPr lang="ru-RU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Объект 9"/>
          <p:cNvSpPr>
            <a:spLocks noGrp="1"/>
          </p:cNvSpPr>
          <p:nvPr>
            <p:ph sz="quarter" idx="13"/>
          </p:nvPr>
        </p:nvSpPr>
        <p:spPr>
          <a:xfrm>
            <a:off x="539750" y="1916113"/>
            <a:ext cx="8353425" cy="2665412"/>
          </a:xfrm>
        </p:spPr>
        <p:txBody>
          <a:bodyPr/>
          <a:lstStyle/>
          <a:p>
            <a:pPr algn="just"/>
            <a:r>
              <a:rPr lang="uk-UA" sz="3200" b="1" smtClean="0"/>
              <a:t>Галузь знань:</a:t>
            </a:r>
            <a:r>
              <a:rPr lang="uk-UA" sz="3200" smtClean="0"/>
              <a:t> 10 – «Природничі науки»</a:t>
            </a:r>
            <a:endParaRPr lang="ru-RU" sz="3200" smtClean="0"/>
          </a:p>
          <a:p>
            <a:pPr algn="just"/>
            <a:r>
              <a:rPr lang="uk-UA" sz="3200" b="1" smtClean="0"/>
              <a:t>Спеціальності:</a:t>
            </a:r>
            <a:r>
              <a:rPr lang="uk-UA" sz="3200" smtClean="0"/>
              <a:t> 101 «Екологія»</a:t>
            </a:r>
            <a:endParaRPr lang="ru-RU" sz="3200" smtClean="0"/>
          </a:p>
          <a:p>
            <a:pPr algn="just"/>
            <a:r>
              <a:rPr lang="uk-UA" sz="3200" b="1" smtClean="0"/>
              <a:t>Освітній ступінь:</a:t>
            </a:r>
            <a:r>
              <a:rPr lang="uk-UA" sz="3200" smtClean="0"/>
              <a:t> «Магістр»</a:t>
            </a:r>
            <a:endParaRPr lang="ru-RU" sz="3200" smtClean="0"/>
          </a:p>
          <a:p>
            <a:pPr algn="just"/>
            <a:r>
              <a:rPr lang="uk-UA" sz="3200" b="1" smtClean="0"/>
              <a:t>Факультет</a:t>
            </a:r>
            <a:r>
              <a:rPr lang="uk-UA" sz="3200" smtClean="0"/>
              <a:t> агрономії та лісівництва</a:t>
            </a:r>
            <a:endParaRPr lang="ru-RU" sz="32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850" y="333375"/>
            <a:ext cx="8569325" cy="4032250"/>
          </a:xfrm>
        </p:spPr>
        <p:txBody>
          <a:bodyPr rtlCol="0">
            <a:no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Мета</a:t>
            </a: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дисципліни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uk-UA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Ознайомити </a:t>
            </a: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студентів з біологічними об'єктами і їх застосуванням у народному господарстві, охороні здоров'я й науці, можливостями генетичної й клітинної інженерії (отримання високоефективних штамів мікроорганізмів, нових сортів рослин і видів тварин), будовою й принципами дії </a:t>
            </a:r>
            <a:r>
              <a:rPr lang="uk-UA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біореакторів</a:t>
            </a: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з основами технологічної біоенергетики. 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sz="quarter" idx="13"/>
          </p:nvPr>
        </p:nvSpPr>
        <p:spPr>
          <a:xfrm>
            <a:off x="179388" y="260350"/>
            <a:ext cx="8569325" cy="6048375"/>
          </a:xfrm>
        </p:spPr>
        <p:txBody>
          <a:bodyPr/>
          <a:lstStyle/>
          <a:p>
            <a:pPr marL="44450" indent="0" algn="ctr">
              <a:buFont typeface="Georgia" pitchFamily="18" charset="0"/>
              <a:buNone/>
            </a:pPr>
            <a:r>
              <a:rPr lang="ru-RU" sz="3600" b="1" smtClean="0"/>
              <a:t>Завдання</a:t>
            </a:r>
          </a:p>
          <a:p>
            <a:pPr marL="44450" indent="0" algn="just">
              <a:buFont typeface="Georgia" pitchFamily="18" charset="0"/>
              <a:buNone/>
            </a:pPr>
            <a:r>
              <a:rPr lang="ru-RU" sz="3600" b="1" smtClean="0"/>
              <a:t>	</a:t>
            </a:r>
            <a:endParaRPr lang="ru-RU" sz="800" b="1" smtClean="0"/>
          </a:p>
          <a:p>
            <a:pPr marL="44450" indent="0" algn="just">
              <a:buFont typeface="Georgia" pitchFamily="18" charset="0"/>
              <a:buNone/>
            </a:pPr>
            <a:r>
              <a:rPr lang="ru-RU" sz="3600" b="1" smtClean="0"/>
              <a:t>	</a:t>
            </a:r>
            <a:r>
              <a:rPr lang="ru-RU" sz="3600" smtClean="0"/>
              <a:t>Вивчивши курс дисципліни, студент повинен: отримані знання та навики, використовувати для вирішення завдань сільського господарства, медицини, екології та різних галузей народного господарства.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850" y="333375"/>
            <a:ext cx="8640763" cy="6191250"/>
          </a:xfrm>
        </p:spPr>
        <p:txBody>
          <a:bodyPr rtlCol="0">
            <a:normAutofit lnSpcReduction="10000"/>
          </a:bodyPr>
          <a:lstStyle/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 </a:t>
            </a:r>
            <a:r>
              <a:rPr lang="ru-RU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результаті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вивчення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навчальної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дисципліни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студент повинен 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знати: 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використання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біотехнології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в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харчовій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промисловості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та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медицині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використання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біотехнологічних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процесів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у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виробництві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енергії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ефективність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використання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природних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ресурсів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вміти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організувати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екологічне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біовиробництво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у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сучасних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умовах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довкілля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із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застосуванням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новітніх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екотехнологій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850" y="404813"/>
            <a:ext cx="8496300" cy="6119812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Програма навчальної </a:t>
            </a:r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дисципліни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Атестація </a:t>
            </a: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Характеристика структури природного середовища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Тема 1. </a:t>
            </a: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Предмет </a:t>
            </a:r>
            <a:r>
              <a:rPr lang="uk-U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екотехнології</a:t>
            </a: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завдання, методи й перспективи розвитку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Тема 2. </a:t>
            </a: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Використання 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біотехнології </a:t>
            </a: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харчовій промисловості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Тема 3. </a:t>
            </a: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Медицина й 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біотехнологія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Атестація </a:t>
            </a: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Ефективність використання природних ресурсів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Тема 4. </a:t>
            </a: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Використання </a:t>
            </a:r>
            <a:r>
              <a:rPr lang="uk-U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екотехнологічних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процесів у виробництві енергії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Тема 5.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Сільське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господарство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екотехнологія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sz="quarter" idx="13"/>
          </p:nvPr>
        </p:nvSpPr>
        <p:spPr>
          <a:xfrm>
            <a:off x="323850" y="260350"/>
            <a:ext cx="8496300" cy="6192838"/>
          </a:xfrm>
        </p:spPr>
        <p:txBody>
          <a:bodyPr/>
          <a:lstStyle/>
          <a:p>
            <a:pPr marL="44450" indent="0" algn="ctr">
              <a:buFont typeface="Georgia" pitchFamily="18" charset="0"/>
              <a:buNone/>
            </a:pPr>
            <a:r>
              <a:rPr lang="uk-UA" sz="3200" b="1" smtClean="0"/>
              <a:t>Теми практичних занять</a:t>
            </a:r>
          </a:p>
          <a:p>
            <a:pPr marL="44450" indent="0" algn="ctr">
              <a:buFont typeface="Georgia" pitchFamily="18" charset="0"/>
              <a:buNone/>
            </a:pPr>
            <a:endParaRPr lang="uk-UA" sz="3200" b="1" smtClean="0"/>
          </a:p>
          <a:p>
            <a:pPr marL="44450" indent="0">
              <a:buFont typeface="Georgia" pitchFamily="18" charset="0"/>
              <a:buNone/>
            </a:pPr>
            <a:r>
              <a:rPr lang="uk-UA" sz="3200" b="1" smtClean="0"/>
              <a:t>	</a:t>
            </a:r>
            <a:r>
              <a:rPr lang="uk-UA" sz="3200" smtClean="0"/>
              <a:t>1.</a:t>
            </a:r>
            <a:r>
              <a:rPr lang="uk-UA" sz="3200" b="1" smtClean="0"/>
              <a:t> </a:t>
            </a:r>
            <a:r>
              <a:rPr lang="uk-UA" sz="3200" smtClean="0"/>
              <a:t>Розвиток екотехнології біовиробництва</a:t>
            </a:r>
            <a:r>
              <a:rPr lang="ru-RU" sz="1800" smtClean="0"/>
              <a:t> </a:t>
            </a:r>
            <a:r>
              <a:rPr lang="ru-RU" sz="3200" smtClean="0"/>
              <a:t>	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3200" smtClean="0"/>
              <a:t>	2. Роль біотехнології в одержанні харчових продуктів.</a:t>
            </a:r>
          </a:p>
          <a:p>
            <a:pPr marL="44450" indent="0" algn="just">
              <a:buFont typeface="Georgia" pitchFamily="18" charset="0"/>
              <a:buNone/>
            </a:pPr>
            <a:r>
              <a:rPr lang="ru-RU" sz="3200" smtClean="0"/>
              <a:t>	3. Виробництво й застосування антибіотиків, гормонів.</a:t>
            </a:r>
          </a:p>
          <a:p>
            <a:pPr marL="44450" indent="0" algn="just">
              <a:buFont typeface="Georgia" pitchFamily="18" charset="0"/>
              <a:buNone/>
            </a:pPr>
            <a:r>
              <a:rPr lang="ru-RU" sz="3200" smtClean="0"/>
              <a:t>	4. Роль біотехнології у виробництві енергії.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260350"/>
            <a:ext cx="8496300" cy="6337300"/>
          </a:xfrm>
        </p:spPr>
        <p:txBody>
          <a:bodyPr rtlCol="0">
            <a:normAutofit fontScale="92500" lnSpcReduction="20000"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Рекомендована </a:t>
            </a:r>
            <a:r>
              <a:rPr lang="uk-UA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література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uk-UA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48640" lvl="1"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uk-UA" sz="2800" i="1" dirty="0">
                <a:solidFill>
                  <a:schemeClr val="tx1"/>
                </a:solidFill>
              </a:rPr>
              <a:t>Екологічна</a:t>
            </a:r>
            <a:r>
              <a:rPr lang="uk-UA" sz="2800" dirty="0">
                <a:solidFill>
                  <a:schemeClr val="tx1"/>
                </a:solidFill>
              </a:rPr>
              <a:t> біотехнологія / О.В. Швед, О.Б. </a:t>
            </a:r>
            <a:r>
              <a:rPr lang="uk-UA" sz="2800" dirty="0" err="1">
                <a:solidFill>
                  <a:schemeClr val="tx1"/>
                </a:solidFill>
              </a:rPr>
              <a:t>Миколів</a:t>
            </a:r>
            <a:r>
              <a:rPr lang="uk-UA" sz="2800" dirty="0">
                <a:solidFill>
                  <a:schemeClr val="tx1"/>
                </a:solidFill>
              </a:rPr>
              <a:t>, О.З.                             </a:t>
            </a:r>
            <a:r>
              <a:rPr lang="uk-UA" sz="2800" dirty="0" err="1">
                <a:solidFill>
                  <a:schemeClr val="tx1"/>
                </a:solidFill>
              </a:rPr>
              <a:t>Комаровська-Порохнявець</a:t>
            </a:r>
            <a:r>
              <a:rPr lang="uk-UA" sz="2800" dirty="0">
                <a:solidFill>
                  <a:schemeClr val="tx1"/>
                </a:solidFill>
              </a:rPr>
              <a:t>, В.П. Новіков: У 2-х кн. — Л</a:t>
            </a:r>
            <a:r>
              <a:rPr lang="de-DE" sz="2800" dirty="0">
                <a:solidFill>
                  <a:schemeClr val="tx1"/>
                </a:solidFill>
              </a:rPr>
              <a:t>: </a:t>
            </a:r>
            <a:r>
              <a:rPr lang="uk-UA" sz="2800" dirty="0">
                <a:solidFill>
                  <a:schemeClr val="tx1"/>
                </a:solidFill>
              </a:rPr>
              <a:t>Львів.  політехніка, 2010. — 792 с</a:t>
            </a:r>
            <a:r>
              <a:rPr lang="uk-UA" sz="2800" dirty="0" smtClean="0">
                <a:solidFill>
                  <a:schemeClr val="tx1"/>
                </a:solidFill>
              </a:rPr>
              <a:t>.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548640" lvl="1"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2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uk-UA" sz="2800" dirty="0" smtClean="0">
                <a:solidFill>
                  <a:schemeClr val="tx1"/>
                </a:solidFill>
              </a:rPr>
              <a:t>Єрмаков </a:t>
            </a:r>
            <a:r>
              <a:rPr lang="uk-UA" sz="2800" dirty="0">
                <a:solidFill>
                  <a:schemeClr val="tx1"/>
                </a:solidFill>
              </a:rPr>
              <a:t>О.Ю. «Організація </a:t>
            </a:r>
            <a:r>
              <a:rPr lang="uk-UA" sz="2800" dirty="0" err="1">
                <a:solidFill>
                  <a:schemeClr val="tx1"/>
                </a:solidFill>
              </a:rPr>
              <a:t>вирбницива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с/г підприємства</a:t>
            </a:r>
            <a:r>
              <a:rPr lang="uk-UA" sz="2800" dirty="0">
                <a:solidFill>
                  <a:schemeClr val="tx1"/>
                </a:solidFill>
              </a:rPr>
              <a:t>»: </a:t>
            </a:r>
            <a:r>
              <a:rPr lang="uk-UA" sz="2800" dirty="0" err="1">
                <a:solidFill>
                  <a:schemeClr val="tx1"/>
                </a:solidFill>
              </a:rPr>
              <a:t>навч</a:t>
            </a:r>
            <a:r>
              <a:rPr lang="uk-UA" sz="2800" dirty="0">
                <a:solidFill>
                  <a:schemeClr val="tx1"/>
                </a:solidFill>
              </a:rPr>
              <a:t>. </a:t>
            </a:r>
            <a:r>
              <a:rPr lang="uk-UA" sz="2800" dirty="0" err="1">
                <a:solidFill>
                  <a:schemeClr val="tx1"/>
                </a:solidFill>
              </a:rPr>
              <a:t>посіб</a:t>
            </a:r>
            <a:r>
              <a:rPr lang="uk-UA" sz="2800" dirty="0">
                <a:solidFill>
                  <a:schemeClr val="tx1"/>
                </a:solidFill>
              </a:rPr>
              <a:t>. – Тернопіль:  </a:t>
            </a:r>
            <a:r>
              <a:rPr lang="uk-UA" sz="2800" dirty="0" err="1">
                <a:solidFill>
                  <a:schemeClr val="tx1"/>
                </a:solidFill>
              </a:rPr>
              <a:t>Астол</a:t>
            </a:r>
            <a:r>
              <a:rPr lang="uk-UA" sz="2800" dirty="0">
                <a:solidFill>
                  <a:schemeClr val="tx1"/>
                </a:solidFill>
              </a:rPr>
              <a:t>, 2009 р. 287с.</a:t>
            </a:r>
            <a:endParaRPr lang="ru-RU" sz="2800" dirty="0">
              <a:solidFill>
                <a:schemeClr val="tx1"/>
              </a:solidFill>
            </a:endParaRPr>
          </a:p>
          <a:p>
            <a:pPr marL="548640" lvl="1"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uk-UA" sz="2800" dirty="0" smtClean="0">
                <a:solidFill>
                  <a:schemeClr val="tx1"/>
                </a:solidFill>
              </a:rPr>
              <a:t>3. </a:t>
            </a:r>
            <a:r>
              <a:rPr lang="uk-UA" sz="2800" dirty="0">
                <a:solidFill>
                  <a:schemeClr val="tx1"/>
                </a:solidFill>
              </a:rPr>
              <a:t>Новітні технології </a:t>
            </a:r>
            <a:r>
              <a:rPr lang="uk-UA" sz="2800" dirty="0" err="1">
                <a:solidFill>
                  <a:schemeClr val="tx1"/>
                </a:solidFill>
              </a:rPr>
              <a:t>біоенергоконверсій</a:t>
            </a:r>
            <a:r>
              <a:rPr lang="uk-UA" sz="2800" dirty="0">
                <a:solidFill>
                  <a:schemeClr val="tx1"/>
                </a:solidFill>
              </a:rPr>
              <a:t>: Монографія / Я.Б. Блюм, Г.Г. </a:t>
            </a:r>
            <a:r>
              <a:rPr lang="uk-UA" sz="2800" dirty="0" err="1">
                <a:solidFill>
                  <a:schemeClr val="tx1"/>
                </a:solidFill>
              </a:rPr>
              <a:t>Гелетуга</a:t>
            </a:r>
            <a:r>
              <a:rPr lang="uk-UA" sz="2800" dirty="0">
                <a:solidFill>
                  <a:schemeClr val="tx1"/>
                </a:solidFill>
              </a:rPr>
              <a:t>, І.П. </a:t>
            </a:r>
            <a:r>
              <a:rPr lang="uk-UA" sz="2800" dirty="0" err="1">
                <a:solidFill>
                  <a:schemeClr val="tx1"/>
                </a:solidFill>
              </a:rPr>
              <a:t>Григорюх</a:t>
            </a:r>
            <a:r>
              <a:rPr lang="uk-UA" sz="2800" dirty="0">
                <a:solidFill>
                  <a:schemeClr val="tx1"/>
                </a:solidFill>
              </a:rPr>
              <a:t>, Г.М. </a:t>
            </a:r>
            <a:r>
              <a:rPr lang="uk-UA" sz="2800" dirty="0" err="1">
                <a:solidFill>
                  <a:schemeClr val="tx1"/>
                </a:solidFill>
              </a:rPr>
              <a:t>Калетнік</a:t>
            </a:r>
            <a:r>
              <a:rPr lang="uk-UA" sz="2800" dirty="0">
                <a:solidFill>
                  <a:schemeClr val="tx1"/>
                </a:solidFill>
              </a:rPr>
              <a:t>. – Київ: Агро. Медіа. Груп, 2010 р. </a:t>
            </a:r>
            <a:r>
              <a:rPr lang="uk-UA" sz="2800" dirty="0" smtClean="0">
                <a:solidFill>
                  <a:schemeClr val="tx1"/>
                </a:solidFill>
              </a:rPr>
              <a:t>324с.</a:t>
            </a:r>
          </a:p>
          <a:p>
            <a:pPr marL="548640" lvl="1"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4.Основи </a:t>
            </a:r>
            <a:r>
              <a:rPr lang="ru-RU" sz="2800" dirty="0">
                <a:solidFill>
                  <a:schemeClr val="tx1"/>
                </a:solidFill>
              </a:rPr>
              <a:t>орган</a:t>
            </a:r>
            <a:r>
              <a:rPr lang="uk-UA" sz="2800" dirty="0" err="1">
                <a:solidFill>
                  <a:schemeClr val="tx1"/>
                </a:solidFill>
              </a:rPr>
              <a:t>ічного</a:t>
            </a:r>
            <a:r>
              <a:rPr lang="uk-UA" sz="2800" dirty="0">
                <a:solidFill>
                  <a:schemeClr val="tx1"/>
                </a:solidFill>
              </a:rPr>
              <a:t> виробництва: </a:t>
            </a:r>
            <a:r>
              <a:rPr lang="uk-UA" sz="2800" dirty="0" err="1">
                <a:solidFill>
                  <a:schemeClr val="tx1"/>
                </a:solidFill>
              </a:rPr>
              <a:t>навч</a:t>
            </a:r>
            <a:r>
              <a:rPr lang="uk-UA" sz="2800" dirty="0">
                <a:solidFill>
                  <a:schemeClr val="tx1"/>
                </a:solidFill>
              </a:rPr>
              <a:t>. посібник / П.О. </a:t>
            </a:r>
            <a:r>
              <a:rPr lang="uk-UA" sz="2800" dirty="0" err="1">
                <a:solidFill>
                  <a:schemeClr val="tx1"/>
                </a:solidFill>
              </a:rPr>
              <a:t>Стецишин</a:t>
            </a:r>
            <a:r>
              <a:rPr lang="uk-UA" sz="2800" dirty="0">
                <a:solidFill>
                  <a:schemeClr val="tx1"/>
                </a:solidFill>
              </a:rPr>
              <a:t>, В.В</a:t>
            </a:r>
            <a:r>
              <a:rPr lang="uk-UA" sz="2800" dirty="0" smtClean="0">
                <a:solidFill>
                  <a:schemeClr val="tx1"/>
                </a:solidFill>
              </a:rPr>
              <a:t>. </a:t>
            </a:r>
            <a:r>
              <a:rPr lang="uk-UA" sz="2800" dirty="0" err="1" smtClean="0">
                <a:solidFill>
                  <a:schemeClr val="tx1"/>
                </a:solidFill>
              </a:rPr>
              <a:t>Пиндус</a:t>
            </a:r>
            <a:r>
              <a:rPr lang="uk-UA" sz="2800" dirty="0">
                <a:solidFill>
                  <a:schemeClr val="tx1"/>
                </a:solidFill>
              </a:rPr>
              <a:t>, В.В. </a:t>
            </a:r>
            <a:r>
              <a:rPr lang="uk-UA" sz="2800" dirty="0" err="1">
                <a:solidFill>
                  <a:schemeClr val="tx1"/>
                </a:solidFill>
              </a:rPr>
              <a:t>Рекуненко</a:t>
            </a: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[</a:t>
            </a:r>
            <a:r>
              <a:rPr lang="uk-UA" sz="2800" dirty="0">
                <a:solidFill>
                  <a:schemeClr val="tx1"/>
                </a:solidFill>
              </a:rPr>
              <a:t>та ін.</a:t>
            </a:r>
            <a:r>
              <a:rPr lang="ru-RU" sz="2800" dirty="0">
                <a:solidFill>
                  <a:schemeClr val="tx1"/>
                </a:solidFill>
              </a:rPr>
              <a:t>]</a:t>
            </a:r>
            <a:r>
              <a:rPr lang="uk-UA" sz="2800" dirty="0">
                <a:solidFill>
                  <a:schemeClr val="tx1"/>
                </a:solidFill>
              </a:rPr>
              <a:t>. – 2-е видання перероблено і доповнено. -  Вінниця Нова книга 2011 р. </a:t>
            </a:r>
            <a:r>
              <a:rPr lang="uk-UA" sz="2800" dirty="0" smtClean="0">
                <a:solidFill>
                  <a:schemeClr val="tx1"/>
                </a:solidFill>
              </a:rPr>
              <a:t>  549 </a:t>
            </a:r>
            <a:r>
              <a:rPr lang="uk-UA" sz="2800" dirty="0">
                <a:solidFill>
                  <a:schemeClr val="tx1"/>
                </a:solidFill>
              </a:rPr>
              <a:t>с.</a:t>
            </a:r>
            <a:endParaRPr lang="ru-RU" sz="2800" dirty="0">
              <a:solidFill>
                <a:schemeClr val="tx1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</TotalTime>
  <Words>274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Trebuchet MS</vt:lpstr>
      <vt:lpstr>Arial</vt:lpstr>
      <vt:lpstr>Georgia</vt:lpstr>
      <vt:lpstr>Calibri</vt:lpstr>
      <vt:lpstr>Воздушный поток</vt:lpstr>
      <vt:lpstr>Воздушный поток</vt:lpstr>
      <vt:lpstr>Воздушный поток</vt:lpstr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Екотехнологія біовиробництва</dc:title>
  <dc:creator>User</dc:creator>
  <cp:lastModifiedBy>ОЛЬГА</cp:lastModifiedBy>
  <cp:revision>7</cp:revision>
  <dcterms:created xsi:type="dcterms:W3CDTF">2019-02-21T12:09:05Z</dcterms:created>
  <dcterms:modified xsi:type="dcterms:W3CDTF">2019-02-22T06:14:08Z</dcterms:modified>
</cp:coreProperties>
</file>